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3" r:id="rId4"/>
    <p:sldId id="284" r:id="rId5"/>
    <p:sldId id="281" r:id="rId6"/>
    <p:sldId id="259" r:id="rId7"/>
    <p:sldId id="260" r:id="rId8"/>
    <p:sldId id="261" r:id="rId9"/>
    <p:sldId id="266" r:id="rId10"/>
    <p:sldId id="267" r:id="rId11"/>
    <p:sldId id="268" r:id="rId12"/>
    <p:sldId id="269" r:id="rId13"/>
    <p:sldId id="271" r:id="rId14"/>
    <p:sldId id="262" r:id="rId15"/>
    <p:sldId id="273" r:id="rId16"/>
    <p:sldId id="274" r:id="rId17"/>
    <p:sldId id="272" r:id="rId18"/>
    <p:sldId id="285" r:id="rId19"/>
    <p:sldId id="275" r:id="rId20"/>
    <p:sldId id="286" r:id="rId21"/>
    <p:sldId id="290" r:id="rId22"/>
    <p:sldId id="276" r:id="rId23"/>
    <p:sldId id="277" r:id="rId24"/>
    <p:sldId id="278" r:id="rId25"/>
    <p:sldId id="287" r:id="rId26"/>
    <p:sldId id="288" r:id="rId27"/>
    <p:sldId id="279" r:id="rId28"/>
    <p:sldId id="289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440" autoAdjust="0"/>
  </p:normalViewPr>
  <p:slideViewPr>
    <p:cSldViewPr snapToGrid="0" snapToObjects="1">
      <p:cViewPr>
        <p:scale>
          <a:sx n="100" d="100"/>
          <a:sy n="100" d="100"/>
        </p:scale>
        <p:origin x="-59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BBA55-DDC4-2646-A1A7-A510FF3399EA}" type="datetimeFigureOut">
              <a:rPr lang="en-US" smtClean="0"/>
              <a:t>5/11/15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8A30D-4726-164C-8FE8-43F2FA35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7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770F25-5859-A94C-AF7F-E212969E31A7}" type="slidenum">
              <a:rPr lang="en-US"/>
              <a:pPr/>
              <a:t>13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687A07-F54C-474D-AF4A-F13C839EB8D1}" type="slidenum">
              <a:rPr lang="en-US"/>
              <a:pPr/>
              <a:t>15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9B52AA-8D23-5049-A155-00537311554D}" type="slidenum">
              <a:rPr lang="en-US"/>
              <a:pPr/>
              <a:t>16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AC5449-12F1-9543-B9E3-735CC4E61C4D}" type="slidenum">
              <a:rPr lang="en-US"/>
              <a:pPr/>
              <a:t>17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DCB4B-EBD0-9A42-A563-F8A542467FA9}" type="slidenum">
              <a:rPr lang="en-US"/>
              <a:pPr/>
              <a:t>18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78597-A469-F04F-AD50-5F69C4B7C617}" type="slidenum">
              <a:rPr lang="en-US"/>
              <a:pPr/>
              <a:t>19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1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4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0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4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8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2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7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0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8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1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864F2F3-EC30-4445-BE44-8FCF7B78CB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04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F4DC404-A526-2D45-B8FE-D28F253164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8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3FD5-8E8A-D346-980F-A250DAD1EB50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6B519-084B-4942-869B-703FFE6A4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3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479" y="835406"/>
            <a:ext cx="8566567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 Points and the Sustainable Management of Diseased Populations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The oyster as an example;</a:t>
            </a:r>
          </a:p>
          <a:p>
            <a:r>
              <a:rPr lang="en-US" dirty="0">
                <a:solidFill>
                  <a:srgbClr val="000000"/>
                </a:solidFill>
              </a:rPr>
              <a:t>w</a:t>
            </a:r>
            <a:r>
              <a:rPr lang="en-US" dirty="0" smtClean="0">
                <a:solidFill>
                  <a:srgbClr val="000000"/>
                </a:solidFill>
              </a:rPr>
              <a:t>ith a focus on sustainability of stock and habitat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7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244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1349"/>
            <a:ext cx="8229600" cy="4962062"/>
          </a:xfrm>
        </p:spPr>
        <p:txBody>
          <a:bodyPr>
            <a:normAutofit/>
          </a:bodyPr>
          <a:lstStyle/>
          <a:p>
            <a:r>
              <a:rPr lang="en-US" dirty="0" smtClean="0"/>
              <a:t>What are reference points?</a:t>
            </a:r>
          </a:p>
          <a:p>
            <a:r>
              <a:rPr lang="en-US" dirty="0" smtClean="0"/>
              <a:t>What models are applicable to reference point-based management?</a:t>
            </a:r>
          </a:p>
          <a:p>
            <a:r>
              <a:rPr lang="en-US" dirty="0" smtClean="0"/>
              <a:t>What models and reference points have been used; which are being used now?</a:t>
            </a:r>
          </a:p>
          <a:p>
            <a:r>
              <a:rPr lang="en-US" dirty="0" smtClean="0"/>
              <a:t>Should we use MPAs?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msy</a:t>
            </a:r>
            <a:r>
              <a:rPr lang="en-US" dirty="0" smtClean="0"/>
              <a:t> challenge and “modern” Magnuson-Stevens reference points: how dangerous is the federal management system?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6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591" y="236591"/>
            <a:ext cx="7772400" cy="659961"/>
          </a:xfrm>
        </p:spPr>
        <p:txBody>
          <a:bodyPr>
            <a:noAutofit/>
          </a:bodyPr>
          <a:lstStyle/>
          <a:p>
            <a:r>
              <a:rPr lang="en-US" dirty="0" smtClean="0"/>
              <a:t>What is a reference point?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5591" y="1107998"/>
            <a:ext cx="8067314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A reference point is a management goal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 smtClean="0"/>
              <a:t>Reference points are often determined based on population dynamics at carrying capacity and the Schaefer model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 smtClean="0"/>
              <a:t>Reference points are of two types: biomass/abundance and fishing mortality</a:t>
            </a:r>
          </a:p>
          <a:p>
            <a:pPr marL="800100" lvl="1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 smtClean="0"/>
              <a:t>Abundance/biomass reference points are a desired population abundance/biomass with which current stock status can be compared: </a:t>
            </a:r>
            <a:r>
              <a:rPr lang="en-US" sz="2400" i="1" dirty="0" smtClean="0"/>
              <a:t>B</a:t>
            </a:r>
            <a:r>
              <a:rPr lang="en-US" sz="2400" i="1" baseline="-25000" dirty="0" smtClean="0"/>
              <a:t>msy</a:t>
            </a:r>
          </a:p>
          <a:p>
            <a:pPr marL="800100" lvl="1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 smtClean="0"/>
              <a:t>Fishing mortality reference points are the </a:t>
            </a:r>
            <a:r>
              <a:rPr lang="en-US" sz="2400" i="1" dirty="0" smtClean="0"/>
              <a:t>F</a:t>
            </a:r>
            <a:r>
              <a:rPr lang="en-US" sz="2400" dirty="0" smtClean="0"/>
              <a:t> that returns that desired abundance/biomass at </a:t>
            </a:r>
            <a:r>
              <a:rPr lang="en-US" sz="2400" i="1" dirty="0" smtClean="0"/>
              <a:t>B</a:t>
            </a:r>
            <a:r>
              <a:rPr lang="en-US" sz="2400" i="1" baseline="-25000" dirty="0" smtClean="0"/>
              <a:t>msy</a:t>
            </a:r>
            <a:r>
              <a:rPr lang="en-US" sz="2400" dirty="0" smtClean="0"/>
              <a:t>: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msy</a:t>
            </a:r>
            <a:r>
              <a:rPr lang="en-US" sz="2400" i="1" dirty="0" smtClean="0"/>
              <a:t>, </a:t>
            </a:r>
            <a:r>
              <a:rPr lang="en-US" sz="2400" dirty="0" smtClean="0"/>
              <a:t>or proxies: e.g.,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%msp</a:t>
            </a:r>
            <a:endParaRPr lang="en-US" sz="2400" i="1" baseline="-25000" dirty="0" smtClean="0"/>
          </a:p>
          <a:p>
            <a:pPr marL="800100" lvl="1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 smtClean="0"/>
              <a:t>Note</a:t>
            </a:r>
            <a:r>
              <a:rPr lang="en-US" sz="2400" dirty="0" smtClean="0"/>
              <a:t>: overfished = </a:t>
            </a:r>
            <a:r>
              <a:rPr lang="en-US" sz="2400" i="1" dirty="0" smtClean="0"/>
              <a:t>B &lt; B</a:t>
            </a:r>
            <a:r>
              <a:rPr lang="en-US" sz="2400" i="1" baseline="-25000" dirty="0" smtClean="0"/>
              <a:t>msy</a:t>
            </a:r>
            <a:r>
              <a:rPr lang="en-US" sz="2400" dirty="0" smtClean="0"/>
              <a:t>; overfishing = </a:t>
            </a:r>
            <a:r>
              <a:rPr lang="en-US" sz="2400" i="1" dirty="0" smtClean="0"/>
              <a:t>F &gt; F</a:t>
            </a:r>
            <a:r>
              <a:rPr lang="en-US" sz="2400" i="1" baseline="-25000" dirty="0" smtClean="0"/>
              <a:t>msy</a:t>
            </a:r>
            <a:endParaRPr lang="en-US" sz="2400" i="1" baseline="-25000" dirty="0"/>
          </a:p>
        </p:txBody>
      </p:sp>
    </p:spTree>
    <p:extLst>
      <p:ext uri="{BB962C8B-B14F-4D97-AF65-F5344CB8AC3E}">
        <p14:creationId xmlns:p14="http://schemas.microsoft.com/office/powerpoint/2010/main" val="402803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5860"/>
          </a:xfrm>
        </p:spPr>
        <p:txBody>
          <a:bodyPr/>
          <a:lstStyle/>
          <a:p>
            <a:r>
              <a:rPr lang="en-US" dirty="0" smtClean="0"/>
              <a:t>What is the Schaefer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116"/>
            <a:ext cx="8229600" cy="519253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i="1" dirty="0" smtClean="0"/>
              <a:t>Y = </a:t>
            </a:r>
            <a:r>
              <a:rPr lang="en-US" i="1" dirty="0" err="1" smtClean="0"/>
              <a:t>rB</a:t>
            </a:r>
            <a:r>
              <a:rPr lang="en-US" i="1" dirty="0"/>
              <a:t> </a:t>
            </a:r>
            <a:r>
              <a:rPr lang="en-US" i="1" dirty="0" smtClean="0"/>
              <a:t>(1 – B/K)</a:t>
            </a:r>
          </a:p>
          <a:p>
            <a:pPr marL="0" indent="0">
              <a:buNone/>
            </a:pPr>
            <a:r>
              <a:rPr lang="en-US" dirty="0" smtClean="0"/>
              <a:t>Where </a:t>
            </a:r>
            <a:r>
              <a:rPr lang="en-US" i="1" dirty="0" smtClean="0"/>
              <a:t>Y</a:t>
            </a:r>
            <a:r>
              <a:rPr lang="en-US" dirty="0" smtClean="0"/>
              <a:t> is surplus production or yield; </a:t>
            </a:r>
            <a:r>
              <a:rPr lang="en-US" i="1" dirty="0" smtClean="0"/>
              <a:t>r</a:t>
            </a:r>
            <a:r>
              <a:rPr lang="en-US" dirty="0" smtClean="0"/>
              <a:t> is the intrinsic rate of natural increase, and </a:t>
            </a:r>
            <a:r>
              <a:rPr lang="en-US" i="1" dirty="0" smtClean="0"/>
              <a:t>K</a:t>
            </a:r>
            <a:r>
              <a:rPr lang="en-US" dirty="0" smtClean="0"/>
              <a:t> is carrying capacity.</a:t>
            </a:r>
          </a:p>
          <a:p>
            <a:pPr marL="0" indent="0">
              <a:buNone/>
            </a:pPr>
            <a:r>
              <a:rPr lang="en-US" dirty="0" smtClean="0"/>
              <a:t>Note that if B = K, then Y = </a:t>
            </a:r>
            <a:r>
              <a:rPr lang="en-US" dirty="0" smtClean="0"/>
              <a:t>0</a:t>
            </a:r>
          </a:p>
          <a:p>
            <a:pPr marL="0" indent="0">
              <a:buNone/>
            </a:pPr>
            <a:r>
              <a:rPr lang="en-US" dirty="0" smtClean="0"/>
              <a:t>Note that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max</a:t>
            </a:r>
            <a:r>
              <a:rPr lang="en-US" dirty="0" smtClean="0"/>
              <a:t> occurs at B = 0.5K</a:t>
            </a:r>
            <a:endParaRPr lang="en-US" dirty="0"/>
          </a:p>
          <a:p>
            <a:pPr marL="0" indent="0">
              <a:spcBef>
                <a:spcPts val="1248"/>
              </a:spcBef>
              <a:buNone/>
            </a:pPr>
            <a:r>
              <a:rPr lang="en-US" dirty="0" smtClean="0"/>
              <a:t>Thus, typically</a:t>
            </a:r>
            <a:r>
              <a:rPr lang="en-US" dirty="0" smtClean="0"/>
              <a:t>: 				</a:t>
            </a:r>
            <a:r>
              <a:rPr lang="en-US" i="1" dirty="0" smtClean="0"/>
              <a:t>B</a:t>
            </a:r>
            <a:r>
              <a:rPr lang="en-US" i="1" baseline="-25000" dirty="0" smtClean="0"/>
              <a:t>msy</a:t>
            </a:r>
            <a:r>
              <a:rPr lang="en-US" i="1" dirty="0" smtClean="0"/>
              <a:t> = K/2</a:t>
            </a:r>
            <a:endParaRPr lang="en-US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Derived from the logistic model:</a:t>
            </a:r>
          </a:p>
          <a:p>
            <a:pPr marL="0" indent="0" algn="ctr">
              <a:buNone/>
            </a:pPr>
            <a:r>
              <a:rPr lang="en-US" i="1" dirty="0" err="1" smtClean="0"/>
              <a:t>dN</a:t>
            </a:r>
            <a:r>
              <a:rPr lang="en-US" i="1" dirty="0" smtClean="0"/>
              <a:t>/</a:t>
            </a:r>
            <a:r>
              <a:rPr lang="en-US" i="1" dirty="0" err="1" smtClean="0"/>
              <a:t>dt</a:t>
            </a:r>
            <a:r>
              <a:rPr lang="en-US" i="1" dirty="0" smtClean="0"/>
              <a:t> = </a:t>
            </a:r>
            <a:r>
              <a:rPr lang="en-US" i="1" dirty="0" err="1" smtClean="0"/>
              <a:t>rN</a:t>
            </a:r>
            <a:r>
              <a:rPr lang="en-US" i="1" dirty="0" smtClean="0"/>
              <a:t> (1 – N/K)</a:t>
            </a:r>
          </a:p>
          <a:p>
            <a:pPr marL="0" indent="0" algn="ctr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Note that the logistic model contains natural mortality implicitly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05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069"/>
            <a:ext cx="8229600" cy="846743"/>
          </a:xfrm>
        </p:spPr>
        <p:txBody>
          <a:bodyPr>
            <a:normAutofit/>
          </a:bodyPr>
          <a:lstStyle/>
          <a:p>
            <a:r>
              <a:rPr lang="en-US" dirty="0" smtClean="0"/>
              <a:t>Management Has Two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095786"/>
            <a:ext cx="8674100" cy="557854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 smtClean="0"/>
              <a:t> Manage the disease?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Options to reduce transmission may be incompatible with </a:t>
            </a:r>
            <a:r>
              <a:rPr lang="en-US" i="1" dirty="0" smtClean="0"/>
              <a:t>msy</a:t>
            </a:r>
            <a:r>
              <a:rPr lang="en-US" dirty="0" smtClean="0"/>
              <a:t>-based “sustainability” reference points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The potential for genetic manipulation for disease resistance is poorly known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Manage the diseased stock?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Implement reference points consistent with “disease-normal” population dynamics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Area management to balance population dynamics to local environmental drivers and fishing proclivities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21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73" y="274638"/>
            <a:ext cx="8781957" cy="8086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Models that do not yield reference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73" y="1295020"/>
            <a:ext cx="8781957" cy="5329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Forward-predicting environment-dependent population dynamics models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These require environmental time series such as temperature and salinity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Populations are developed by means of standard metabolic energetics and population dynamics processes such as ingestion, assimilation, growth, etc.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Cohort variability can be added by genetics or pseudo-genetics</a:t>
            </a:r>
          </a:p>
          <a:p>
            <a:pPr marL="57150" indent="0">
              <a:buNone/>
            </a:pPr>
            <a:r>
              <a:rPr lang="en-US" sz="2800" dirty="0" smtClean="0"/>
              <a:t>Note that these models actually can be used for reference points, but easy mathematical solutions are not possible – Management strategy evaluations would be necessary</a:t>
            </a:r>
          </a:p>
        </p:txBody>
      </p:sp>
    </p:spTree>
    <p:extLst>
      <p:ext uri="{BB962C8B-B14F-4D97-AF65-F5344CB8AC3E}">
        <p14:creationId xmlns:p14="http://schemas.microsoft.com/office/powerpoint/2010/main" val="3166866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Point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600200"/>
            <a:ext cx="8712200" cy="49784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Constancy models vs. goal-directed models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Magnuson-Stevens requires goal-dependent models (</a:t>
            </a:r>
            <a:r>
              <a:rPr lang="en-US" i="1" dirty="0" smtClean="0"/>
              <a:t>B</a:t>
            </a:r>
            <a:r>
              <a:rPr lang="en-US" i="1" baseline="-25000" dirty="0" smtClean="0"/>
              <a:t>msy</a:t>
            </a:r>
            <a:r>
              <a:rPr lang="en-US" i="1" dirty="0" smtClean="0"/>
              <a:t>, F</a:t>
            </a:r>
            <a:r>
              <a:rPr lang="en-US" i="1" baseline="-25000" dirty="0" smtClean="0"/>
              <a:t>msy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Quotas can be set to achieve a desired reference point using a one-year forward prediction of either model type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Stock rebuilding can only be achieved with a rebuilding trajectory based on a goal-directed 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7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20" y="274638"/>
            <a:ext cx="884870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Constancy Models</a:t>
            </a:r>
            <a:br>
              <a:rPr lang="en-US" dirty="0" smtClean="0"/>
            </a:br>
            <a:r>
              <a:rPr lang="en-US" dirty="0" smtClean="0"/>
              <a:t>Models without rebuilding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962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No-net-change reference points</a:t>
            </a:r>
          </a:p>
          <a:p>
            <a:r>
              <a:rPr lang="en-US" dirty="0" smtClean="0"/>
              <a:t>Surplus production models: Constant market-size abundance</a:t>
            </a:r>
          </a:p>
          <a:p>
            <a:r>
              <a:rPr lang="en-US" dirty="0" smtClean="0"/>
              <a:t>Surplus production and carbonate budget models: Constant market-size abundance + constant cultch</a:t>
            </a:r>
          </a:p>
          <a:p>
            <a:r>
              <a:rPr lang="en-US" dirty="0" smtClean="0"/>
              <a:t>Exploitation rate models</a:t>
            </a:r>
          </a:p>
        </p:txBody>
      </p:sp>
    </p:spTree>
    <p:extLst>
      <p:ext uri="{BB962C8B-B14F-4D97-AF65-F5344CB8AC3E}">
        <p14:creationId xmlns:p14="http://schemas.microsoft.com/office/powerpoint/2010/main" val="1953357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927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is Disease included?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6637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</a:t>
            </a:r>
            <a:r>
              <a:rPr lang="en-US" dirty="0" smtClean="0"/>
              <a:t>isease is included implicitly in the natural mortality rate: thus </a:t>
            </a:r>
            <a:r>
              <a:rPr lang="en-US" i="1" dirty="0" smtClean="0"/>
              <a:t>Z = (M+D) + F</a:t>
            </a:r>
          </a:p>
          <a:p>
            <a:r>
              <a:rPr lang="en-US" dirty="0" smtClean="0"/>
              <a:t>Disease is included implicitly in the biomass or abundance index: thus </a:t>
            </a:r>
            <a:r>
              <a:rPr lang="en-US" i="1" dirty="0" smtClean="0"/>
              <a:t>B</a:t>
            </a:r>
            <a:r>
              <a:rPr lang="en-US" i="1" baseline="-25000" dirty="0" smtClean="0"/>
              <a:t>Z=M+D </a:t>
            </a:r>
            <a:r>
              <a:rPr lang="en-US" i="1" dirty="0" smtClean="0"/>
              <a:t>&lt; B</a:t>
            </a:r>
            <a:r>
              <a:rPr lang="en-US" i="1" baseline="-25000" dirty="0" smtClean="0"/>
              <a:t>Z=M</a:t>
            </a:r>
          </a:p>
          <a:p>
            <a:r>
              <a:rPr lang="en-US" dirty="0" smtClean="0"/>
              <a:t>So, we do not care about prevalence or infection intensity; only </a:t>
            </a:r>
            <a:r>
              <a:rPr lang="en-US" dirty="0" smtClean="0"/>
              <a:t>BIOMASS and DEATH</a:t>
            </a:r>
            <a:endParaRPr lang="en-US" dirty="0" smtClean="0"/>
          </a:p>
          <a:p>
            <a:r>
              <a:rPr lang="en-US" dirty="0" smtClean="0"/>
              <a:t>Note that disease mortality can be compensatory; thus </a:t>
            </a:r>
            <a:r>
              <a:rPr lang="en-US" i="1" dirty="0" smtClean="0"/>
              <a:t>Z = (M+D(F)) +F</a:t>
            </a:r>
          </a:p>
          <a:p>
            <a:r>
              <a:rPr lang="en-US" b="1" dirty="0" smtClean="0"/>
              <a:t>Critical concept: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disease competes with the fishery for deaths</a:t>
            </a:r>
            <a:endParaRPr lang="en-US" i="1" dirty="0" smtClean="0">
              <a:solidFill>
                <a:srgbClr val="FF6600"/>
              </a:solidFill>
            </a:endParaRPr>
          </a:p>
          <a:p>
            <a:r>
              <a:rPr lang="en-US" dirty="0" smtClean="0"/>
              <a:t>Classic Cases: 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Rule of Thumb F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Klinck et al.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Soniat et al.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145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Fishing Mortality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8100"/>
          </a:xfrm>
        </p:spPr>
        <p:txBody>
          <a:bodyPr>
            <a:normAutofit lnSpcReduction="10000"/>
          </a:bodyPr>
          <a:lstStyle/>
          <a:p>
            <a:pPr>
              <a:spcBef>
                <a:spcPts val="400"/>
              </a:spcBef>
            </a:pPr>
            <a:r>
              <a:rPr lang="en-US" dirty="0" smtClean="0"/>
              <a:t>Rule of thumb: </a:t>
            </a:r>
            <a:r>
              <a:rPr lang="en-US" i="1" dirty="0" smtClean="0"/>
              <a:t>F = M </a:t>
            </a:r>
            <a:r>
              <a:rPr lang="en-US" dirty="0" smtClean="0"/>
              <a:t>if no disease</a:t>
            </a:r>
          </a:p>
          <a:p>
            <a:pPr>
              <a:spcBef>
                <a:spcPts val="400"/>
              </a:spcBef>
            </a:pPr>
            <a:endParaRPr lang="en-US" dirty="0"/>
          </a:p>
          <a:p>
            <a:pPr>
              <a:spcBef>
                <a:spcPts val="400"/>
              </a:spcBef>
            </a:pPr>
            <a:r>
              <a:rPr lang="en-US" dirty="0" smtClean="0"/>
              <a:t>For oysters in the Mid-Atlantic</a:t>
            </a:r>
            <a:r>
              <a:rPr lang="en-US" i="1" dirty="0" smtClean="0"/>
              <a:t>, M ~ 0.1 (about 10% per year)</a:t>
            </a:r>
            <a:r>
              <a:rPr lang="en-US" dirty="0" smtClean="0"/>
              <a:t> without disease</a:t>
            </a:r>
          </a:p>
          <a:p>
            <a:pPr>
              <a:spcBef>
                <a:spcPts val="400"/>
              </a:spcBef>
            </a:pPr>
            <a:endParaRPr lang="en-US" dirty="0"/>
          </a:p>
          <a:p>
            <a:pPr>
              <a:spcBef>
                <a:spcPts val="400"/>
              </a:spcBef>
            </a:pPr>
            <a:r>
              <a:rPr lang="en-US" dirty="0" smtClean="0"/>
              <a:t>Thus 0.1 is an upper bound for </a:t>
            </a:r>
            <a:r>
              <a:rPr lang="en-US" i="1" dirty="0" smtClean="0"/>
              <a:t>F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 that at low mortality rates, </a:t>
            </a:r>
            <a:r>
              <a:rPr lang="en-US" i="1" dirty="0" smtClean="0"/>
              <a:t>1. - e</a:t>
            </a:r>
            <a:r>
              <a:rPr lang="en-US" i="1" baseline="30000" dirty="0" smtClean="0"/>
              <a:t>-M</a:t>
            </a:r>
            <a:r>
              <a:rPr lang="en-US" i="1" dirty="0" smtClean="0"/>
              <a:t> ~ M</a:t>
            </a:r>
            <a:r>
              <a:rPr lang="en-US" dirty="0" smtClean="0"/>
              <a:t>; that is, 10% of the stock dying each year is about the same as </a:t>
            </a:r>
            <a:r>
              <a:rPr lang="en-US" i="1" dirty="0" smtClean="0"/>
              <a:t>M</a:t>
            </a:r>
            <a:r>
              <a:rPr lang="en-US" dirty="0" smtClean="0"/>
              <a:t> = 0.1</a:t>
            </a:r>
            <a:endParaRPr lang="en-US" i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74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Delaware Bay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3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i="1" dirty="0" smtClean="0"/>
              <a:t>M</a:t>
            </a:r>
            <a:r>
              <a:rPr lang="en-US" dirty="0" smtClean="0"/>
              <a:t> without disease ~ 10-12%</a:t>
            </a:r>
          </a:p>
          <a:p>
            <a:pPr>
              <a:spcAft>
                <a:spcPts val="600"/>
              </a:spcAft>
            </a:pPr>
            <a:r>
              <a:rPr lang="en-US" i="1" dirty="0" smtClean="0"/>
              <a:t>F</a:t>
            </a:r>
            <a:r>
              <a:rPr lang="en-US" dirty="0" smtClean="0"/>
              <a:t> without disease ~ 10-12%</a:t>
            </a:r>
          </a:p>
          <a:p>
            <a:pPr>
              <a:spcAft>
                <a:spcPts val="600"/>
              </a:spcAft>
            </a:pPr>
            <a:r>
              <a:rPr lang="en-US" i="1" dirty="0" smtClean="0"/>
              <a:t>Z = M + F </a:t>
            </a:r>
            <a:r>
              <a:rPr lang="en-US" dirty="0" smtClean="0"/>
              <a:t>without disease ~ 20-24%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Dermo mortality rate </a:t>
            </a:r>
            <a:r>
              <a:rPr lang="en-US" i="1" dirty="0" smtClean="0"/>
              <a:t>D</a:t>
            </a:r>
            <a:r>
              <a:rPr lang="en-US" dirty="0" smtClean="0"/>
              <a:t> (circa 2010) ~ 7-15%: note that this is a total adult mortality of 17-25%</a:t>
            </a:r>
          </a:p>
          <a:p>
            <a:pPr>
              <a:spcAft>
                <a:spcPts val="600"/>
              </a:spcAft>
            </a:pPr>
            <a:r>
              <a:rPr lang="en-US" i="1" dirty="0" smtClean="0"/>
              <a:t>F </a:t>
            </a:r>
            <a:r>
              <a:rPr lang="en-US" dirty="0" smtClean="0"/>
              <a:t>with Dermo = </a:t>
            </a:r>
            <a:r>
              <a:rPr lang="en-US" i="1" dirty="0" smtClean="0"/>
              <a:t>Z-M-D</a:t>
            </a:r>
            <a:r>
              <a:rPr lang="en-US" dirty="0" smtClean="0"/>
              <a:t> = 22-11-7(or 15) = </a:t>
            </a:r>
            <a:r>
              <a:rPr lang="en-US" dirty="0" smtClean="0">
                <a:solidFill>
                  <a:srgbClr val="FF6600"/>
                </a:solidFill>
              </a:rPr>
              <a:t>≤4%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 smtClean="0">
                <a:solidFill>
                  <a:srgbClr val="FF6600"/>
                </a:solidFill>
              </a:rPr>
              <a:t>Thus, Dermo requires a </a:t>
            </a:r>
            <a:r>
              <a:rPr lang="en-US" i="1" dirty="0" smtClean="0">
                <a:solidFill>
                  <a:srgbClr val="FF6600"/>
                </a:solidFill>
              </a:rPr>
              <a:t>de </a:t>
            </a:r>
            <a:r>
              <a:rPr lang="en-US" i="1" dirty="0" err="1" smtClean="0">
                <a:solidFill>
                  <a:srgbClr val="FF6600"/>
                </a:solidFill>
              </a:rPr>
              <a:t>minimus</a:t>
            </a:r>
            <a:r>
              <a:rPr lang="en-US" i="1" dirty="0" smtClean="0">
                <a:solidFill>
                  <a:srgbClr val="FF6600"/>
                </a:solidFill>
              </a:rPr>
              <a:t> </a:t>
            </a:r>
            <a:r>
              <a:rPr lang="en-US" dirty="0" smtClean="0">
                <a:solidFill>
                  <a:srgbClr val="FF6600"/>
                </a:solidFill>
              </a:rPr>
              <a:t>fishery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9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021"/>
            <a:ext cx="8229600" cy="821148"/>
          </a:xfrm>
        </p:spPr>
        <p:txBody>
          <a:bodyPr>
            <a:normAutofit/>
          </a:bodyPr>
          <a:lstStyle/>
          <a:p>
            <a:r>
              <a:rPr lang="en-US" b="1" dirty="0" smtClean="0"/>
              <a:t>The Klinck et al.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1924"/>
            <a:ext cx="8229600" cy="54227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Objective: no net change in market-size abundance.</a:t>
            </a:r>
          </a:p>
          <a:p>
            <a:pPr marL="0" indent="0" algn="ctr">
              <a:buNone/>
            </a:pPr>
            <a:r>
              <a:rPr lang="en-US" i="1" dirty="0" err="1" smtClean="0"/>
              <a:t>dN</a:t>
            </a:r>
            <a:r>
              <a:rPr lang="en-US" i="1" dirty="0" smtClean="0"/>
              <a:t>/</a:t>
            </a:r>
            <a:r>
              <a:rPr lang="en-US" i="1" dirty="0" err="1" smtClean="0"/>
              <a:t>dt</a:t>
            </a:r>
            <a:r>
              <a:rPr lang="en-US" i="1" dirty="0" smtClean="0"/>
              <a:t> = -(M(t) + D(t) + F(t))N + R(N)</a:t>
            </a:r>
          </a:p>
          <a:p>
            <a:pPr marL="400050" lvl="1" indent="0">
              <a:buNone/>
            </a:pPr>
            <a:r>
              <a:rPr lang="en-US" dirty="0" smtClean="0"/>
              <a:t>Where </a:t>
            </a:r>
            <a:r>
              <a:rPr lang="en-US" i="1" dirty="0" err="1" smtClean="0"/>
              <a:t>dN</a:t>
            </a:r>
            <a:r>
              <a:rPr lang="en-US" i="1" dirty="0" smtClean="0"/>
              <a:t>/</a:t>
            </a:r>
            <a:r>
              <a:rPr lang="en-US" i="1" dirty="0" err="1" smtClean="0"/>
              <a:t>dt</a:t>
            </a:r>
            <a:r>
              <a:rPr lang="en-US" i="1" dirty="0" smtClean="0"/>
              <a:t> </a:t>
            </a:r>
            <a:r>
              <a:rPr lang="en-US" dirty="0" smtClean="0"/>
              <a:t>is a balance between natural mortality </a:t>
            </a:r>
            <a:r>
              <a:rPr lang="en-US" i="1" dirty="0" smtClean="0"/>
              <a:t>M</a:t>
            </a:r>
            <a:r>
              <a:rPr lang="en-US" dirty="0" smtClean="0"/>
              <a:t>, disease mortality </a:t>
            </a:r>
            <a:r>
              <a:rPr lang="en-US" i="1" dirty="0" smtClean="0"/>
              <a:t>D</a:t>
            </a:r>
            <a:r>
              <a:rPr lang="en-US" dirty="0" smtClean="0"/>
              <a:t>, fishing mortality </a:t>
            </a:r>
            <a:r>
              <a:rPr lang="en-US" i="1" dirty="0" smtClean="0"/>
              <a:t>F</a:t>
            </a:r>
            <a:r>
              <a:rPr lang="en-US" dirty="0" smtClean="0"/>
              <a:t>, and recruitment </a:t>
            </a:r>
            <a:r>
              <a:rPr lang="en-US" i="1" dirty="0" smtClean="0"/>
              <a:t>R</a:t>
            </a:r>
            <a:r>
              <a:rPr lang="en-US" dirty="0" smtClean="0"/>
              <a:t> (</a:t>
            </a:r>
            <a:r>
              <a:rPr lang="en-US" i="1" dirty="0" smtClean="0"/>
              <a:t>R</a:t>
            </a:r>
            <a:r>
              <a:rPr lang="en-US" dirty="0" smtClean="0"/>
              <a:t> is recruitment into the fishery) </a:t>
            </a:r>
          </a:p>
          <a:p>
            <a:r>
              <a:rPr lang="en-US" dirty="0" smtClean="0"/>
              <a:t>Thus: </a:t>
            </a:r>
          </a:p>
          <a:p>
            <a:pPr marL="400050" lvl="1" indent="0">
              <a:buNone/>
            </a:pPr>
            <a:r>
              <a:rPr lang="en-US" i="1" dirty="0" smtClean="0"/>
              <a:t>Mark</a:t>
            </a:r>
            <a:r>
              <a:rPr lang="en-US" i="1" baseline="-25000" dirty="0" smtClean="0"/>
              <a:t>t+1 </a:t>
            </a:r>
            <a:r>
              <a:rPr lang="en-US" i="1" dirty="0" smtClean="0"/>
              <a:t>= </a:t>
            </a:r>
            <a:r>
              <a:rPr lang="en-US" i="1" dirty="0" err="1" smtClean="0"/>
              <a:t>Mark</a:t>
            </a:r>
            <a:r>
              <a:rPr lang="en-US" i="1" baseline="-25000" dirty="0" err="1" smtClean="0"/>
              <a:t>t</a:t>
            </a:r>
            <a:r>
              <a:rPr lang="en-US" i="1" dirty="0" smtClean="0"/>
              <a:t> e</a:t>
            </a:r>
            <a:r>
              <a:rPr lang="en-US" i="1" baseline="30000" dirty="0" smtClean="0"/>
              <a:t>-(M+D)t</a:t>
            </a:r>
            <a:r>
              <a:rPr lang="en-US" i="1" dirty="0" smtClean="0"/>
              <a:t> + </a:t>
            </a:r>
            <a:r>
              <a:rPr lang="en-US" i="1" dirty="0" err="1" smtClean="0"/>
              <a:t>SMark</a:t>
            </a:r>
            <a:r>
              <a:rPr lang="en-US" i="1" baseline="-25000" dirty="0" err="1" smtClean="0"/>
              <a:t>t</a:t>
            </a:r>
            <a:r>
              <a:rPr lang="en-US" i="1" dirty="0" smtClean="0"/>
              <a:t> e</a:t>
            </a:r>
            <a:r>
              <a:rPr lang="en-US" i="1" baseline="30000" dirty="0" smtClean="0"/>
              <a:t>-(M+D)t</a:t>
            </a:r>
            <a:r>
              <a:rPr lang="en-US" i="1" dirty="0" smtClean="0"/>
              <a:t> – C</a:t>
            </a:r>
            <a:r>
              <a:rPr lang="en-US" dirty="0" smtClean="0"/>
              <a:t> = </a:t>
            </a:r>
            <a:r>
              <a:rPr lang="en-US" dirty="0" err="1" smtClean="0"/>
              <a:t>Mark</a:t>
            </a:r>
            <a:r>
              <a:rPr lang="en-US" baseline="-25000" dirty="0" err="1" smtClean="0"/>
              <a:t>t</a:t>
            </a:r>
            <a:endParaRPr lang="en-US" i="1" baseline="-25000" dirty="0" smtClean="0"/>
          </a:p>
          <a:p>
            <a:pPr lvl="1"/>
            <a:r>
              <a:rPr lang="en-US" dirty="0" smtClean="0"/>
              <a:t>Where </a:t>
            </a:r>
            <a:r>
              <a:rPr lang="en-US" i="1" dirty="0" smtClean="0"/>
              <a:t>C </a:t>
            </a:r>
            <a:r>
              <a:rPr lang="en-US" dirty="0" smtClean="0"/>
              <a:t>= catch and </a:t>
            </a:r>
            <a:r>
              <a:rPr lang="en-US" i="1" dirty="0" err="1" smtClean="0"/>
              <a:t>SMark</a:t>
            </a:r>
            <a:r>
              <a:rPr lang="en-US" dirty="0" smtClean="0"/>
              <a:t> is the number of animals that will grow to market size in one year</a:t>
            </a:r>
          </a:p>
          <a:p>
            <a:pPr lvl="1"/>
            <a:r>
              <a:rPr lang="en-US" dirty="0" smtClean="0"/>
              <a:t>To limit overfishing, assume </a:t>
            </a:r>
            <a:r>
              <a:rPr lang="en-US" i="1" dirty="0" smtClean="0"/>
              <a:t>D</a:t>
            </a:r>
            <a:r>
              <a:rPr lang="en-US" dirty="0" smtClean="0"/>
              <a:t> at epizootic levels (75% percentile mortality rate)</a:t>
            </a:r>
          </a:p>
          <a:p>
            <a:pPr lvl="1"/>
            <a:r>
              <a:rPr lang="en-US" dirty="0" smtClean="0"/>
              <a:t>Requires good knowledge of growth rate and mortality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09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76300"/>
          </a:xfrm>
        </p:spPr>
        <p:txBody>
          <a:bodyPr/>
          <a:lstStyle/>
          <a:p>
            <a:r>
              <a:rPr lang="en-US" sz="4800" b="1" dirty="0" smtClean="0"/>
              <a:t>The Soniat et al. Model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479" y="876300"/>
            <a:ext cx="8603921" cy="5657340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/>
              <a:t>OYSTERS MAKE THE SUBSTRATE UPON WHICH THEY DEPEND</a:t>
            </a:r>
          </a:p>
          <a:p>
            <a:pPr algn="ctr">
              <a:buFontTx/>
              <a:buNone/>
            </a:pPr>
            <a:r>
              <a:rPr lang="en-US" sz="2400" i="1" dirty="0" err="1" smtClean="0"/>
              <a:t>dS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 = (b-</a:t>
            </a:r>
            <a:r>
              <a:rPr lang="en-US" sz="2400" i="1" dirty="0" err="1" smtClean="0"/>
              <a:t>λ</a:t>
            </a:r>
            <a:r>
              <a:rPr lang="en-US" sz="2400" i="1" dirty="0" smtClean="0"/>
              <a:t>)S</a:t>
            </a:r>
          </a:p>
          <a:p>
            <a:pPr algn="ctr">
              <a:buFontTx/>
              <a:buNone/>
            </a:pPr>
            <a:r>
              <a:rPr lang="en-US" sz="2400" dirty="0" smtClean="0"/>
              <a:t>where </a:t>
            </a:r>
            <a:r>
              <a:rPr lang="en-US" sz="2400" dirty="0" err="1" smtClean="0"/>
              <a:t>dS</a:t>
            </a:r>
            <a:r>
              <a:rPr lang="en-US" sz="2400" dirty="0" smtClean="0"/>
              <a:t>/</a:t>
            </a:r>
            <a:r>
              <a:rPr lang="en-US" sz="2400" dirty="0" err="1" smtClean="0"/>
              <a:t>dt</a:t>
            </a:r>
            <a:r>
              <a:rPr lang="en-US" sz="2400" dirty="0" smtClean="0"/>
              <a:t> is a balance between shell addition </a:t>
            </a:r>
            <a:r>
              <a:rPr lang="en-US" sz="2400" i="1" dirty="0" smtClean="0"/>
              <a:t>b </a:t>
            </a:r>
            <a:r>
              <a:rPr lang="en-US" sz="2400" dirty="0" smtClean="0"/>
              <a:t>and shell loss </a:t>
            </a:r>
            <a:r>
              <a:rPr lang="en-US" sz="2400" dirty="0" err="1" smtClean="0"/>
              <a:t>λ</a:t>
            </a:r>
            <a:r>
              <a:rPr lang="en-US" sz="2400" dirty="0" smtClean="0"/>
              <a:t>: note that </a:t>
            </a:r>
            <a:r>
              <a:rPr lang="en-US" sz="2400" i="1" dirty="0" smtClean="0"/>
              <a:t>b = </a:t>
            </a:r>
            <a:r>
              <a:rPr lang="en-US" sz="2400" dirty="0" smtClean="0"/>
              <a:t>f</a:t>
            </a:r>
            <a:r>
              <a:rPr lang="en-US" sz="2400" i="1" dirty="0" smtClean="0"/>
              <a:t>(M,D,N)</a:t>
            </a:r>
          </a:p>
          <a:p>
            <a:pPr algn="ctr">
              <a:buFontTx/>
              <a:buNone/>
            </a:pPr>
            <a:r>
              <a:rPr lang="en-US" sz="2400" dirty="0" smtClean="0"/>
              <a:t>Under the reference point constraints!</a:t>
            </a:r>
          </a:p>
          <a:p>
            <a:pPr algn="ctr">
              <a:buFontTx/>
              <a:buNone/>
            </a:pPr>
            <a:r>
              <a:rPr lang="en-US" sz="2400" i="1" dirty="0" err="1" smtClean="0"/>
              <a:t>dN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 ≥ 0</a:t>
            </a:r>
            <a:r>
              <a:rPr lang="en-US" sz="2400" dirty="0" smtClean="0"/>
              <a:t> where </a:t>
            </a:r>
            <a:r>
              <a:rPr lang="en-US" sz="2400" i="1" dirty="0" smtClean="0"/>
              <a:t>N</a:t>
            </a:r>
            <a:r>
              <a:rPr lang="en-US" sz="2400" dirty="0" smtClean="0"/>
              <a:t>=market-size abundance (see Klinck et al. </a:t>
            </a:r>
            <a:r>
              <a:rPr lang="en-US" sz="2400" dirty="0" smtClean="0"/>
              <a:t>model</a:t>
            </a:r>
            <a:r>
              <a:rPr lang="en-US" sz="2400" dirty="0" smtClean="0"/>
              <a:t>)</a:t>
            </a:r>
            <a:endParaRPr lang="en-US" sz="2400" i="1" dirty="0" smtClean="0"/>
          </a:p>
          <a:p>
            <a:pPr algn="ctr">
              <a:buFontTx/>
              <a:buNone/>
            </a:pPr>
            <a:r>
              <a:rPr lang="en-US" sz="2400" i="1" dirty="0" err="1" smtClean="0"/>
              <a:t>dS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 ≥ 0</a:t>
            </a:r>
            <a:r>
              <a:rPr lang="en-US" sz="2400" dirty="0" smtClean="0"/>
              <a:t> where </a:t>
            </a:r>
            <a:r>
              <a:rPr lang="en-US" sz="2400" i="1" dirty="0" smtClean="0"/>
              <a:t>S</a:t>
            </a:r>
            <a:r>
              <a:rPr lang="en-US" sz="2400" dirty="0" smtClean="0"/>
              <a:t>=surficial shell</a:t>
            </a:r>
          </a:p>
          <a:p>
            <a:pPr algn="ctr">
              <a:buFontTx/>
              <a:buNone/>
            </a:pPr>
            <a:r>
              <a:rPr lang="en-US" sz="2400" i="1" dirty="0" smtClean="0"/>
              <a:t>S</a:t>
            </a:r>
            <a:r>
              <a:rPr lang="en-US" sz="2400" i="1" baseline="-25000" dirty="0" smtClean="0"/>
              <a:t>t+1 </a:t>
            </a:r>
            <a:r>
              <a:rPr lang="en-US" sz="2400" i="1" dirty="0" smtClean="0"/>
              <a:t>= [1-e</a:t>
            </a:r>
            <a:r>
              <a:rPr lang="en-US" sz="2400" i="1" baseline="30000" dirty="0" smtClean="0"/>
              <a:t>-(M+D)t</a:t>
            </a:r>
            <a:r>
              <a:rPr lang="en-US" sz="2400" i="1" dirty="0" smtClean="0"/>
              <a:t>(N-C)]</a:t>
            </a:r>
            <a:r>
              <a:rPr lang="en-US" sz="2400" i="1" dirty="0" err="1" smtClean="0"/>
              <a:t>ξ</a:t>
            </a:r>
            <a:r>
              <a:rPr lang="en-US" sz="2400" i="1" dirty="0" smtClean="0"/>
              <a:t> + e</a:t>
            </a:r>
            <a:r>
              <a:rPr lang="en-US" sz="2400" i="1" baseline="30000" dirty="0" smtClean="0"/>
              <a:t>-</a:t>
            </a:r>
            <a:r>
              <a:rPr lang="en-US" sz="2400" i="1" baseline="30000" dirty="0" err="1" smtClean="0"/>
              <a:t>λt</a:t>
            </a:r>
            <a:r>
              <a:rPr lang="en-US" sz="2400" i="1" dirty="0" err="1" smtClean="0"/>
              <a:t>S</a:t>
            </a:r>
            <a:r>
              <a:rPr lang="en-US" sz="2400" i="1" baseline="-25000" dirty="0" err="1" smtClean="0"/>
              <a:t>t</a:t>
            </a:r>
            <a:r>
              <a:rPr lang="en-US" sz="2400" i="1" baseline="-25000" dirty="0" smtClean="0"/>
              <a:t> </a:t>
            </a:r>
            <a:r>
              <a:rPr lang="en-US" sz="2400" i="1" dirty="0" smtClean="0"/>
              <a:t> = S</a:t>
            </a:r>
            <a:r>
              <a:rPr lang="en-US" sz="2400" i="1" baseline="-25000" dirty="0" smtClean="0"/>
              <a:t>t</a:t>
            </a:r>
          </a:p>
          <a:p>
            <a:pPr>
              <a:buFontTx/>
              <a:buNone/>
            </a:pPr>
            <a:endParaRPr lang="en-US" sz="2400" dirty="0" smtClean="0"/>
          </a:p>
          <a:p>
            <a:pPr>
              <a:buFontTx/>
              <a:buNone/>
            </a:pPr>
            <a:r>
              <a:rPr lang="en-US" sz="2400" dirty="0" smtClean="0"/>
              <a:t>Note the dependency on </a:t>
            </a:r>
            <a:r>
              <a:rPr lang="en-US" sz="2400" i="1" dirty="0" smtClean="0"/>
              <a:t>M, F, R, N, S </a:t>
            </a:r>
            <a:r>
              <a:rPr lang="en-US" sz="2400" dirty="0" smtClean="0"/>
              <a:t>and implicitly on growth rate</a:t>
            </a:r>
          </a:p>
          <a:p>
            <a:pPr>
              <a:buFontTx/>
              <a:buNone/>
            </a:pPr>
            <a:endParaRPr lang="en-US" sz="2400" dirty="0" smtClean="0"/>
          </a:p>
          <a:p>
            <a:pPr>
              <a:buFontTx/>
              <a:buNone/>
            </a:pPr>
            <a:r>
              <a:rPr lang="en-US" sz="2400" dirty="0" smtClean="0"/>
              <a:t>Critical concept: </a:t>
            </a:r>
            <a:r>
              <a:rPr lang="en-US" sz="2400" dirty="0">
                <a:solidFill>
                  <a:srgbClr val="FF6600"/>
                </a:solidFill>
              </a:rPr>
              <a:t>D</a:t>
            </a:r>
            <a:r>
              <a:rPr lang="en-US" sz="2400" dirty="0" smtClean="0">
                <a:solidFill>
                  <a:srgbClr val="FF6600"/>
                </a:solidFill>
              </a:rPr>
              <a:t>isease increases the number of deaths under a given N, but also decreases shell input because N declines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400" dirty="0" smtClean="0"/>
              <a:t>                                   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499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Goal-directed models</a:t>
            </a:r>
            <a:br>
              <a:rPr lang="en-US" dirty="0" smtClean="0"/>
            </a:br>
            <a:r>
              <a:rPr lang="en-US" dirty="0" smtClean="0"/>
              <a:t>Models with rebuilding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0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Surplus production estimate of </a:t>
            </a:r>
            <a:r>
              <a:rPr lang="en-US" i="1" dirty="0" smtClean="0"/>
              <a:t>B</a:t>
            </a:r>
            <a:r>
              <a:rPr lang="en-US" i="1" baseline="-25000" dirty="0" smtClean="0"/>
              <a:t>msy</a:t>
            </a:r>
          </a:p>
          <a:p>
            <a:pPr lvl="1"/>
            <a:r>
              <a:rPr lang="en-US" dirty="0" smtClean="0"/>
              <a:t>Establishes desired abundance</a:t>
            </a:r>
          </a:p>
          <a:p>
            <a:pPr lvl="1"/>
            <a:r>
              <a:rPr lang="en-US" dirty="0" smtClean="0"/>
              <a:t>Provides </a:t>
            </a:r>
            <a:r>
              <a:rPr lang="en-US" i="1" dirty="0" smtClean="0"/>
              <a:t>F</a:t>
            </a:r>
            <a:r>
              <a:rPr lang="en-US" dirty="0" smtClean="0"/>
              <a:t> estimates</a:t>
            </a:r>
          </a:p>
          <a:p>
            <a:pPr lvl="1"/>
            <a:r>
              <a:rPr lang="en-US" dirty="0" smtClean="0"/>
              <a:t>Requires extensive time series of population characteristics</a:t>
            </a:r>
          </a:p>
          <a:p>
            <a:endParaRPr lang="en-US" dirty="0"/>
          </a:p>
          <a:p>
            <a:r>
              <a:rPr lang="en-US" dirty="0" smtClean="0"/>
              <a:t>Habitat Models of Reef accretion/loss </a:t>
            </a:r>
          </a:p>
          <a:p>
            <a:endParaRPr lang="en-US" dirty="0"/>
          </a:p>
          <a:p>
            <a:r>
              <a:rPr lang="en-US" dirty="0" smtClean="0"/>
              <a:t>SCAA (e.g., ASAP, Stock Synthesis) or SCALE models untested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17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486059" y="170801"/>
            <a:ext cx="6705600" cy="914400"/>
          </a:xfrm>
          <a:noFill/>
          <a:ln/>
        </p:spPr>
        <p:txBody>
          <a:bodyPr>
            <a:normAutofit/>
          </a:bodyPr>
          <a:lstStyle/>
          <a:p>
            <a:pPr algn="l" eaLnBrk="0" hangingPunct="0"/>
            <a:r>
              <a:rPr lang="en-US" sz="3600" dirty="0"/>
              <a:t>Surplus </a:t>
            </a:r>
            <a:r>
              <a:rPr lang="en-US" sz="3600" dirty="0" smtClean="0"/>
              <a:t>Production - Schaefer Style</a:t>
            </a:r>
            <a:endParaRPr lang="en-US" sz="36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62000" y="1066800"/>
            <a:ext cx="22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52400" y="2438400"/>
            <a:ext cx="236220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sz="1600" dirty="0"/>
              <a:t>Two carrying capacities: S = 0</a:t>
            </a:r>
          </a:p>
          <a:p>
            <a:pPr>
              <a:lnSpc>
                <a:spcPct val="90000"/>
              </a:lnSpc>
              <a:buFont typeface="Times" charset="0"/>
              <a:buChar char="•"/>
            </a:pPr>
            <a:endParaRPr lang="en-US" sz="1600" dirty="0"/>
          </a:p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sz="1600" dirty="0"/>
              <a:t>A minor and a major point of maximum surplus production: S&gt; 0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endParaRPr lang="en-US" sz="1600" dirty="0"/>
          </a:p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sz="1600" dirty="0"/>
              <a:t>A single surplus production minimum: but in this case S &lt; 0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endParaRPr lang="en-US" sz="1600" dirty="0"/>
          </a:p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sz="1600" i="1" dirty="0">
                <a:solidFill>
                  <a:srgbClr val="FF8000"/>
                </a:solidFill>
              </a:rPr>
              <a:t>A point-of-no-return: </a:t>
            </a:r>
            <a:r>
              <a:rPr lang="en-US" sz="1600" i="1" dirty="0" smtClean="0">
                <a:solidFill>
                  <a:srgbClr val="FF8000"/>
                </a:solidFill>
              </a:rPr>
              <a:t>S=0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3579" name="Picture 27" descr="cas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64643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80" name="Text Box 28"/>
          <p:cNvSpPr txBox="1">
            <a:spLocks noChangeArrowheads="1"/>
          </p:cNvSpPr>
          <p:nvPr/>
        </p:nvSpPr>
        <p:spPr bwMode="auto">
          <a:xfrm>
            <a:off x="6553200" y="2057400"/>
            <a:ext cx="17541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Carrying capacity</a:t>
            </a:r>
            <a:endParaRPr lang="en-US"/>
          </a:p>
        </p:txBody>
      </p:sp>
      <p:sp>
        <p:nvSpPr>
          <p:cNvPr id="23581" name="Line 29"/>
          <p:cNvSpPr>
            <a:spLocks noChangeShapeType="1"/>
          </p:cNvSpPr>
          <p:nvPr/>
        </p:nvSpPr>
        <p:spPr bwMode="auto">
          <a:xfrm rot="7190902" flipV="1">
            <a:off x="6771481" y="2761457"/>
            <a:ext cx="879475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4386263" y="4360863"/>
            <a:ext cx="557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</a:rPr>
              <a:t>msy</a:t>
            </a:r>
            <a:endParaRPr lang="en-US" i="1"/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 rot="7190902" flipH="1">
            <a:off x="3742532" y="3048794"/>
            <a:ext cx="703262" cy="1435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5497513" y="4179888"/>
            <a:ext cx="1143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Surplus production minimum</a:t>
            </a:r>
            <a:endParaRPr lang="en-US"/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 rot="7190902" flipH="1">
            <a:off x="3879056" y="2885282"/>
            <a:ext cx="2373313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Line 34"/>
          <p:cNvSpPr>
            <a:spLocks noChangeShapeType="1"/>
          </p:cNvSpPr>
          <p:nvPr/>
        </p:nvSpPr>
        <p:spPr bwMode="auto">
          <a:xfrm rot="7190902" flipH="1">
            <a:off x="4805363" y="3257550"/>
            <a:ext cx="304800" cy="152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 rot="-14409098">
            <a:off x="4562475" y="1636713"/>
            <a:ext cx="2305050" cy="2362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Text Box 36"/>
          <p:cNvSpPr txBox="1">
            <a:spLocks noChangeArrowheads="1"/>
          </p:cNvSpPr>
          <p:nvPr/>
        </p:nvSpPr>
        <p:spPr bwMode="auto">
          <a:xfrm>
            <a:off x="5486400" y="3733800"/>
            <a:ext cx="19224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FF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Point-of-no-return</a:t>
            </a:r>
            <a:endParaRPr lang="en-US"/>
          </a:p>
        </p:txBody>
      </p:sp>
      <p:sp>
        <p:nvSpPr>
          <p:cNvPr id="23589" name="Line 37"/>
          <p:cNvSpPr>
            <a:spLocks noChangeShapeType="1"/>
          </p:cNvSpPr>
          <p:nvPr/>
        </p:nvSpPr>
        <p:spPr bwMode="auto">
          <a:xfrm rot="7190902" flipH="1">
            <a:off x="5042693" y="3034507"/>
            <a:ext cx="30163" cy="1123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Arc 1"/>
          <p:cNvSpPr/>
          <p:nvPr/>
        </p:nvSpPr>
        <p:spPr>
          <a:xfrm>
            <a:off x="3109644" y="2057400"/>
            <a:ext cx="3912948" cy="2203417"/>
          </a:xfrm>
          <a:prstGeom prst="arc">
            <a:avLst>
              <a:gd name="adj1" fmla="val 10818265"/>
              <a:gd name="adj2" fmla="val 21529827"/>
            </a:avLst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16200000" flipH="1" flipV="1">
            <a:off x="6388767" y="1168037"/>
            <a:ext cx="1037533" cy="116212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640513" y="849868"/>
            <a:ext cx="187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Schaefer Model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Right Bracket 2"/>
          <p:cNvSpPr/>
          <p:nvPr/>
        </p:nvSpPr>
        <p:spPr>
          <a:xfrm rot="16200000">
            <a:off x="5868050" y="719747"/>
            <a:ext cx="970921" cy="1992091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12912" y="1216581"/>
            <a:ext cx="3230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abundance-no disease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05935" y="1409700"/>
            <a:ext cx="971202" cy="12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745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Reference Point Types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7772400" cy="1981200"/>
          </a:xfrm>
        </p:spPr>
        <p:txBody>
          <a:bodyPr>
            <a:noAutofit/>
          </a:bodyPr>
          <a:lstStyle/>
          <a:p>
            <a:pPr>
              <a:lnSpc>
                <a:spcPct val="180000"/>
              </a:lnSpc>
            </a:pPr>
            <a:r>
              <a:rPr lang="en-US" sz="2800" dirty="0"/>
              <a:t>Type I: Carrying capacity: S = 0</a:t>
            </a:r>
          </a:p>
          <a:p>
            <a:pPr>
              <a:lnSpc>
                <a:spcPct val="180000"/>
              </a:lnSpc>
            </a:pPr>
            <a:r>
              <a:rPr lang="en-US" sz="2800" dirty="0"/>
              <a:t>Type II: Surplus production maxima (</a:t>
            </a:r>
            <a:r>
              <a:rPr lang="en-US" sz="2800" i="1" dirty="0"/>
              <a:t>msy</a:t>
            </a:r>
            <a:r>
              <a:rPr lang="en-US" sz="2800" dirty="0"/>
              <a:t>): S &gt; 0</a:t>
            </a:r>
          </a:p>
          <a:p>
            <a:pPr>
              <a:lnSpc>
                <a:spcPct val="180000"/>
              </a:lnSpc>
            </a:pPr>
            <a:r>
              <a:rPr lang="en-US" sz="2800" dirty="0"/>
              <a:t>Type III: Surplus production minima: S &lt;, =, or &gt; 0</a:t>
            </a:r>
          </a:p>
          <a:p>
            <a:pPr>
              <a:lnSpc>
                <a:spcPct val="180000"/>
              </a:lnSpc>
            </a:pPr>
            <a:r>
              <a:rPr lang="en-US" sz="2800" dirty="0"/>
              <a:t>Type IV: Point-of-no-return: S = 0</a:t>
            </a:r>
          </a:p>
        </p:txBody>
      </p:sp>
    </p:spTree>
    <p:extLst>
      <p:ext uri="{BB962C8B-B14F-4D97-AF65-F5344CB8AC3E}">
        <p14:creationId xmlns:p14="http://schemas.microsoft.com/office/powerpoint/2010/main" val="343157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305800" cy="990600"/>
          </a:xfrm>
        </p:spPr>
        <p:txBody>
          <a:bodyPr/>
          <a:lstStyle/>
          <a:p>
            <a:r>
              <a:rPr lang="en-US" sz="3200"/>
              <a:t>Surplus Production Trajectory Comparison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685800"/>
            <a:ext cx="8077200" cy="1219200"/>
          </a:xfrm>
        </p:spPr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r>
              <a:rPr lang="en-US" sz="2400" dirty="0"/>
              <a:t>What is certain:     </a:t>
            </a:r>
            <a:r>
              <a:rPr lang="en-US" sz="1800" dirty="0"/>
              <a:t>Abundance is stable regardless of  assumptions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400" dirty="0"/>
              <a:t>What is uncertain</a:t>
            </a:r>
            <a:r>
              <a:rPr lang="en-US" sz="1800" dirty="0"/>
              <a:t>: Surplus production is uncertain </a:t>
            </a:r>
            <a:r>
              <a:rPr lang="en-US" sz="1800" dirty="0" smtClean="0"/>
              <a:t>-</a:t>
            </a:r>
            <a:r>
              <a:rPr lang="en-US" sz="1800" dirty="0"/>
              <a:t>- assumption-dependent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2400" dirty="0"/>
          </a:p>
        </p:txBody>
      </p:sp>
      <p:pic>
        <p:nvPicPr>
          <p:cNvPr id="18447" name="Picture 15" descr="case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08660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2209800" y="2819400"/>
            <a:ext cx="0" cy="198120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"/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2819400" y="3124200"/>
            <a:ext cx="0" cy="198120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"/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3886200" y="1828800"/>
            <a:ext cx="0" cy="198120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"/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1752600" y="2514600"/>
            <a:ext cx="827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Type II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3886200" y="1676400"/>
            <a:ext cx="827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Type II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2362200" y="2819400"/>
            <a:ext cx="8842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Type III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952500" y="2235200"/>
            <a:ext cx="1257300" cy="1028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952500" y="3949700"/>
            <a:ext cx="1257300" cy="1917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8600" y="19050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 ~ 0.17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300" y="58674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 ~ 0.055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4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152400"/>
            <a:ext cx="3811587" cy="1276350"/>
          </a:xfrm>
        </p:spPr>
        <p:txBody>
          <a:bodyPr/>
          <a:lstStyle/>
          <a:p>
            <a:r>
              <a:rPr lang="en-US" sz="3600">
                <a:solidFill>
                  <a:schemeClr val="tx1"/>
                </a:solidFill>
              </a:rPr>
              <a:t>Can reefs accrete with Dermo?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8750" y="1543050"/>
            <a:ext cx="3836988" cy="4114800"/>
          </a:xfrm>
        </p:spPr>
        <p:txBody>
          <a:bodyPr/>
          <a:lstStyle/>
          <a:p>
            <a:pPr>
              <a:buFontTx/>
              <a:buNone/>
            </a:pPr>
            <a:endParaRPr lang="en-US" sz="2800">
              <a:solidFill>
                <a:srgbClr val="FF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en-US" sz="2800">
                <a:solidFill>
                  <a:srgbClr val="FF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 likely!</a:t>
            </a:r>
          </a:p>
          <a:p>
            <a:pPr>
              <a:buFontTx/>
              <a:buNone/>
            </a:pPr>
            <a:endParaRPr lang="en-US" sz="280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en-US" sz="2800">
              <a:solidFill>
                <a:schemeClr val="folHlink"/>
              </a:solidFill>
            </a:endParaRPr>
          </a:p>
          <a:p>
            <a:pPr>
              <a:buFontTx/>
              <a:buNone/>
            </a:pPr>
            <a:r>
              <a:rPr lang="en-US" sz="2800">
                <a:solidFill>
                  <a:schemeClr val="folHlink"/>
                </a:solidFill>
              </a:rPr>
              <a:t>Abundance declines!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folHlink"/>
                </a:solidFill>
              </a:rPr>
              <a:t>Shell input declines!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folHlink"/>
                </a:solidFill>
              </a:rPr>
              <a:t>Reef recession occurs!</a:t>
            </a:r>
            <a:endParaRPr lang="en-US" sz="2800"/>
          </a:p>
          <a:p>
            <a:pPr>
              <a:buFontTx/>
              <a:buNone/>
            </a:pPr>
            <a:endParaRPr lang="en-US" sz="2800"/>
          </a:p>
        </p:txBody>
      </p:sp>
      <p:pic>
        <p:nvPicPr>
          <p:cNvPr id="21509" name="Picture 5" descr="Dermocomparis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4175" y="73025"/>
            <a:ext cx="4694238" cy="6710363"/>
          </a:xfrm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 rot="529557">
            <a:off x="7550150" y="2168525"/>
            <a:ext cx="895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Recession</a:t>
            </a:r>
            <a:endParaRPr lang="en-U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 rot="-113952">
            <a:off x="6475413" y="1928813"/>
            <a:ext cx="598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Stasis</a:t>
            </a:r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5043488" y="1595438"/>
            <a:ext cx="150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TAZ shell poor</a:t>
            </a:r>
            <a:endParaRPr lang="en-US"/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5029200" y="222250"/>
            <a:ext cx="13604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TAZ shell rich</a:t>
            </a:r>
            <a:endParaRPr lang="en-US"/>
          </a:p>
        </p:txBody>
      </p:sp>
      <p:sp>
        <p:nvSpPr>
          <p:cNvPr id="21514" name="AutoShape 10"/>
          <p:cNvSpPr>
            <a:spLocks/>
          </p:cNvSpPr>
          <p:nvPr/>
        </p:nvSpPr>
        <p:spPr bwMode="auto">
          <a:xfrm>
            <a:off x="4933950" y="571500"/>
            <a:ext cx="161925" cy="2343150"/>
          </a:xfrm>
          <a:prstGeom prst="rightBrace">
            <a:avLst>
              <a:gd name="adj1" fmla="val 12058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AutoShape 11"/>
          <p:cNvSpPr>
            <a:spLocks/>
          </p:cNvSpPr>
          <p:nvPr/>
        </p:nvSpPr>
        <p:spPr bwMode="auto">
          <a:xfrm>
            <a:off x="4775200" y="130175"/>
            <a:ext cx="238125" cy="571500"/>
          </a:xfrm>
          <a:prstGeom prst="rightBrace">
            <a:avLst>
              <a:gd name="adj1" fmla="val 200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772275" y="844550"/>
            <a:ext cx="154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191919"/>
                </a:solidFill>
              </a:rPr>
              <a:t>Genetic adaptation</a:t>
            </a: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7423150" y="1073150"/>
            <a:ext cx="65088" cy="365125"/>
          </a:xfrm>
          <a:prstGeom prst="line">
            <a:avLst/>
          </a:prstGeom>
          <a:noFill/>
          <a:ln w="19050">
            <a:solidFill>
              <a:srgbClr val="19191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799263" y="5199063"/>
            <a:ext cx="1057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91919"/>
                </a:solidFill>
              </a:rPr>
              <a:t>Dermo onset</a:t>
            </a:r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H="1">
            <a:off x="6621463" y="5353050"/>
            <a:ext cx="234950" cy="300038"/>
          </a:xfrm>
          <a:prstGeom prst="line">
            <a:avLst/>
          </a:prstGeom>
          <a:noFill/>
          <a:ln w="19050">
            <a:solidFill>
              <a:srgbClr val="19191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97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8" y="188913"/>
            <a:ext cx="3794125" cy="1776412"/>
          </a:xfrm>
        </p:spPr>
        <p:txBody>
          <a:bodyPr/>
          <a:lstStyle/>
          <a:p>
            <a:r>
              <a:rPr lang="en-US" sz="3600">
                <a:solidFill>
                  <a:schemeClr val="tx1"/>
                </a:solidFill>
              </a:rPr>
              <a:t>Can reefs accrete with Dermo and fishing?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5113" y="2214563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>
                <a:solidFill>
                  <a:srgbClr val="FF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Very unlikely!</a:t>
            </a:r>
          </a:p>
          <a:p>
            <a:pPr>
              <a:buFontTx/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chemeClr val="folHlink"/>
                </a:solidFill>
              </a:rPr>
              <a:t>Abundance declines!</a:t>
            </a:r>
          </a:p>
          <a:p>
            <a:pPr>
              <a:buFontTx/>
              <a:buNone/>
            </a:pPr>
            <a:r>
              <a:rPr lang="en-US" sz="2800" dirty="0">
                <a:solidFill>
                  <a:schemeClr val="folHlink"/>
                </a:solidFill>
              </a:rPr>
              <a:t>Shell input declines!</a:t>
            </a:r>
          </a:p>
          <a:p>
            <a:pPr>
              <a:buFontTx/>
              <a:buNone/>
            </a:pPr>
            <a:r>
              <a:rPr lang="en-US" sz="2800" dirty="0">
                <a:solidFill>
                  <a:schemeClr val="folHlink"/>
                </a:solidFill>
              </a:rPr>
              <a:t>Reef recession occurs!</a:t>
            </a: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25605" name="Picture 5" descr="DERMO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4500" y="141288"/>
            <a:ext cx="4637088" cy="6573837"/>
          </a:xfrm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 rot="860698">
            <a:off x="7439025" y="646113"/>
            <a:ext cx="895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Recession</a:t>
            </a:r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 rot="-113952">
            <a:off x="7464425" y="131763"/>
            <a:ext cx="5984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Stasis</a:t>
            </a:r>
            <a:endParaRPr lang="en-US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119688" y="1622425"/>
            <a:ext cx="150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TAZ shell poor</a:t>
            </a:r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5094288" y="379413"/>
            <a:ext cx="1360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TAZ shell rich</a:t>
            </a:r>
            <a:endParaRPr lang="en-US"/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>
            <a:off x="4943475" y="936625"/>
            <a:ext cx="161925" cy="1689100"/>
          </a:xfrm>
          <a:prstGeom prst="rightBrace">
            <a:avLst>
              <a:gd name="adj1" fmla="val 8692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AutoShape 11"/>
          <p:cNvSpPr>
            <a:spLocks/>
          </p:cNvSpPr>
          <p:nvPr/>
        </p:nvSpPr>
        <p:spPr bwMode="auto">
          <a:xfrm>
            <a:off x="4783138" y="177800"/>
            <a:ext cx="238125" cy="757238"/>
          </a:xfrm>
          <a:prstGeom prst="rightBrace">
            <a:avLst>
              <a:gd name="adj1" fmla="val 26500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688138" y="5189538"/>
            <a:ext cx="18875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91919"/>
                </a:solidFill>
              </a:rPr>
              <a:t>Fishing and Dermo onset</a:t>
            </a:r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H="1">
            <a:off x="6677025" y="5429250"/>
            <a:ext cx="204788" cy="317500"/>
          </a:xfrm>
          <a:prstGeom prst="line">
            <a:avLst/>
          </a:prstGeom>
          <a:noFill/>
          <a:ln w="19050">
            <a:solidFill>
              <a:srgbClr val="19191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79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96244"/>
          </a:xfrm>
        </p:spPr>
        <p:txBody>
          <a:bodyPr/>
          <a:lstStyle/>
          <a:p>
            <a:r>
              <a:rPr lang="en-US" dirty="0" smtClean="0"/>
              <a:t>The Issue with MPAs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313802"/>
            <a:ext cx="8674100" cy="532317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Protection of disease</a:t>
            </a:r>
          </a:p>
          <a:p>
            <a:r>
              <a:rPr lang="en-US" dirty="0" smtClean="0"/>
              <a:t>Protection of susceptible genotypes</a:t>
            </a:r>
          </a:p>
          <a:p>
            <a:pPr marL="0" indent="0" algn="ctr">
              <a:buNone/>
            </a:pPr>
            <a:r>
              <a:rPr lang="en-US" dirty="0"/>
              <a:t>v</a:t>
            </a:r>
            <a:r>
              <a:rPr lang="en-US" dirty="0" smtClean="0"/>
              <a:t>ersus</a:t>
            </a:r>
          </a:p>
          <a:p>
            <a:r>
              <a:rPr lang="en-US" dirty="0" smtClean="0"/>
              <a:t>Protection of </a:t>
            </a:r>
            <a:r>
              <a:rPr lang="en-US" dirty="0" err="1" smtClean="0"/>
              <a:t>undiseased</a:t>
            </a:r>
            <a:r>
              <a:rPr lang="en-US" dirty="0" smtClean="0"/>
              <a:t> stocks</a:t>
            </a:r>
          </a:p>
          <a:p>
            <a:r>
              <a:rPr lang="en-US" dirty="0" smtClean="0"/>
              <a:t>Protection of resistant genotypes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Why are there so few diseases in federally managed fisheries?</a:t>
            </a:r>
          </a:p>
          <a:p>
            <a:r>
              <a:rPr lang="en-US" dirty="0" smtClean="0"/>
              <a:t>Is it because (over)fished densities are below R</a:t>
            </a:r>
            <a:r>
              <a:rPr lang="en-US" baseline="-25000" dirty="0" smtClean="0"/>
              <a:t>0</a:t>
            </a:r>
            <a:r>
              <a:rPr lang="en-US" dirty="0" smtClean="0"/>
              <a:t> = 1? Is </a:t>
            </a:r>
            <a:r>
              <a:rPr lang="en-US" i="1" dirty="0" smtClean="0"/>
              <a:t>B</a:t>
            </a:r>
            <a:r>
              <a:rPr lang="en-US" i="1" baseline="-25000" dirty="0" smtClean="0"/>
              <a:t>msy</a:t>
            </a:r>
            <a:r>
              <a:rPr lang="en-US" i="1" dirty="0" smtClean="0"/>
              <a:t> &lt; B(R</a:t>
            </a:r>
            <a:r>
              <a:rPr lang="en-US" i="1" baseline="-25000" dirty="0" smtClean="0"/>
              <a:t>0</a:t>
            </a:r>
            <a:r>
              <a:rPr lang="en-US" i="1" dirty="0" smtClean="0"/>
              <a:t>=1)</a:t>
            </a:r>
            <a:r>
              <a:rPr lang="en-US" dirty="0" smtClean="0"/>
              <a:t>? Is the correct goal </a:t>
            </a:r>
            <a:r>
              <a:rPr lang="en-US" i="1" dirty="0" smtClean="0"/>
              <a:t>B = B</a:t>
            </a:r>
            <a:r>
              <a:rPr lang="en-US" i="1" baseline="-25000" dirty="0" smtClean="0"/>
              <a:t>msy</a:t>
            </a:r>
            <a:r>
              <a:rPr lang="en-US" dirty="0" smtClean="0"/>
              <a:t>?</a:t>
            </a:r>
            <a:endParaRPr lang="en-US" i="1" baseline="-25000" dirty="0" smtClean="0"/>
          </a:p>
          <a:p>
            <a:r>
              <a:rPr lang="en-US" dirty="0" smtClean="0"/>
              <a:t>Do we want to risk raising local densities to carrying capacity levels using MPAs?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68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600200"/>
            <a:ext cx="8686800" cy="50673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What do we use it for now (in the disease context)</a:t>
            </a:r>
          </a:p>
          <a:p>
            <a:r>
              <a:rPr lang="en-US" dirty="0" smtClean="0"/>
              <a:t>Modulate </a:t>
            </a:r>
            <a:r>
              <a:rPr lang="en-US" i="1" dirty="0" smtClean="0"/>
              <a:t>F</a:t>
            </a:r>
            <a:r>
              <a:rPr lang="en-US" dirty="0" smtClean="0"/>
              <a:t> relative to </a:t>
            </a:r>
            <a:r>
              <a:rPr lang="en-US" i="1" dirty="0" smtClean="0"/>
              <a:t>D</a:t>
            </a:r>
          </a:p>
          <a:p>
            <a:r>
              <a:rPr lang="en-US" dirty="0" smtClean="0"/>
              <a:t>Subsidize surplus production to sustain higher </a:t>
            </a:r>
            <a:r>
              <a:rPr lang="en-US" i="1" dirty="0" smtClean="0"/>
              <a:t>F</a:t>
            </a:r>
          </a:p>
          <a:p>
            <a:r>
              <a:rPr lang="en-US" dirty="0" smtClean="0"/>
              <a:t>Increase steepness (overcoming Allee effects)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hat might we use area management for?</a:t>
            </a:r>
          </a:p>
          <a:p>
            <a:r>
              <a:rPr lang="en-US" dirty="0" smtClean="0"/>
              <a:t>Move disease resistant alleles around</a:t>
            </a:r>
          </a:p>
          <a:p>
            <a:r>
              <a:rPr lang="en-US" dirty="0" smtClean="0"/>
              <a:t>Overfish highly </a:t>
            </a:r>
            <a:r>
              <a:rPr lang="en-US" smtClean="0"/>
              <a:t>diseased subpopulations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02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Danger of “Modern” Magnuson-Stevens Reference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65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The surplus production model</a:t>
            </a:r>
          </a:p>
          <a:p>
            <a:pPr marL="0" indent="0" algn="ctr">
              <a:buNone/>
            </a:pPr>
            <a:r>
              <a:rPr lang="en-US" i="1" dirty="0" smtClean="0"/>
              <a:t>dB/</a:t>
            </a:r>
            <a:r>
              <a:rPr lang="en-US" i="1" dirty="0" err="1" smtClean="0"/>
              <a:t>dt</a:t>
            </a:r>
            <a:r>
              <a:rPr lang="en-US" i="1" dirty="0" smtClean="0"/>
              <a:t> = </a:t>
            </a:r>
            <a:r>
              <a:rPr lang="en-US" i="1" dirty="0" smtClean="0">
                <a:solidFill>
                  <a:srgbClr val="008000"/>
                </a:solidFill>
              </a:rPr>
              <a:t>(αB/(1+βB)) </a:t>
            </a:r>
            <a:r>
              <a:rPr lang="en-US" i="1" dirty="0" smtClean="0"/>
              <a:t>– 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(M+F)B</a:t>
            </a:r>
          </a:p>
          <a:p>
            <a:pPr marL="0" indent="0" algn="ctr">
              <a:buNone/>
            </a:pPr>
            <a:r>
              <a:rPr lang="en-US" dirty="0" smtClean="0"/>
              <a:t>This is </a:t>
            </a:r>
            <a:r>
              <a:rPr lang="en-US" dirty="0" smtClean="0">
                <a:solidFill>
                  <a:srgbClr val="008000"/>
                </a:solidFill>
              </a:rPr>
              <a:t>Beverton-Holt recruitment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604A7B"/>
                </a:solidFill>
              </a:rPr>
              <a:t>density-independent (constant) mortality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Here is the first part of the problem!</a:t>
            </a:r>
          </a:p>
          <a:p>
            <a:pPr marL="0" indent="0" algn="ctr">
              <a:buNone/>
            </a:pPr>
            <a:r>
              <a:rPr lang="en-US" i="1" dirty="0"/>
              <a:t>K</a:t>
            </a:r>
            <a:r>
              <a:rPr lang="en-US" i="1" dirty="0" smtClean="0"/>
              <a:t>=1/β (α/M – 1)</a:t>
            </a:r>
          </a:p>
          <a:p>
            <a:pPr marL="0" indent="0" algn="ctr">
              <a:buNone/>
            </a:pPr>
            <a:r>
              <a:rPr lang="en-US" dirty="0" smtClean="0"/>
              <a:t>That is: carrying capacity </a:t>
            </a:r>
            <a:r>
              <a:rPr lang="en-US" dirty="0" smtClean="0"/>
              <a:t>and by extension surplus production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intimately related to </a:t>
            </a:r>
            <a:r>
              <a:rPr lang="en-US" i="1" dirty="0" smtClean="0"/>
              <a:t>M </a:t>
            </a:r>
            <a:r>
              <a:rPr lang="en-US" dirty="0" smtClean="0"/>
              <a:t>and the Beverton-Holt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19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8121"/>
          </a:xfrm>
        </p:spPr>
        <p:txBody>
          <a:bodyPr/>
          <a:lstStyle/>
          <a:p>
            <a:r>
              <a:rPr lang="en-US" dirty="0" smtClean="0"/>
              <a:t>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9924"/>
            <a:ext cx="8229600" cy="522988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600" i="1" dirty="0" smtClean="0"/>
              <a:t>Fmsy/M = (α/M)</a:t>
            </a:r>
            <a:r>
              <a:rPr lang="en-US" sz="3600" i="1" baseline="30000" dirty="0" smtClean="0"/>
              <a:t>.5</a:t>
            </a:r>
            <a:r>
              <a:rPr lang="en-US" sz="3600" i="1" dirty="0" smtClean="0"/>
              <a:t> – 1</a:t>
            </a:r>
          </a:p>
          <a:p>
            <a:pPr marL="0" indent="0" algn="ctr">
              <a:buNone/>
            </a:pPr>
            <a:r>
              <a:rPr lang="en-US" sz="3600" dirty="0" smtClean="0"/>
              <a:t>Note that: </a:t>
            </a:r>
            <a:r>
              <a:rPr lang="en-US" sz="3600" i="1" dirty="0" smtClean="0">
                <a:solidFill>
                  <a:srgbClr val="FF6600"/>
                </a:solidFill>
              </a:rPr>
              <a:t>F</a:t>
            </a:r>
            <a:r>
              <a:rPr lang="en-US" sz="3600" i="1" baseline="-25000" dirty="0" smtClean="0">
                <a:solidFill>
                  <a:srgbClr val="FF6600"/>
                </a:solidFill>
              </a:rPr>
              <a:t>msy</a:t>
            </a:r>
            <a:r>
              <a:rPr lang="en-US" sz="3600" i="1" dirty="0" smtClean="0">
                <a:solidFill>
                  <a:srgbClr val="FF6600"/>
                </a:solidFill>
              </a:rPr>
              <a:t> = M</a:t>
            </a:r>
            <a:r>
              <a:rPr lang="en-US" sz="3600" i="1" baseline="30000" dirty="0" smtClean="0">
                <a:solidFill>
                  <a:srgbClr val="FF6600"/>
                </a:solidFill>
              </a:rPr>
              <a:t>.5</a:t>
            </a:r>
            <a:r>
              <a:rPr lang="en-US" sz="3600" i="1" dirty="0" smtClean="0">
                <a:solidFill>
                  <a:srgbClr val="FF6600"/>
                </a:solidFill>
              </a:rPr>
              <a:t> (α</a:t>
            </a:r>
            <a:r>
              <a:rPr lang="en-US" sz="3600" i="1" baseline="30000" dirty="0" smtClean="0">
                <a:solidFill>
                  <a:srgbClr val="FF6600"/>
                </a:solidFill>
              </a:rPr>
              <a:t>.5</a:t>
            </a:r>
            <a:r>
              <a:rPr lang="en-US" sz="3600" i="1" dirty="0" smtClean="0">
                <a:solidFill>
                  <a:srgbClr val="FF6600"/>
                </a:solidFill>
              </a:rPr>
              <a:t> – M</a:t>
            </a:r>
            <a:r>
              <a:rPr lang="en-US" sz="3600" i="1" baseline="30000" dirty="0" smtClean="0">
                <a:solidFill>
                  <a:srgbClr val="FF6600"/>
                </a:solidFill>
              </a:rPr>
              <a:t>.5</a:t>
            </a:r>
            <a:r>
              <a:rPr lang="en-US" sz="3600" i="1" dirty="0" smtClean="0">
                <a:solidFill>
                  <a:srgbClr val="FF6600"/>
                </a:solidFill>
              </a:rPr>
              <a:t>)</a:t>
            </a:r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Critical concept: </a:t>
            </a:r>
            <a:r>
              <a:rPr lang="en-US" sz="3600" i="1" dirty="0" smtClean="0">
                <a:solidFill>
                  <a:srgbClr val="FF6600"/>
                </a:solidFill>
              </a:rPr>
              <a:t>F</a:t>
            </a:r>
            <a:r>
              <a:rPr lang="en-US" sz="3600" i="1" baseline="-25000" dirty="0" smtClean="0">
                <a:solidFill>
                  <a:srgbClr val="FF6600"/>
                </a:solidFill>
              </a:rPr>
              <a:t>msy</a:t>
            </a:r>
            <a:r>
              <a:rPr lang="en-US" sz="3600" i="1" dirty="0" smtClean="0">
                <a:solidFill>
                  <a:srgbClr val="FF6600"/>
                </a:solidFill>
              </a:rPr>
              <a:t> </a:t>
            </a:r>
            <a:r>
              <a:rPr lang="en-US" sz="3600" dirty="0" smtClean="0">
                <a:solidFill>
                  <a:srgbClr val="FF6600"/>
                </a:solidFill>
              </a:rPr>
              <a:t>scales positively with </a:t>
            </a:r>
            <a:r>
              <a:rPr lang="en-US" sz="3600" i="1" dirty="0" smtClean="0">
                <a:solidFill>
                  <a:srgbClr val="FF6600"/>
                </a:solidFill>
              </a:rPr>
              <a:t>M</a:t>
            </a:r>
            <a:r>
              <a:rPr lang="en-US" sz="3600" dirty="0" smtClean="0"/>
              <a:t> </a:t>
            </a:r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This is inherent in the Schaefer model which implicitly assumes that as </a:t>
            </a:r>
            <a:r>
              <a:rPr lang="en-US" sz="3600" i="1" dirty="0" smtClean="0"/>
              <a:t>M</a:t>
            </a:r>
            <a:r>
              <a:rPr lang="en-US" sz="3600" dirty="0" smtClean="0"/>
              <a:t> increases, the intrinsic rate of natural increase (implicit in the Beverton-Holt </a:t>
            </a:r>
            <a:r>
              <a:rPr lang="en-US" sz="3600" i="1" dirty="0" smtClean="0"/>
              <a:t>α</a:t>
            </a:r>
            <a:r>
              <a:rPr lang="en-US" sz="3600" dirty="0" smtClean="0"/>
              <a:t>) increases for a given </a:t>
            </a:r>
            <a:r>
              <a:rPr lang="en-US" sz="3600" i="1" dirty="0" smtClean="0"/>
              <a:t>K</a:t>
            </a:r>
          </a:p>
          <a:p>
            <a:pPr marL="0" indent="0" algn="ctr">
              <a:buNone/>
            </a:pPr>
            <a:endParaRPr lang="en-US" sz="3600" i="1" dirty="0" smtClean="0"/>
          </a:p>
        </p:txBody>
      </p:sp>
    </p:spTree>
    <p:extLst>
      <p:ext uri="{BB962C8B-B14F-4D97-AF65-F5344CB8AC3E}">
        <p14:creationId xmlns:p14="http://schemas.microsoft.com/office/powerpoint/2010/main" val="2763408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8696"/>
          </a:xfrm>
        </p:spPr>
        <p:txBody>
          <a:bodyPr/>
          <a:lstStyle/>
          <a:p>
            <a:r>
              <a:rPr lang="en-US" dirty="0" smtClean="0"/>
              <a:t>Here is the danger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567"/>
            <a:ext cx="8229600" cy="514272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First, introduce steepness: a surrogate for the intrinsic rate of natural increase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Steepness (</a:t>
            </a:r>
            <a:r>
              <a:rPr lang="en-US" i="1" dirty="0" smtClean="0"/>
              <a:t>h</a:t>
            </a:r>
            <a:r>
              <a:rPr lang="en-US" dirty="0" smtClean="0"/>
              <a:t>) is defined as the recruitment (as a fraction of the recruitment at </a:t>
            </a:r>
            <a:r>
              <a:rPr lang="en-US" i="1" dirty="0" smtClean="0"/>
              <a:t>K</a:t>
            </a:r>
            <a:r>
              <a:rPr lang="en-US" dirty="0" smtClean="0"/>
              <a:t>) that results when SSB is 20% of its unexploited level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Steepness </a:t>
            </a:r>
            <a:r>
              <a:rPr lang="en-US" i="1" dirty="0" smtClean="0"/>
              <a:t>h = (α/M)/(4 + α/M)</a:t>
            </a:r>
          </a:p>
          <a:p>
            <a:pPr marL="0" indent="0" algn="ctr">
              <a:buNone/>
            </a:pPr>
            <a:r>
              <a:rPr lang="en-US" dirty="0" smtClean="0"/>
              <a:t>or</a:t>
            </a:r>
          </a:p>
          <a:p>
            <a:pPr marL="0" indent="0" algn="ctr">
              <a:buNone/>
            </a:pPr>
            <a:r>
              <a:rPr lang="en-US" i="1" dirty="0" smtClean="0"/>
              <a:t>Fmsy/M = (4h/(1-h))</a:t>
            </a:r>
            <a:r>
              <a:rPr lang="en-US" i="1" baseline="30000" dirty="0" smtClean="0"/>
              <a:t>.5</a:t>
            </a:r>
            <a:r>
              <a:rPr lang="en-US" i="1" dirty="0" smtClean="0"/>
              <a:t> -1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3935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10389"/>
            <a:ext cx="7772400" cy="86049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dirty="0"/>
              <a:t>Broodstock-</a:t>
            </a:r>
            <a:r>
              <a:rPr lang="en-US" altLang="en-US" dirty="0" smtClean="0"/>
              <a:t>Recruitment: Delaware Bay</a:t>
            </a:r>
            <a:endParaRPr lang="en-US" altLang="en-US" dirty="0"/>
          </a:p>
        </p:txBody>
      </p:sp>
      <p:pic>
        <p:nvPicPr>
          <p:cNvPr id="12294" name="Picture 6" descr="broodrecruit123.jpg                                            0007045AMacintosh HD                   BD6652BB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6" b="5424"/>
          <a:stretch>
            <a:fillRect/>
          </a:stretch>
        </p:blipFill>
        <p:spPr bwMode="auto">
          <a:xfrm>
            <a:off x="417186" y="971265"/>
            <a:ext cx="8132664" cy="572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2204148" y="2017242"/>
            <a:ext cx="323152" cy="2745258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91448" y="1647910"/>
            <a:ext cx="136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</a:t>
            </a:r>
            <a:r>
              <a:rPr lang="en-US" dirty="0" smtClean="0"/>
              <a:t> ~ 0.5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701800" y="4381500"/>
            <a:ext cx="48641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641600" y="4381500"/>
            <a:ext cx="0" cy="127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>
            <a:off x="2191448" y="4381500"/>
            <a:ext cx="450152" cy="7493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22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Take Home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6515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Critical concept: </a:t>
            </a:r>
            <a:r>
              <a:rPr lang="en-US" dirty="0" smtClean="0">
                <a:solidFill>
                  <a:srgbClr val="FF6600"/>
                </a:solidFill>
              </a:rPr>
              <a:t>Disease changes mortality rate, but not steepness!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oysters:   with </a:t>
            </a:r>
            <a:r>
              <a:rPr lang="en-US" i="1" dirty="0" smtClean="0"/>
              <a:t>M</a:t>
            </a:r>
            <a:r>
              <a:rPr lang="en-US" dirty="0" smtClean="0"/>
              <a:t> = 0.10; </a:t>
            </a:r>
            <a:r>
              <a:rPr lang="en-US" i="1" dirty="0" smtClean="0"/>
              <a:t>F</a:t>
            </a:r>
            <a:r>
              <a:rPr lang="en-US" i="1" baseline="-25000" dirty="0" smtClean="0"/>
              <a:t>msy</a:t>
            </a:r>
            <a:r>
              <a:rPr lang="en-US" dirty="0" smtClean="0"/>
              <a:t> = .246  </a:t>
            </a:r>
          </a:p>
          <a:p>
            <a:pPr marL="0" indent="0">
              <a:buNone/>
            </a:pPr>
            <a:r>
              <a:rPr lang="en-US" dirty="0" smtClean="0"/>
              <a:t>But with epizootic </a:t>
            </a:r>
            <a:r>
              <a:rPr lang="en-US" i="1" dirty="0" smtClean="0"/>
              <a:t>M </a:t>
            </a:r>
            <a:r>
              <a:rPr lang="en-US" dirty="0" smtClean="0"/>
              <a:t>= 0.25; </a:t>
            </a:r>
            <a:r>
              <a:rPr lang="en-US" i="1" dirty="0" smtClean="0"/>
              <a:t>F</a:t>
            </a:r>
            <a:r>
              <a:rPr lang="en-US" i="1" baseline="-25000" dirty="0" smtClean="0"/>
              <a:t>msy</a:t>
            </a:r>
            <a:r>
              <a:rPr lang="en-US" i="1" dirty="0" smtClean="0"/>
              <a:t> </a:t>
            </a:r>
            <a:r>
              <a:rPr lang="en-US" dirty="0" smtClean="0"/>
              <a:t>= .616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 that </a:t>
            </a:r>
            <a:r>
              <a:rPr lang="en-US" i="1" dirty="0" smtClean="0"/>
              <a:t>M=F</a:t>
            </a:r>
            <a:r>
              <a:rPr lang="en-US" i="1" baseline="-25000" dirty="0" smtClean="0"/>
              <a:t>msy</a:t>
            </a:r>
            <a:r>
              <a:rPr lang="en-US" i="1" dirty="0" smtClean="0"/>
              <a:t>=0.1 </a:t>
            </a:r>
            <a:r>
              <a:rPr lang="en-US" dirty="0" smtClean="0"/>
              <a:t>implies </a:t>
            </a:r>
            <a:r>
              <a:rPr lang="en-US" i="1" dirty="0" smtClean="0"/>
              <a:t>h</a:t>
            </a:r>
            <a:r>
              <a:rPr lang="en-US" dirty="0" smtClean="0"/>
              <a:t> </a:t>
            </a:r>
            <a:r>
              <a:rPr lang="en-US" i="1" dirty="0" smtClean="0"/>
              <a:t>~ 0.55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But what if </a:t>
            </a:r>
            <a:r>
              <a:rPr lang="en-US" i="1" dirty="0" smtClean="0"/>
              <a:t>Z</a:t>
            </a:r>
            <a:r>
              <a:rPr lang="en-US" dirty="0" smtClean="0"/>
              <a:t> increases due to a disease: that is, what if </a:t>
            </a:r>
            <a:r>
              <a:rPr lang="en-US" i="1" dirty="0" smtClean="0"/>
              <a:t>Z &gt; M</a:t>
            </a:r>
            <a:r>
              <a:rPr lang="en-US" dirty="0" smtClean="0"/>
              <a:t>? We assume implicitly than </a:t>
            </a:r>
            <a:r>
              <a:rPr lang="en-US" i="1" dirty="0" smtClean="0"/>
              <a:t>M=Z</a:t>
            </a:r>
            <a:r>
              <a:rPr lang="en-US" dirty="0" smtClean="0"/>
              <a:t> if </a:t>
            </a:r>
            <a:r>
              <a:rPr lang="en-US" i="1" dirty="0" smtClean="0"/>
              <a:t>F=0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988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8200" cy="49620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Disease mortality must be treated like fishing mortality: </a:t>
            </a:r>
          </a:p>
          <a:p>
            <a:pPr marL="0" indent="0" algn="ctr">
              <a:buNone/>
            </a:pPr>
            <a:r>
              <a:rPr lang="en-US" dirty="0" err="1" smtClean="0"/>
              <a:t>F</a:t>
            </a:r>
            <a:r>
              <a:rPr lang="en-US" baseline="-25000" dirty="0" err="1" smtClean="0"/>
              <a:t>total</a:t>
            </a:r>
            <a:r>
              <a:rPr lang="en-US" dirty="0" smtClean="0"/>
              <a:t>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msy</a:t>
            </a:r>
            <a:r>
              <a:rPr lang="en-US" dirty="0" err="1" smtClean="0"/>
              <a:t>+D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And</a:t>
            </a:r>
          </a:p>
          <a:p>
            <a:pPr marL="0" indent="0" algn="ctr">
              <a:buNone/>
            </a:pPr>
            <a:r>
              <a:rPr lang="en-US" i="1" dirty="0" smtClean="0"/>
              <a:t>D</a:t>
            </a:r>
            <a:r>
              <a:rPr lang="en-US" dirty="0" smtClean="0"/>
              <a:t> must be known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Critical concept: </a:t>
            </a:r>
            <a:r>
              <a:rPr lang="en-US" dirty="0" smtClean="0">
                <a:solidFill>
                  <a:srgbClr val="FF6600"/>
                </a:solidFill>
              </a:rPr>
              <a:t>An unrecognized disease event would easily provide the basis for a stock collapse under present-day Magnuson-style reference points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95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Oysters are like west-coast rockfish. </a:t>
            </a:r>
            <a:r>
              <a:rPr lang="en-US" dirty="0" smtClean="0"/>
              <a:t>They </a:t>
            </a:r>
            <a:r>
              <a:rPr lang="en-US" dirty="0" smtClean="0"/>
              <a:t>have low resiliency to increased mortality: that is, they have a low value of </a:t>
            </a:r>
            <a:r>
              <a:rPr lang="en-US" i="1" dirty="0" smtClean="0"/>
              <a:t>h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And we know this because increased mortality from Dermo rapidly reduces biomass: there is little surplus production in the stock to absorb a higher mortality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07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4079</TotalTime>
  <Words>1927</Words>
  <Application>Microsoft Macintosh PowerPoint</Application>
  <PresentationFormat>On-screen Show (4:3)</PresentationFormat>
  <Paragraphs>232</Paragraphs>
  <Slides>28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Reference Points and the Sustainable Management of Diseased Populations</vt:lpstr>
      <vt:lpstr>Agenda</vt:lpstr>
      <vt:lpstr>What is a reference point?</vt:lpstr>
      <vt:lpstr>What is the Schaefer Model?</vt:lpstr>
      <vt:lpstr>Management Has Two Options</vt:lpstr>
      <vt:lpstr>Models that do not yield reference points</vt:lpstr>
      <vt:lpstr>Reference Point Models</vt:lpstr>
      <vt:lpstr>Constancy Models Models without rebuilding plans</vt:lpstr>
      <vt:lpstr>How is Disease included?</vt:lpstr>
      <vt:lpstr>Fishing Mortality Rate</vt:lpstr>
      <vt:lpstr>Example: Delaware Bay</vt:lpstr>
      <vt:lpstr>The Klinck et al. Model</vt:lpstr>
      <vt:lpstr>The Soniat et al. Model</vt:lpstr>
      <vt:lpstr>Goal-directed models Models with rebuilding plans</vt:lpstr>
      <vt:lpstr>Surplus Production - Schaefer Style</vt:lpstr>
      <vt:lpstr>Reference Point Types</vt:lpstr>
      <vt:lpstr>Surplus Production Trajectory Comparison</vt:lpstr>
      <vt:lpstr>Can reefs accrete with Dermo?</vt:lpstr>
      <vt:lpstr>Can reefs accrete with Dermo and fishing?</vt:lpstr>
      <vt:lpstr>The Issue with MPAs</vt:lpstr>
      <vt:lpstr>Area Management</vt:lpstr>
      <vt:lpstr>The Danger of “Modern” Magnuson-Stevens Reference Points</vt:lpstr>
      <vt:lpstr>And</vt:lpstr>
      <vt:lpstr>Here is the danger</vt:lpstr>
      <vt:lpstr>PowerPoint Presentation</vt:lpstr>
      <vt:lpstr>Take Home Message</vt:lpstr>
      <vt:lpstr>What Does This Mean?</vt:lpstr>
      <vt:lpstr>And</vt:lpstr>
    </vt:vector>
  </TitlesOfParts>
  <Company>USM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MPAs, Reference Points, Area Management</dc:title>
  <dc:creator>Eric Powell</dc:creator>
  <cp:lastModifiedBy>Eric Powell</cp:lastModifiedBy>
  <cp:revision>128</cp:revision>
  <dcterms:created xsi:type="dcterms:W3CDTF">2015-05-04T17:32:01Z</dcterms:created>
  <dcterms:modified xsi:type="dcterms:W3CDTF">2015-05-12T13:46:35Z</dcterms:modified>
</cp:coreProperties>
</file>