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73" r:id="rId1"/>
  </p:sldMasterIdLst>
  <p:sldIdLst>
    <p:sldId id="256" r:id="rId2"/>
    <p:sldId id="257" r:id="rId3"/>
    <p:sldId id="258" r:id="rId4"/>
    <p:sldId id="268" r:id="rId5"/>
    <p:sldId id="259" r:id="rId6"/>
    <p:sldId id="269" r:id="rId7"/>
    <p:sldId id="260" r:id="rId8"/>
    <p:sldId id="261" r:id="rId9"/>
    <p:sldId id="262" r:id="rId10"/>
    <p:sldId id="263" r:id="rId11"/>
    <p:sldId id="267" r:id="rId12"/>
    <p:sldId id="264" r:id="rId13"/>
    <p:sldId id="265" r:id="rId14"/>
    <p:sldId id="266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18" d="100"/>
          <a:sy n="118" d="100"/>
        </p:scale>
        <p:origin x="-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19386-2D30-4A4C-8978-083D45F70A69}" type="datetimeFigureOut">
              <a:rPr lang="en-US" smtClean="0"/>
              <a:t>5/14/15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025B4-3363-ED48-AD59-5775FB0C6A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19386-2D30-4A4C-8978-083D45F70A69}" type="datetimeFigureOut">
              <a:rPr lang="en-US" smtClean="0"/>
              <a:t>5/14/15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025B4-3363-ED48-AD59-5775FB0C6A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19386-2D30-4A4C-8978-083D45F70A69}" type="datetimeFigureOut">
              <a:rPr lang="en-US" smtClean="0"/>
              <a:t>5/14/15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025B4-3363-ED48-AD59-5775FB0C6A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19386-2D30-4A4C-8978-083D45F70A69}" type="datetimeFigureOut">
              <a:rPr lang="en-US" smtClean="0"/>
              <a:t>5/14/15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025B4-3363-ED48-AD59-5775FB0C6A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19386-2D30-4A4C-8978-083D45F70A69}" type="datetimeFigureOut">
              <a:rPr lang="en-US" smtClean="0"/>
              <a:t>5/14/15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025B4-3363-ED48-AD59-5775FB0C6A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19386-2D30-4A4C-8978-083D45F70A69}" type="datetimeFigureOut">
              <a:rPr lang="en-US" smtClean="0"/>
              <a:t>5/14/15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025B4-3363-ED48-AD59-5775FB0C6A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19386-2D30-4A4C-8978-083D45F70A69}" type="datetimeFigureOut">
              <a:rPr lang="en-US" smtClean="0"/>
              <a:t>5/14/15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025B4-3363-ED48-AD59-5775FB0C6A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19386-2D30-4A4C-8978-083D45F70A69}" type="datetimeFigureOut">
              <a:rPr lang="en-US" smtClean="0"/>
              <a:t>5/14/15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025B4-3363-ED48-AD59-5775FB0C6A8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19386-2D30-4A4C-8978-083D45F70A69}" type="datetimeFigureOut">
              <a:rPr lang="en-US" smtClean="0"/>
              <a:t>5/14/15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E7025B4-3363-ED48-AD59-5775FB0C6A8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19386-2D30-4A4C-8978-083D45F70A69}" type="datetimeFigureOut">
              <a:rPr lang="en-US" smtClean="0"/>
              <a:t>5/14/15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025B4-3363-ED48-AD59-5775FB0C6A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19386-2D30-4A4C-8978-083D45F70A69}" type="datetimeFigureOut">
              <a:rPr lang="en-US" smtClean="0"/>
              <a:t>5/14/15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025B4-3363-ED48-AD59-5775FB0C6A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8E7025B4-3363-ED48-AD59-5775FB0C6A87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98F19386-2D30-4A4C-8978-083D45F70A69}" type="datetimeFigureOut">
              <a:rPr lang="en-US" smtClean="0"/>
              <a:t>5/14/15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j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j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hyperlink" Target="http://www.keepcalm-o-matic.co.uk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sshowalt@olemiss.edu" TargetMode="External"/><Relationship Id="rId3" Type="http://schemas.openxmlformats.org/officeDocument/2006/relationships/hyperlink" Target="http://nsglc.olemiss.ed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9822" y="1084650"/>
            <a:ext cx="8017985" cy="1828090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solidFill>
                  <a:schemeClr val="tx1">
                    <a:lumMod val="85000"/>
                  </a:schemeClr>
                </a:solidFill>
              </a:rPr>
              <a:t>What does the Law Have to Say About Marine Diseases?</a:t>
            </a:r>
            <a:endParaRPr lang="en-US" sz="4800" b="1" dirty="0">
              <a:solidFill>
                <a:schemeClr val="tx1">
                  <a:lumMod val="8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2732043"/>
            <a:ext cx="5712179" cy="1524000"/>
          </a:xfrm>
        </p:spPr>
        <p:txBody>
          <a:bodyPr anchor="ctr"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+mj-lt"/>
              </a:rPr>
              <a:t>Honestly, Not Much!!</a:t>
            </a:r>
            <a:endParaRPr lang="en-US" sz="4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21094" y="4585389"/>
            <a:ext cx="467087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Stephanie </a:t>
            </a:r>
            <a:r>
              <a:rPr lang="en-US" sz="2000" dirty="0" err="1" smtClean="0"/>
              <a:t>Otts</a:t>
            </a:r>
            <a:endParaRPr lang="en-US" sz="2000" dirty="0"/>
          </a:p>
          <a:p>
            <a:pPr algn="ctr"/>
            <a:r>
              <a:rPr lang="en-US" sz="2000" dirty="0" smtClean="0"/>
              <a:t>Director, National Sea Grant Law Center</a:t>
            </a:r>
          </a:p>
          <a:p>
            <a:pPr algn="ctr"/>
            <a:endParaRPr lang="en-US" sz="2000" dirty="0" smtClean="0"/>
          </a:p>
          <a:p>
            <a:pPr algn="ctr"/>
            <a:r>
              <a:rPr lang="en-US" sz="2000" dirty="0" smtClean="0"/>
              <a:t>RCN Disease Modeling Workshop</a:t>
            </a:r>
          </a:p>
          <a:p>
            <a:pPr algn="ctr"/>
            <a:r>
              <a:rPr lang="en-US" sz="2000" dirty="0" smtClean="0"/>
              <a:t>Norfolk, VA</a:t>
            </a:r>
          </a:p>
          <a:p>
            <a:pPr algn="ctr"/>
            <a:r>
              <a:rPr lang="en-US" sz="2000" dirty="0" smtClean="0"/>
              <a:t>May 14, 2015</a:t>
            </a:r>
            <a:endParaRPr lang="en-US" sz="2000" dirty="0"/>
          </a:p>
        </p:txBody>
      </p:sp>
      <p:pic>
        <p:nvPicPr>
          <p:cNvPr id="5" name="Picture 4" descr="SeaGrantLawCenter-logo-black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020" y="4778268"/>
            <a:ext cx="1853980" cy="1552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241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cap="small" dirty="0">
                <a:solidFill>
                  <a:schemeClr val="tx1"/>
                </a:solidFill>
              </a:rPr>
              <a:t>General Approach</a:t>
            </a:r>
          </a:p>
        </p:txBody>
      </p:sp>
      <p:pic>
        <p:nvPicPr>
          <p:cNvPr id="6" name="Picture 5" descr="Screen Shot 2015-05-11 at 6.45.21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537" y="1501834"/>
            <a:ext cx="4335904" cy="51869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155187" y="6227162"/>
            <a:ext cx="32179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Image courtesy of </a:t>
            </a:r>
            <a:r>
              <a:rPr lang="en-US" sz="1400" dirty="0" smtClean="0">
                <a:hlinkClick r:id="rId3"/>
              </a:rPr>
              <a:t>http://www.keepcalm-o-matic.co.uk/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5090612" y="1937136"/>
            <a:ext cx="321795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/>
                <a:cs typeface="Calibri"/>
              </a:rPr>
              <a:t>Law usually doesn’t address wildlife diseases, terrestrial or marine, unless it poses a threat to:</a:t>
            </a:r>
          </a:p>
          <a:p>
            <a:endParaRPr lang="en-US" sz="2400" dirty="0" smtClean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latin typeface="Calibri"/>
                <a:cs typeface="Calibri"/>
              </a:rPr>
              <a:t>Human Health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latin typeface="Calibri"/>
                <a:cs typeface="Calibri"/>
              </a:rPr>
              <a:t>Livestock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latin typeface="Calibri"/>
                <a:cs typeface="Calibri"/>
              </a:rPr>
              <a:t>Aquaculture</a:t>
            </a:r>
            <a:endParaRPr lang="en-US"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806637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2F2B20"/>
                </a:solidFill>
              </a:rPr>
              <a:t>Law is Reactive</a:t>
            </a:r>
            <a:endParaRPr lang="en-US" dirty="0">
              <a:solidFill>
                <a:srgbClr val="2F2B2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2400" dirty="0" smtClean="0"/>
              <a:t>No general legislative or regulatory authority to address marine diseases.</a:t>
            </a:r>
          </a:p>
          <a:p>
            <a:pPr>
              <a:lnSpc>
                <a:spcPct val="90000"/>
              </a:lnSpc>
            </a:pP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No prescribe federal responses for aquatic animal pathogens.</a:t>
            </a:r>
          </a:p>
          <a:p>
            <a:pPr lvl="1">
              <a:lnSpc>
                <a:spcPct val="90000"/>
              </a:lnSpc>
            </a:pP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What is on the books? – Trade/Movement Restrictions</a:t>
            </a:r>
          </a:p>
          <a:p>
            <a:pPr lvl="1">
              <a:lnSpc>
                <a:spcPct val="90000"/>
              </a:lnSpc>
            </a:pPr>
            <a:r>
              <a:rPr lang="en-US" sz="2400" dirty="0" err="1" smtClean="0"/>
              <a:t>Salmonid</a:t>
            </a:r>
            <a:r>
              <a:rPr lang="en-US" sz="2400" dirty="0" smtClean="0"/>
              <a:t> Fish – “Injurious Species” under Lacey Act</a:t>
            </a:r>
          </a:p>
          <a:p>
            <a:pPr lvl="2">
              <a:lnSpc>
                <a:spcPct val="90000"/>
              </a:lnSpc>
            </a:pPr>
            <a:r>
              <a:rPr lang="en-US" sz="2000" dirty="0" smtClean="0"/>
              <a:t>Entry prohibited unless certified free of listed viruses, including VHS.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California restrictions on out-planting </a:t>
            </a:r>
            <a:r>
              <a:rPr lang="en-US" sz="2400" dirty="0" smtClean="0"/>
              <a:t>of abalone from </a:t>
            </a:r>
            <a:r>
              <a:rPr lang="en-US" sz="2400" dirty="0" smtClean="0"/>
              <a:t>culture facilities that haven’t meet certain standards.</a:t>
            </a:r>
          </a:p>
        </p:txBody>
      </p:sp>
    </p:spTree>
    <p:extLst>
      <p:ext uri="{BB962C8B-B14F-4D97-AF65-F5344CB8AC3E}">
        <p14:creationId xmlns:p14="http://schemas.microsoft.com/office/powerpoint/2010/main" val="9201600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dirty="0" smtClean="0"/>
              <a:t>Marine Disease Emergency Act of 2015 (H.R. 936)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4185"/>
            <a:ext cx="7620000" cy="4789031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Authorize NOAA to declare a marine disease emergency, designate coordinator, and take appropriate action (awarding grants, contracts).</a:t>
            </a:r>
          </a:p>
          <a:p>
            <a:endParaRPr lang="en-US" dirty="0"/>
          </a:p>
          <a:p>
            <a:r>
              <a:rPr lang="en-US" dirty="0" smtClean="0"/>
              <a:t>NOAA would be required to develop a written response plan </a:t>
            </a:r>
            <a:r>
              <a:rPr lang="en-US" b="1" u="sng" dirty="0" smtClean="0">
                <a:solidFill>
                  <a:srgbClr val="FF0000"/>
                </a:solidFill>
              </a:rPr>
              <a:t>within 21 days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of emergency declaration.</a:t>
            </a:r>
          </a:p>
          <a:p>
            <a:pPr lvl="1"/>
            <a:r>
              <a:rPr lang="en-US" dirty="0" smtClean="0"/>
              <a:t>Assessment of potential effects on marine populations.</a:t>
            </a:r>
          </a:p>
          <a:p>
            <a:pPr lvl="1"/>
            <a:r>
              <a:rPr lang="en-US" dirty="0" smtClean="0"/>
              <a:t>Strategies to minimize morbidity and mortality and transmission.</a:t>
            </a:r>
          </a:p>
          <a:p>
            <a:pPr lvl="1"/>
            <a:endParaRPr lang="en-US" dirty="0"/>
          </a:p>
          <a:p>
            <a:r>
              <a:rPr lang="en-US" dirty="0" smtClean="0"/>
              <a:t>Declaration shall terminate when emergency no longer exists or </a:t>
            </a:r>
            <a:r>
              <a:rPr lang="en-US" b="1" u="sng" dirty="0" smtClean="0">
                <a:solidFill>
                  <a:srgbClr val="FF0000"/>
                </a:solidFill>
              </a:rPr>
              <a:t>upon expiration of 120-day period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(whichever comes first).</a:t>
            </a:r>
          </a:p>
          <a:p>
            <a:endParaRPr lang="en-US" dirty="0"/>
          </a:p>
          <a:p>
            <a:r>
              <a:rPr lang="en-US" dirty="0"/>
              <a:t>E</a:t>
            </a:r>
            <a:r>
              <a:rPr lang="en-US" dirty="0" smtClean="0"/>
              <a:t>stablish a federal “Marine Disease Emergency Working Group” and national data repository.</a:t>
            </a:r>
          </a:p>
          <a:p>
            <a:endParaRPr lang="en-US" dirty="0"/>
          </a:p>
          <a:p>
            <a:r>
              <a:rPr lang="en-US" dirty="0" err="1" smtClean="0"/>
              <a:t>GovTrack</a:t>
            </a:r>
            <a:r>
              <a:rPr lang="en-US" dirty="0" smtClean="0"/>
              <a:t> Prognosis – 1% chance of enactment.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217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7620000" cy="1143000"/>
          </a:xfrm>
        </p:spPr>
        <p:txBody>
          <a:bodyPr/>
          <a:lstStyle/>
          <a:p>
            <a:pPr algn="ctr"/>
            <a:r>
              <a:rPr lang="en-US" dirty="0" smtClean="0"/>
              <a:t>Round Pegs, Square Holes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149" y="1600200"/>
            <a:ext cx="8233231" cy="4800600"/>
          </a:xfrm>
        </p:spPr>
        <p:txBody>
          <a:bodyPr anchor="ctr">
            <a:noAutofit/>
          </a:bodyPr>
          <a:lstStyle/>
          <a:p>
            <a:pPr>
              <a:lnSpc>
                <a:spcPct val="110000"/>
              </a:lnSpc>
            </a:pPr>
            <a:r>
              <a:rPr lang="en-US" dirty="0" smtClean="0"/>
              <a:t>Case in Point – Endangered Species Act</a:t>
            </a:r>
          </a:p>
          <a:p>
            <a:pPr lvl="1">
              <a:lnSpc>
                <a:spcPct val="110000"/>
              </a:lnSpc>
            </a:pPr>
            <a:r>
              <a:rPr lang="en-US" sz="2200" dirty="0"/>
              <a:t>P</a:t>
            </a:r>
            <a:r>
              <a:rPr lang="en-US" sz="2200" dirty="0" smtClean="0"/>
              <a:t>urpose is to protect species at risk of extinction and protect habitat. Prohibits “take” of listed species and “modification” of critical habitat.</a:t>
            </a:r>
          </a:p>
          <a:p>
            <a:pPr lvl="1">
              <a:lnSpc>
                <a:spcPct val="110000"/>
              </a:lnSpc>
            </a:pPr>
            <a:r>
              <a:rPr lang="en-US" sz="2200" dirty="0" smtClean="0"/>
              <a:t>ESA is most effective when species are directly threatened by human action (i.e., dam construction, DDT spraying)</a:t>
            </a:r>
          </a:p>
          <a:p>
            <a:pPr lvl="1">
              <a:lnSpc>
                <a:spcPct val="110000"/>
              </a:lnSpc>
            </a:pPr>
            <a:endParaRPr lang="en-US" sz="2200" dirty="0"/>
          </a:p>
          <a:p>
            <a:pPr>
              <a:lnSpc>
                <a:spcPct val="110000"/>
              </a:lnSpc>
            </a:pPr>
            <a:r>
              <a:rPr lang="en-US" dirty="0" smtClean="0"/>
              <a:t>Black abalone listed in 2009. Withering syndrome cited as primary threat contributing to species’ decline.</a:t>
            </a:r>
          </a:p>
          <a:p>
            <a:pPr lvl="1">
              <a:lnSpc>
                <a:spcPct val="110000"/>
              </a:lnSpc>
            </a:pPr>
            <a:r>
              <a:rPr lang="en-US" sz="2200" dirty="0" smtClean="0"/>
              <a:t>No broad management options discussed in listing documents. </a:t>
            </a:r>
          </a:p>
          <a:p>
            <a:pPr lvl="1">
              <a:lnSpc>
                <a:spcPct val="110000"/>
              </a:lnSpc>
            </a:pPr>
            <a:r>
              <a:rPr lang="en-US" sz="2200" dirty="0" smtClean="0"/>
              <a:t>Not much help when threats are indirect.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43657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Should Managers Intervene?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501834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Computer models can be helpful in guiding management responses. Can anything be done? Should anything be done?</a:t>
            </a:r>
          </a:p>
          <a:p>
            <a:endParaRPr lang="en-US" dirty="0"/>
          </a:p>
          <a:p>
            <a:r>
              <a:rPr lang="en-US" dirty="0" smtClean="0"/>
              <a:t>Understanding initial impact of disease on population</a:t>
            </a:r>
          </a:p>
          <a:p>
            <a:pPr lvl="1"/>
            <a:r>
              <a:rPr lang="en-US" dirty="0" smtClean="0"/>
              <a:t>If pathogen introduced, what’s the survival rate?</a:t>
            </a:r>
          </a:p>
          <a:p>
            <a:pPr lvl="1"/>
            <a:r>
              <a:rPr lang="en-US" dirty="0" smtClean="0"/>
              <a:t>When the disease has run its course, are there enough animals left to repopulate?</a:t>
            </a:r>
          </a:p>
          <a:p>
            <a:pPr lvl="1"/>
            <a:r>
              <a:rPr lang="en-US" dirty="0" smtClean="0"/>
              <a:t>Are the survivors naturally immune or at risk of re-infection?</a:t>
            </a:r>
          </a:p>
          <a:p>
            <a:pPr lvl="1"/>
            <a:endParaRPr lang="en-US" dirty="0"/>
          </a:p>
          <a:p>
            <a:r>
              <a:rPr lang="en-US" dirty="0" smtClean="0"/>
              <a:t>Understanding transmission mechanisms and pathogen loading</a:t>
            </a:r>
          </a:p>
          <a:p>
            <a:pPr lvl="1"/>
            <a:r>
              <a:rPr lang="en-US" dirty="0" smtClean="0"/>
              <a:t>How far can pathogen travel in water?</a:t>
            </a:r>
          </a:p>
          <a:p>
            <a:pPr lvl="1"/>
            <a:r>
              <a:rPr lang="en-US" dirty="0" smtClean="0"/>
              <a:t>Are some animals more infectious?</a:t>
            </a:r>
          </a:p>
          <a:p>
            <a:pPr lvl="1"/>
            <a:r>
              <a:rPr lang="en-US" dirty="0" smtClean="0"/>
              <a:t>Do hatcheries concentrate pathogen?</a:t>
            </a:r>
          </a:p>
        </p:txBody>
      </p:sp>
    </p:spTree>
    <p:extLst>
      <p:ext uri="{BB962C8B-B14F-4D97-AF65-F5344CB8AC3E}">
        <p14:creationId xmlns:p14="http://schemas.microsoft.com/office/powerpoint/2010/main" val="981394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 smtClean="0"/>
              <a:t>Management Challenge: Navigating Regulatory Maze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586" y="1610962"/>
            <a:ext cx="3982086" cy="4800600"/>
          </a:xfrm>
        </p:spPr>
        <p:txBody>
          <a:bodyPr anchor="ctr"/>
          <a:lstStyle/>
          <a:p>
            <a:pPr>
              <a:lnSpc>
                <a:spcPct val="110000"/>
              </a:lnSpc>
            </a:pPr>
            <a:r>
              <a:rPr lang="en-US" sz="2400" dirty="0" smtClean="0"/>
              <a:t>20 federal agencies </a:t>
            </a:r>
            <a:r>
              <a:rPr lang="en-US" sz="2400" dirty="0"/>
              <a:t>(administrating over 140 laws</a:t>
            </a:r>
            <a:r>
              <a:rPr lang="en-US" sz="2400" dirty="0" smtClean="0"/>
              <a:t>) with some authority over ocean waters or resources.</a:t>
            </a:r>
          </a:p>
          <a:p>
            <a:pPr>
              <a:lnSpc>
                <a:spcPct val="110000"/>
              </a:lnSpc>
            </a:pPr>
            <a:endParaRPr lang="en-US" sz="2400" dirty="0" smtClean="0"/>
          </a:p>
          <a:p>
            <a:pPr>
              <a:lnSpc>
                <a:spcPct val="110000"/>
              </a:lnSpc>
            </a:pPr>
            <a:r>
              <a:rPr lang="en-US" sz="2400" dirty="0" smtClean="0"/>
              <a:t>23 coastal states (ocean/gulf) with authority out to 3 nm (or 9 in TX and FL GOM)</a:t>
            </a:r>
          </a:p>
          <a:p>
            <a:endParaRPr lang="en-US" dirty="0"/>
          </a:p>
        </p:txBody>
      </p:sp>
      <p:pic>
        <p:nvPicPr>
          <p:cNvPr id="4" name="Picture 3" descr="Screen Shot 2015-05-11 at 7.24.15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9" t="1726" r="2235" b="1767"/>
          <a:stretch/>
        </p:blipFill>
        <p:spPr>
          <a:xfrm>
            <a:off x="4417985" y="1600200"/>
            <a:ext cx="3659215" cy="4975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1021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Shot 2015-05-11 at 7.41.17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46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3523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7862131" cy="1143000"/>
          </a:xfrm>
        </p:spPr>
        <p:txBody>
          <a:bodyPr/>
          <a:lstStyle/>
          <a:p>
            <a:pPr algn="ctr"/>
            <a:r>
              <a:rPr lang="en-US" dirty="0" smtClean="0"/>
              <a:t>Management Response: Culling?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Is it a commercially harvested species?</a:t>
            </a:r>
          </a:p>
          <a:p>
            <a:pPr lvl="1"/>
            <a:r>
              <a:rPr lang="en-US" sz="2400" dirty="0" smtClean="0"/>
              <a:t>Magnuson-Stevens Fishery Conservation and Management Act </a:t>
            </a:r>
            <a:r>
              <a:rPr lang="en-US" sz="2400" dirty="0"/>
              <a:t>p</a:t>
            </a:r>
            <a:r>
              <a:rPr lang="en-US" sz="2400" dirty="0" smtClean="0"/>
              <a:t>rohibits overfishing. Stocks are managed for Maximum Sustainable Yield.</a:t>
            </a:r>
          </a:p>
          <a:p>
            <a:pPr lvl="1"/>
            <a:endParaRPr lang="en-US" sz="2400" dirty="0" smtClean="0"/>
          </a:p>
          <a:p>
            <a:r>
              <a:rPr lang="en-US" sz="2400" dirty="0" smtClean="0"/>
              <a:t>Where is the species located?</a:t>
            </a:r>
          </a:p>
          <a:p>
            <a:pPr lvl="1"/>
            <a:r>
              <a:rPr lang="en-US" sz="2400" dirty="0" smtClean="0"/>
              <a:t>National Marine Sanctuaries Act prohibits destroying or injuring sanctuary resources.</a:t>
            </a:r>
          </a:p>
          <a:p>
            <a:pPr lvl="1"/>
            <a:endParaRPr lang="en-US" sz="2400" dirty="0" smtClean="0"/>
          </a:p>
          <a:p>
            <a:r>
              <a:rPr lang="en-US" sz="2400" dirty="0" smtClean="0"/>
              <a:t>Is the species federally protected?</a:t>
            </a:r>
          </a:p>
          <a:p>
            <a:pPr lvl="1"/>
            <a:r>
              <a:rPr lang="en-US" sz="2400" dirty="0" smtClean="0"/>
              <a:t>Endangered Species Act prohibits take.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30727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Management Response: Treatment?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sz="2400" dirty="0" smtClean="0"/>
              <a:t>Use of drugs to treat marine diseases might need approvals from the FDA. Definitely if used in aquaculture operations.</a:t>
            </a:r>
          </a:p>
          <a:p>
            <a:endParaRPr lang="en-US" sz="2400" dirty="0" smtClean="0"/>
          </a:p>
          <a:p>
            <a:r>
              <a:rPr lang="en-US" sz="2400" dirty="0" smtClean="0"/>
              <a:t>Fish and other aquatic animals are classified as “minor species.” Regulations are a little less restrictive because of the lack of approved drugs for aquatic animals.</a:t>
            </a:r>
          </a:p>
          <a:p>
            <a:endParaRPr lang="en-US" sz="2400" dirty="0" smtClean="0"/>
          </a:p>
          <a:p>
            <a:r>
              <a:rPr lang="en-US" sz="2400" dirty="0" smtClean="0"/>
              <a:t>Has been some experimental use of </a:t>
            </a:r>
            <a:r>
              <a:rPr lang="en-US" sz="2400" dirty="0" err="1" smtClean="0"/>
              <a:t>oxytetracycline</a:t>
            </a:r>
            <a:r>
              <a:rPr lang="en-US" sz="2400" dirty="0" smtClean="0"/>
              <a:t> for treatment of abalone.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820031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dirty="0" smtClean="0"/>
              <a:t>Management Response: Release of Disease-Resistant Animals</a:t>
            </a:r>
            <a:endParaRPr lang="en-US" sz="4400" dirty="0"/>
          </a:p>
        </p:txBody>
      </p:sp>
      <p:pic>
        <p:nvPicPr>
          <p:cNvPr id="5" name="Picture 4" descr="Screen Shot 2015-05-12 at 10.04.20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06" y="2055517"/>
            <a:ext cx="3954229" cy="1371600"/>
          </a:xfrm>
          <a:prstGeom prst="rect">
            <a:avLst/>
          </a:prstGeom>
        </p:spPr>
      </p:pic>
      <p:pic>
        <p:nvPicPr>
          <p:cNvPr id="7" name="Content Placeholder 6" descr="Screen Shot 2015-05-12 at 10.05.39 AM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9" r="6999"/>
          <a:stretch>
            <a:fillRect/>
          </a:stretch>
        </p:blipFill>
        <p:spPr>
          <a:xfrm>
            <a:off x="329206" y="4131831"/>
            <a:ext cx="3729372" cy="2349504"/>
          </a:xfrm>
        </p:spPr>
      </p:pic>
      <p:sp>
        <p:nvSpPr>
          <p:cNvPr id="8" name="TextBox 7"/>
          <p:cNvSpPr txBox="1"/>
          <p:nvPr/>
        </p:nvSpPr>
        <p:spPr>
          <a:xfrm>
            <a:off x="4283435" y="2417769"/>
            <a:ext cx="3949797" cy="38112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10000"/>
              </a:lnSpc>
            </a:pPr>
            <a:r>
              <a:rPr lang="en-US" sz="2000" dirty="0" smtClean="0">
                <a:latin typeface="Calibri"/>
                <a:cs typeface="Calibri"/>
              </a:rPr>
              <a:t>Permits may be required to release animals.</a:t>
            </a:r>
          </a:p>
          <a:p>
            <a:pPr>
              <a:lnSpc>
                <a:spcPct val="110000"/>
              </a:lnSpc>
            </a:pPr>
            <a:endParaRPr lang="en-US" sz="2000" dirty="0" smtClean="0">
              <a:latin typeface="Calibri"/>
              <a:cs typeface="Calibri"/>
            </a:endParaRPr>
          </a:p>
          <a:p>
            <a:pPr>
              <a:lnSpc>
                <a:spcPct val="110000"/>
              </a:lnSpc>
            </a:pPr>
            <a:r>
              <a:rPr lang="en-US" sz="2000" dirty="0" smtClean="0">
                <a:latin typeface="Calibri"/>
                <a:cs typeface="Calibri"/>
              </a:rPr>
              <a:t>Are they “genetically engineered”?</a:t>
            </a:r>
            <a:endParaRPr lang="en-US" sz="2000" dirty="0">
              <a:latin typeface="Calibri"/>
              <a:cs typeface="Calibri"/>
            </a:endParaRPr>
          </a:p>
          <a:p>
            <a:pPr marL="342900" indent="-342900">
              <a:lnSpc>
                <a:spcPct val="110000"/>
              </a:lnSpc>
              <a:buFont typeface="Arial"/>
              <a:buChar char="•"/>
            </a:pPr>
            <a:r>
              <a:rPr lang="en-US" sz="2000" dirty="0" smtClean="0">
                <a:latin typeface="Calibri"/>
                <a:cs typeface="Calibri"/>
              </a:rPr>
              <a:t>FDA regulates GE animals under New Animal Drug provisions of the federal Food, Drug, and Cosmetic Act.</a:t>
            </a:r>
          </a:p>
          <a:p>
            <a:pPr marL="742950" lvl="1" indent="-285750">
              <a:lnSpc>
                <a:spcPct val="110000"/>
              </a:lnSpc>
              <a:buFont typeface="Arial"/>
              <a:buChar char="•"/>
            </a:pPr>
            <a:r>
              <a:rPr lang="en-US" sz="2000" dirty="0" err="1" smtClean="0">
                <a:latin typeface="Calibri"/>
                <a:cs typeface="Calibri"/>
              </a:rPr>
              <a:t>rDNA</a:t>
            </a:r>
            <a:r>
              <a:rPr lang="en-US" sz="2000" dirty="0" smtClean="0">
                <a:latin typeface="Calibri"/>
                <a:cs typeface="Calibri"/>
              </a:rPr>
              <a:t> construct is the “drug”</a:t>
            </a:r>
          </a:p>
          <a:p>
            <a:pPr marL="742950" lvl="1" indent="-285750">
              <a:lnSpc>
                <a:spcPct val="110000"/>
              </a:lnSpc>
              <a:buFont typeface="Arial"/>
              <a:buChar char="•"/>
            </a:pPr>
            <a:r>
              <a:rPr lang="en-US" sz="2000" dirty="0" smtClean="0">
                <a:latin typeface="Calibri"/>
                <a:cs typeface="Calibri"/>
              </a:rPr>
              <a:t>FDA </a:t>
            </a:r>
            <a:r>
              <a:rPr lang="en-US" sz="2000" dirty="0">
                <a:latin typeface="Calibri"/>
                <a:cs typeface="Calibri"/>
              </a:rPr>
              <a:t>can exercise “enforcement discretion.</a:t>
            </a:r>
            <a:r>
              <a:rPr lang="en-US" sz="2000" dirty="0" smtClean="0">
                <a:latin typeface="Calibri"/>
                <a:cs typeface="Calibri"/>
              </a:rPr>
              <a:t>”</a:t>
            </a:r>
            <a:endParaRPr lang="en-US" sz="2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842645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 smtClean="0"/>
              <a:t>Management Response: Reduce Stressors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 smtClean="0"/>
              <a:t>Clean Water Act</a:t>
            </a:r>
            <a:endParaRPr lang="en-US" sz="2200" dirty="0" smtClean="0"/>
          </a:p>
          <a:p>
            <a:pPr lvl="1"/>
            <a:r>
              <a:rPr lang="en-US" sz="2200" dirty="0" smtClean="0"/>
              <a:t>Point sources of pollution – sewage treatment, aquaculture facilities – must obtain permits before discharging pollutants into the ocean and coastal waters.</a:t>
            </a:r>
          </a:p>
          <a:p>
            <a:pPr lvl="1"/>
            <a:endParaRPr lang="en-US" sz="2200" dirty="0" smtClean="0"/>
          </a:p>
          <a:p>
            <a:pPr lvl="1"/>
            <a:r>
              <a:rPr lang="en-US" sz="2200" dirty="0" smtClean="0"/>
              <a:t>Effluent limitations established based on state water quality standards. Limits can be set for pathogens.</a:t>
            </a:r>
          </a:p>
          <a:p>
            <a:pPr lvl="2"/>
            <a:r>
              <a:rPr lang="en-US" dirty="0" smtClean="0"/>
              <a:t>Some Great Lakes states have used CWA authority to address risk of VHS spread via ballast water.</a:t>
            </a:r>
          </a:p>
          <a:p>
            <a:pPr lvl="1"/>
            <a:endParaRPr lang="en-US" sz="2200" dirty="0" smtClean="0"/>
          </a:p>
          <a:p>
            <a:pPr lvl="1"/>
            <a:r>
              <a:rPr lang="en-US" sz="2200" dirty="0" smtClean="0"/>
              <a:t>Increased enforcement of permitting requirements and monitoring could help achieve management goals.</a:t>
            </a:r>
          </a:p>
        </p:txBody>
      </p:sp>
    </p:spTree>
    <p:extLst>
      <p:ext uri="{BB962C8B-B14F-4D97-AF65-F5344CB8AC3E}">
        <p14:creationId xmlns:p14="http://schemas.microsoft.com/office/powerpoint/2010/main" val="31027998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Scenario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7620000" cy="5222434"/>
          </a:xfrm>
        </p:spPr>
        <p:txBody>
          <a:bodyPr anchor="ctr">
            <a:normAutofit lnSpcReduction="10000"/>
          </a:bodyPr>
          <a:lstStyle/>
          <a:p>
            <a:r>
              <a:rPr lang="en-US" sz="2400" dirty="0" smtClean="0"/>
              <a:t>It’s unclear what laws would be triggered in an attempt to mount a management response to a marine disease outbreak.</a:t>
            </a:r>
          </a:p>
          <a:p>
            <a:endParaRPr lang="en-US" sz="2400" dirty="0" smtClean="0"/>
          </a:p>
          <a:p>
            <a:r>
              <a:rPr lang="en-US" sz="2400" dirty="0" smtClean="0"/>
              <a:t>Legal framework governing a response would vary based on affected species, location, and spillover risks (human health, aquaculture operations, wild stocks).</a:t>
            </a:r>
          </a:p>
          <a:p>
            <a:endParaRPr lang="en-US" sz="2400" dirty="0" smtClean="0"/>
          </a:p>
          <a:p>
            <a:r>
              <a:rPr lang="en-US" sz="2400" dirty="0" smtClean="0"/>
              <a:t>Only way to know is to run scenarios with management agencies. Develop rapid response plans before outbreak.</a:t>
            </a:r>
          </a:p>
          <a:p>
            <a:pPr lvl="1"/>
            <a:r>
              <a:rPr lang="en-US" sz="2400" dirty="0" smtClean="0"/>
              <a:t>Outline potential management options.</a:t>
            </a:r>
          </a:p>
          <a:p>
            <a:pPr lvl="1"/>
            <a:r>
              <a:rPr lang="en-US" sz="2400" dirty="0" smtClean="0"/>
              <a:t>Identify necessary authorizations and permits (if any).</a:t>
            </a:r>
          </a:p>
          <a:p>
            <a:pPr lvl="1"/>
            <a:r>
              <a:rPr lang="en-US" sz="2400" dirty="0" smtClean="0"/>
              <a:t>May be able to obtain some pre-approvals for certain actions.</a:t>
            </a:r>
          </a:p>
        </p:txBody>
      </p:sp>
    </p:spTree>
    <p:extLst>
      <p:ext uri="{BB962C8B-B14F-4D97-AF65-F5344CB8AC3E}">
        <p14:creationId xmlns:p14="http://schemas.microsoft.com/office/powerpoint/2010/main" val="41036126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114300" indent="0" algn="ctr">
              <a:buNone/>
            </a:pPr>
            <a:r>
              <a:rPr lang="en-US" dirty="0" smtClean="0"/>
              <a:t>Stephanie </a:t>
            </a:r>
            <a:r>
              <a:rPr lang="en-US" dirty="0" err="1" smtClean="0"/>
              <a:t>Otts</a:t>
            </a:r>
            <a:endParaRPr lang="en-US" dirty="0" smtClean="0"/>
          </a:p>
          <a:p>
            <a:pPr marL="114300" indent="0" algn="ctr">
              <a:buNone/>
            </a:pPr>
            <a:r>
              <a:rPr lang="en-US" dirty="0" smtClean="0"/>
              <a:t>National Sea Grant Law Center</a:t>
            </a:r>
          </a:p>
          <a:p>
            <a:pPr marL="114300" indent="0" algn="ctr">
              <a:buNone/>
            </a:pPr>
            <a:r>
              <a:rPr lang="en-US" dirty="0" smtClean="0"/>
              <a:t>University of Mississippi School of Law</a:t>
            </a:r>
          </a:p>
          <a:p>
            <a:pPr marL="114300" indent="0" algn="ctr">
              <a:buNone/>
            </a:pPr>
            <a:r>
              <a:rPr lang="en-US" dirty="0" smtClean="0"/>
              <a:t>(662) 915-7714</a:t>
            </a:r>
          </a:p>
          <a:p>
            <a:pPr marL="114300" indent="0" algn="ctr">
              <a:buNone/>
            </a:pPr>
            <a:endParaRPr lang="en-US" dirty="0"/>
          </a:p>
          <a:p>
            <a:pPr marL="114300" indent="0" algn="ctr">
              <a:buNone/>
            </a:pPr>
            <a:r>
              <a:rPr lang="en-US" dirty="0" smtClean="0">
                <a:hlinkClick r:id="rId2"/>
              </a:rPr>
              <a:t>sshowalt@olemiss.edu</a:t>
            </a:r>
            <a:endParaRPr lang="en-US" dirty="0" smtClean="0"/>
          </a:p>
          <a:p>
            <a:pPr marL="114300" indent="0" algn="ctr">
              <a:buNone/>
            </a:pPr>
            <a:endParaRPr lang="en-US" dirty="0"/>
          </a:p>
          <a:p>
            <a:pPr marL="114300" indent="0" algn="ctr">
              <a:buNone/>
            </a:pPr>
            <a:r>
              <a:rPr lang="en-US" dirty="0">
                <a:hlinkClick r:id="rId3"/>
              </a:rPr>
              <a:t>http://nsglc.olemiss.edu</a:t>
            </a:r>
            <a:r>
              <a:rPr lang="en-US" dirty="0" smtClean="0">
                <a:hlinkClick r:id="rId3"/>
              </a:rPr>
              <a:t>/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7038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 2">
      <a:maj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ＭＳ Ｐ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Adjacency.thmx</Template>
  <TotalTime>185</TotalTime>
  <Words>894</Words>
  <Application>Microsoft Macintosh PowerPoint</Application>
  <PresentationFormat>On-screen Show (4:3)</PresentationFormat>
  <Paragraphs>108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Adjacency</vt:lpstr>
      <vt:lpstr>What does the Law Have to Say About Marine Diseases?</vt:lpstr>
      <vt:lpstr>General Approach</vt:lpstr>
      <vt:lpstr>Law is Reactive</vt:lpstr>
      <vt:lpstr>Marine Disease Emergency Act of 2015 (H.R. 936)</vt:lpstr>
      <vt:lpstr>Round Pegs, Square Holes</vt:lpstr>
      <vt:lpstr>Should Managers Intervene?</vt:lpstr>
      <vt:lpstr>Management Challenge: Navigating Regulatory Maze</vt:lpstr>
      <vt:lpstr>PowerPoint Presentation</vt:lpstr>
      <vt:lpstr>Management Response: Culling?</vt:lpstr>
      <vt:lpstr>Management Response: Treatment?</vt:lpstr>
      <vt:lpstr>Management Response: Release of Disease-Resistant Animals</vt:lpstr>
      <vt:lpstr>Management Response: Reduce Stressors</vt:lpstr>
      <vt:lpstr>Scenario Planning</vt:lpstr>
      <vt:lpstr>Questions?</vt:lpstr>
    </vt:vector>
  </TitlesOfParts>
  <Company>University of Mississippi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does the Law Have to Say About Marine Diseases?</dc:title>
  <dc:creator>Stephanie Showalter</dc:creator>
  <cp:lastModifiedBy>Stephanie Showalter</cp:lastModifiedBy>
  <cp:revision>28</cp:revision>
  <dcterms:created xsi:type="dcterms:W3CDTF">2015-05-11T23:25:07Z</dcterms:created>
  <dcterms:modified xsi:type="dcterms:W3CDTF">2015-05-14T11:23:37Z</dcterms:modified>
</cp:coreProperties>
</file>