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61" r:id="rId4"/>
    <p:sldId id="259" r:id="rId5"/>
    <p:sldId id="258" r:id="rId6"/>
    <p:sldId id="264" r:id="rId7"/>
    <p:sldId id="265" r:id="rId8"/>
    <p:sldId id="266" r:id="rId9"/>
    <p:sldId id="267" r:id="rId10"/>
    <p:sldId id="280" r:id="rId11"/>
    <p:sldId id="269" r:id="rId12"/>
    <p:sldId id="263" r:id="rId13"/>
    <p:sldId id="271" r:id="rId14"/>
    <p:sldId id="272" r:id="rId15"/>
    <p:sldId id="273" r:id="rId16"/>
    <p:sldId id="281" r:id="rId17"/>
    <p:sldId id="284" r:id="rId18"/>
    <p:sldId id="274" r:id="rId19"/>
    <p:sldId id="262" r:id="rId20"/>
    <p:sldId id="276" r:id="rId21"/>
    <p:sldId id="277" r:id="rId22"/>
    <p:sldId id="285" r:id="rId23"/>
    <p:sldId id="283" r:id="rId24"/>
    <p:sldId id="286" r:id="rId25"/>
    <p:sldId id="289" r:id="rId26"/>
    <p:sldId id="287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78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DD7E0-6D05-E54A-B3BA-71796CC590DA}" type="datetimeFigureOut">
              <a:rPr lang="en-US" smtClean="0"/>
              <a:t>5/11/15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0397F-DD71-B54F-B2B4-6F9D8093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4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/>
            <a:r>
              <a:rPr lang="en-US" sz="1200" dirty="0" smtClean="0">
                <a:latin typeface="Comic Sans MS" charset="0"/>
              </a:rPr>
              <a:t>Epizootic occurs in Year 3 – removed from triggering</a:t>
            </a:r>
          </a:p>
          <a:p>
            <a:pPr eaLnBrk="0" hangingPunct="0"/>
            <a:r>
              <a:rPr lang="en-US" sz="1200" dirty="0" smtClean="0">
                <a:latin typeface="Comic Sans MS" charset="0"/>
              </a:rPr>
              <a:t>Mechanism.  Conditions that favor epizootics can occur 1-2 years prior to the event.  Food has more effect than temperature and salinity.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0397F-DD71-B54F-B2B4-6F9D8093A5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70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Flow chart</a:t>
            </a:r>
            <a:r>
              <a:rPr lang="en-US" baseline="0" dirty="0" smtClean="0"/>
              <a:t> of transmission models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0397F-DD71-B54F-B2B4-6F9D8093A5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12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Strategy of proliferation models as applied to management.  The dotted arrow shows cases that utilize full environmental and population dynamics features to determine</a:t>
            </a:r>
            <a:r>
              <a:rPr lang="en-US" baseline="0" dirty="0" smtClean="0"/>
              <a:t> outcomes rather than simply imposing mortality as a surrogate for disease.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0397F-DD71-B54F-B2B4-6F9D8093A5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75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relationship of models to management. Dotted</a:t>
            </a:r>
            <a:r>
              <a:rPr lang="en-US" baseline="0" dirty="0" smtClean="0"/>
              <a:t> circles and hatched arrows show limited present-day application. Dotted arrow shows as yet unexplored routes.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0397F-DD71-B54F-B2B4-6F9D8093A5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8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D7015D-FE61-8341-A430-E21B5D5DEE90}" type="datetimeFigureOut">
              <a:rPr lang="en-US" smtClean="0"/>
              <a:t>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0382C1AB-0A60-3B4B-A58A-6351155AF4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323" y="2030133"/>
            <a:ext cx="8187871" cy="178230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Models of Marine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Molluscan</a:t>
            </a:r>
            <a:r>
              <a:rPr lang="en-US" b="1" dirty="0" smtClean="0"/>
              <a:t> </a:t>
            </a:r>
            <a:r>
              <a:rPr lang="en-US" b="1" dirty="0" smtClean="0"/>
              <a:t>Diseases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 </a:t>
            </a:r>
            <a:br>
              <a:rPr lang="en-US" sz="2700" dirty="0" smtClean="0"/>
            </a:br>
            <a:r>
              <a:rPr lang="en-US" sz="4000" dirty="0" smtClean="0"/>
              <a:t>Trends and Challenges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9860"/>
            <a:ext cx="6400800" cy="1752600"/>
          </a:xfrm>
        </p:spPr>
        <p:txBody>
          <a:bodyPr/>
          <a:lstStyle/>
          <a:p>
            <a:r>
              <a:rPr lang="en-US" dirty="0" smtClean="0"/>
              <a:t>Eric </a:t>
            </a:r>
            <a:r>
              <a:rPr lang="en-US" dirty="0" smtClean="0"/>
              <a:t>Powell, University of Southern Mississippi</a:t>
            </a:r>
            <a:endParaRPr lang="en-US" dirty="0" smtClean="0"/>
          </a:p>
          <a:p>
            <a:r>
              <a:rPr lang="en-US" dirty="0" smtClean="0"/>
              <a:t>Eileen </a:t>
            </a:r>
            <a:r>
              <a:rPr lang="en-US" dirty="0" smtClean="0"/>
              <a:t>Hofmann, Old Dominion University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5095970"/>
            <a:ext cx="1457507" cy="146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508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comments </a:t>
            </a:r>
            <a:r>
              <a:rPr lang="en-US" dirty="0" smtClean="0"/>
              <a:t>on marine diseases</a:t>
            </a:r>
          </a:p>
          <a:p>
            <a:r>
              <a:rPr lang="en-US" dirty="0" smtClean="0"/>
              <a:t>Describe the general characteristics and attributes of marine disease models</a:t>
            </a:r>
          </a:p>
          <a:p>
            <a:pPr lvl="1"/>
            <a:r>
              <a:rPr lang="en-US" dirty="0" smtClean="0"/>
              <a:t>Host proliferation</a:t>
            </a:r>
          </a:p>
          <a:p>
            <a:pPr lvl="1"/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Genetics </a:t>
            </a:r>
          </a:p>
          <a:p>
            <a:r>
              <a:rPr lang="en-US" dirty="0" smtClean="0"/>
              <a:t>Example applications of marine disease models</a:t>
            </a:r>
          </a:p>
          <a:p>
            <a:r>
              <a:rPr lang="en-US" dirty="0" smtClean="0"/>
              <a:t>Summary and future directions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09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Marine </a:t>
            </a:r>
            <a:r>
              <a:rPr lang="en-US" dirty="0" smtClean="0"/>
              <a:t>versus </a:t>
            </a:r>
            <a:r>
              <a:rPr lang="en-US" dirty="0" smtClean="0"/>
              <a:t>T</a:t>
            </a:r>
            <a:r>
              <a:rPr lang="en-US" dirty="0" smtClean="0"/>
              <a:t>errestrial</a:t>
            </a:r>
            <a:br>
              <a:rPr lang="en-US" dirty="0" smtClean="0"/>
            </a:br>
            <a:r>
              <a:rPr lang="en-US" dirty="0" smtClean="0"/>
              <a:t>Disease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Terrestrial </a:t>
            </a:r>
            <a:r>
              <a:rPr lang="en-US" dirty="0" smtClean="0"/>
              <a:t>disease models focus </a:t>
            </a:r>
            <a:r>
              <a:rPr lang="en-US" dirty="0" smtClean="0"/>
              <a:t>on </a:t>
            </a:r>
            <a:r>
              <a:rPr lang="en-US" dirty="0" smtClean="0"/>
              <a:t>transmission,  </a:t>
            </a:r>
            <a:r>
              <a:rPr lang="en-US" dirty="0" smtClean="0"/>
              <a:t>contact </a:t>
            </a:r>
            <a:r>
              <a:rPr lang="en-US" dirty="0"/>
              <a:t>between infected and susceptible </a:t>
            </a:r>
            <a:r>
              <a:rPr lang="en-US" dirty="0" smtClean="0"/>
              <a:t>hosts, epizootic </a:t>
            </a:r>
            <a:r>
              <a:rPr lang="en-US" dirty="0"/>
              <a:t>or epidemic </a:t>
            </a:r>
            <a:r>
              <a:rPr lang="en-US" dirty="0" smtClean="0"/>
              <a:t>development, recovery, prevention, intervention </a:t>
            </a:r>
          </a:p>
          <a:p>
            <a:r>
              <a:rPr lang="en-US" dirty="0" smtClean="0"/>
              <a:t>Terrestrial disease outcomes expressed in terms of mortality or recovery – prevalence </a:t>
            </a:r>
          </a:p>
          <a:p>
            <a:r>
              <a:rPr lang="en-US" dirty="0" smtClean="0"/>
              <a:t>Marine </a:t>
            </a:r>
            <a:r>
              <a:rPr lang="en-US" dirty="0" smtClean="0"/>
              <a:t>disease focus is on </a:t>
            </a:r>
            <a:r>
              <a:rPr lang="en-US" dirty="0" smtClean="0"/>
              <a:t>proliferation – what happens to pathogen once inside host as result of </a:t>
            </a:r>
            <a:r>
              <a:rPr lang="en-US" dirty="0" smtClean="0"/>
              <a:t>environmental conditions </a:t>
            </a:r>
            <a:r>
              <a:rPr lang="en-US" dirty="0" smtClean="0"/>
              <a:t>or host dynamics</a:t>
            </a:r>
          </a:p>
          <a:p>
            <a:r>
              <a:rPr lang="en-US" dirty="0" smtClean="0"/>
              <a:t>Marine diseases expressed in terms of intensity with the primary metric as weighted prevalence (intensity x prevalence) </a:t>
            </a:r>
          </a:p>
        </p:txBody>
      </p:sp>
    </p:spTree>
    <p:extLst>
      <p:ext uri="{BB962C8B-B14F-4D97-AF65-F5344CB8AC3E}">
        <p14:creationId xmlns:p14="http://schemas.microsoft.com/office/powerpoint/2010/main" val="2310099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Marine Diseases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Pandemic - reach </a:t>
            </a:r>
            <a:r>
              <a:rPr lang="en-US" dirty="0"/>
              <a:t>high prevalence rapidly over large </a:t>
            </a:r>
            <a:r>
              <a:rPr lang="en-US" dirty="0" smtClean="0"/>
              <a:t>geographic areas  </a:t>
            </a:r>
          </a:p>
          <a:p>
            <a:r>
              <a:rPr lang="en-US" dirty="0"/>
              <a:t>S</a:t>
            </a:r>
            <a:r>
              <a:rPr lang="en-US" dirty="0" smtClean="0"/>
              <a:t>ustain </a:t>
            </a:r>
            <a:r>
              <a:rPr lang="en-US" dirty="0"/>
              <a:t>high environmental concentrations of infective particles so that transmission does not depend upon a local </a:t>
            </a:r>
            <a:r>
              <a:rPr lang="en-US" dirty="0" smtClean="0"/>
              <a:t>source </a:t>
            </a:r>
          </a:p>
          <a:p>
            <a:r>
              <a:rPr lang="en-US" dirty="0"/>
              <a:t>E</a:t>
            </a:r>
            <a:r>
              <a:rPr lang="en-US" dirty="0" smtClean="0"/>
              <a:t>xert </a:t>
            </a:r>
            <a:r>
              <a:rPr lang="en-US" dirty="0"/>
              <a:t>a significant </a:t>
            </a:r>
            <a:r>
              <a:rPr lang="en-US" dirty="0" smtClean="0"/>
              <a:t>influences </a:t>
            </a:r>
            <a:r>
              <a:rPr lang="en-US" dirty="0"/>
              <a:t>on host population </a:t>
            </a:r>
            <a:r>
              <a:rPr lang="en-US" dirty="0" smtClean="0"/>
              <a:t>dynamics</a:t>
            </a:r>
          </a:p>
          <a:p>
            <a:r>
              <a:rPr lang="en-US" dirty="0" smtClean="0"/>
              <a:t>Host can survive with high disease intensity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360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Marine Disease Models</a:t>
            </a:r>
            <a:br>
              <a:rPr lang="en-US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290400"/>
            <a:ext cx="8186217" cy="45026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Science issues </a:t>
            </a:r>
            <a:endParaRPr lang="en-US" sz="1200" dirty="0" smtClean="0"/>
          </a:p>
          <a:p>
            <a:pPr lvl="1"/>
            <a:r>
              <a:rPr lang="en-US" dirty="0" smtClean="0"/>
              <a:t>Influences on host population</a:t>
            </a:r>
            <a:endParaRPr lang="en-US" dirty="0" smtClean="0"/>
          </a:p>
          <a:p>
            <a:pPr lvl="1"/>
            <a:r>
              <a:rPr lang="en-US" dirty="0" smtClean="0"/>
              <a:t>Initiation and ending of </a:t>
            </a:r>
            <a:r>
              <a:rPr lang="en-US" dirty="0" smtClean="0"/>
              <a:t>epizootics</a:t>
            </a:r>
          </a:p>
          <a:p>
            <a:pPr lvl="1"/>
            <a:r>
              <a:rPr lang="en-US" dirty="0" smtClean="0"/>
              <a:t>Pathogen transmission</a:t>
            </a:r>
            <a:endParaRPr lang="en-US" dirty="0" smtClean="0"/>
          </a:p>
          <a:p>
            <a:r>
              <a:rPr lang="en-US" dirty="0" smtClean="0"/>
              <a:t>Management issues </a:t>
            </a:r>
            <a:endParaRPr lang="en-US" dirty="0" smtClean="0"/>
          </a:p>
          <a:p>
            <a:pPr lvl="1"/>
            <a:r>
              <a:rPr lang="en-US" dirty="0" smtClean="0"/>
              <a:t>Early intervention to limit host decline</a:t>
            </a:r>
          </a:p>
          <a:p>
            <a:pPr lvl="1"/>
            <a:r>
              <a:rPr lang="en-US" dirty="0" smtClean="0"/>
              <a:t>Measures to restrain decline after started </a:t>
            </a:r>
            <a:endParaRPr lang="en-US" dirty="0" smtClean="0"/>
          </a:p>
          <a:p>
            <a:r>
              <a:rPr lang="en-US" dirty="0" smtClean="0"/>
              <a:t>Models developed have focused on processes controlling disease proliferation rather than transmission </a:t>
            </a:r>
          </a:p>
          <a:p>
            <a:r>
              <a:rPr lang="en-US" dirty="0" smtClean="0"/>
              <a:t>Models used for projections of environmental effects and management of diseased stocks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86396"/>
            <a:ext cx="8042276" cy="1085120"/>
          </a:xfrm>
        </p:spPr>
        <p:txBody>
          <a:bodyPr/>
          <a:lstStyle/>
          <a:p>
            <a:r>
              <a:rPr lang="en-US" dirty="0" smtClean="0"/>
              <a:t>Host Proliferation Models</a:t>
            </a:r>
            <a:br>
              <a:rPr lang="en-US" dirty="0" smtClean="0"/>
            </a:b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36871"/>
            <a:ext cx="8042276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Diseases of marine invertebrates</a:t>
            </a:r>
          </a:p>
          <a:p>
            <a:r>
              <a:rPr lang="en-US" dirty="0" smtClean="0"/>
              <a:t>Caused </a:t>
            </a:r>
            <a:r>
              <a:rPr lang="en-US" dirty="0"/>
              <a:t>by unicellular pathogens </a:t>
            </a:r>
            <a:r>
              <a:rPr lang="en-US" dirty="0" smtClean="0"/>
              <a:t>that proliferate </a:t>
            </a:r>
            <a:r>
              <a:rPr lang="en-US" dirty="0"/>
              <a:t>to high </a:t>
            </a:r>
            <a:r>
              <a:rPr lang="en-US" i="1" dirty="0"/>
              <a:t>in vivo</a:t>
            </a:r>
            <a:r>
              <a:rPr lang="en-US" dirty="0"/>
              <a:t> cell </a:t>
            </a:r>
            <a:r>
              <a:rPr lang="en-US" dirty="0" smtClean="0"/>
              <a:t>density</a:t>
            </a:r>
            <a:endParaRPr lang="en-US" dirty="0"/>
          </a:p>
          <a:p>
            <a:r>
              <a:rPr lang="en-US" dirty="0" smtClean="0"/>
              <a:t>Generate widespread </a:t>
            </a:r>
            <a:r>
              <a:rPr lang="en-US" dirty="0"/>
              <a:t>and rapid </a:t>
            </a:r>
            <a:r>
              <a:rPr lang="en-US" dirty="0" smtClean="0"/>
              <a:t>transmission</a:t>
            </a:r>
            <a:r>
              <a:rPr lang="en-US" dirty="0"/>
              <a:t> </a:t>
            </a:r>
            <a:r>
              <a:rPr lang="en-US" dirty="0" smtClean="0"/>
              <a:t>such that reduces importance of transmission in </a:t>
            </a:r>
            <a:r>
              <a:rPr lang="en-US" dirty="0"/>
              <a:t>the population dynamics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mpact </a:t>
            </a:r>
            <a:r>
              <a:rPr lang="en-US" dirty="0"/>
              <a:t>on the host population is </a:t>
            </a:r>
            <a:r>
              <a:rPr lang="en-US" dirty="0" smtClean="0"/>
              <a:t>seen by </a:t>
            </a:r>
            <a:r>
              <a:rPr lang="en-US" dirty="0"/>
              <a:t>the intensity of </a:t>
            </a:r>
            <a:r>
              <a:rPr lang="en-US" dirty="0" smtClean="0"/>
              <a:t>infection and </a:t>
            </a:r>
            <a:r>
              <a:rPr lang="en-US" dirty="0" smtClean="0"/>
              <a:t>increase </a:t>
            </a:r>
            <a:r>
              <a:rPr lang="en-US" dirty="0"/>
              <a:t>in mortality </a:t>
            </a:r>
            <a:r>
              <a:rPr lang="en-US" dirty="0" smtClean="0"/>
              <a:t>rate</a:t>
            </a:r>
          </a:p>
          <a:p>
            <a:r>
              <a:rPr lang="en-US" dirty="0" smtClean="0"/>
              <a:t>Influenced </a:t>
            </a:r>
            <a:r>
              <a:rPr lang="en-US" dirty="0" smtClean="0"/>
              <a:t>strongly by </a:t>
            </a:r>
            <a:r>
              <a:rPr lang="en-US" dirty="0"/>
              <a:t>environmental </a:t>
            </a:r>
            <a:r>
              <a:rPr lang="en-US" dirty="0" smtClean="0"/>
              <a:t>conditions </a:t>
            </a:r>
            <a:r>
              <a:rPr lang="en-US" dirty="0" smtClean="0"/>
              <a:t>which can have more of a control on </a:t>
            </a:r>
            <a:r>
              <a:rPr lang="en-US" dirty="0"/>
              <a:t>the rate of </a:t>
            </a:r>
            <a:r>
              <a:rPr lang="en-US" dirty="0" smtClean="0"/>
              <a:t>pathogen proliferation </a:t>
            </a:r>
            <a:r>
              <a:rPr lang="en-US" dirty="0" smtClean="0"/>
              <a:t>than the host population dynamics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20788"/>
            <a:ext cx="4654550" cy="3198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1" t="23225" r="44286" b="23225"/>
          <a:stretch>
            <a:fillRect/>
          </a:stretch>
        </p:blipFill>
        <p:spPr bwMode="auto">
          <a:xfrm>
            <a:off x="5562600" y="1143000"/>
            <a:ext cx="2811463" cy="274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036"/>
          <p:cNvSpPr txBox="1">
            <a:spLocks noChangeArrowheads="1"/>
          </p:cNvSpPr>
          <p:nvPr/>
        </p:nvSpPr>
        <p:spPr bwMode="auto">
          <a:xfrm>
            <a:off x="609600" y="4648200"/>
            <a:ext cx="4648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0188" indent="-2301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>
              <a:buSzPct val="130000"/>
              <a:buFont typeface="Times" charset="0"/>
              <a:buChar char="•"/>
            </a:pPr>
            <a:r>
              <a:rPr lang="en-US" sz="2000">
                <a:latin typeface="Candara" charset="0"/>
              </a:rPr>
              <a:t>water-borne protozoan </a:t>
            </a:r>
          </a:p>
          <a:p>
            <a:pPr defTabSz="914400">
              <a:buSzPct val="130000"/>
              <a:buFont typeface="Times" charset="0"/>
              <a:buChar char="•"/>
            </a:pPr>
            <a:r>
              <a:rPr lang="en-US" sz="2000">
                <a:latin typeface="Candara" charset="0"/>
              </a:rPr>
              <a:t>proliferates at temperatures ≥20ºC</a:t>
            </a:r>
          </a:p>
          <a:p>
            <a:pPr defTabSz="914400">
              <a:buSzPct val="130000"/>
              <a:buFont typeface="Times" charset="0"/>
              <a:buChar char="•"/>
            </a:pPr>
            <a:r>
              <a:rPr lang="en-US" sz="2000">
                <a:latin typeface="Candara" charset="0"/>
              </a:rPr>
              <a:t>proliferates at salinity &gt;20 </a:t>
            </a:r>
          </a:p>
          <a:p>
            <a:pPr defTabSz="914400">
              <a:buSzPct val="130000"/>
              <a:buFont typeface="Times" charset="0"/>
              <a:buChar char="•"/>
            </a:pPr>
            <a:r>
              <a:rPr lang="en-US" sz="2000">
                <a:latin typeface="Candara" charset="0"/>
              </a:rPr>
              <a:t>transmitted directly between oysters</a:t>
            </a:r>
            <a:endParaRPr lang="en-US" sz="2000">
              <a:solidFill>
                <a:srgbClr val="FFFF00"/>
              </a:solidFill>
              <a:latin typeface="Candara" charset="0"/>
            </a:endParaRPr>
          </a:p>
        </p:txBody>
      </p:sp>
      <p:pic>
        <p:nvPicPr>
          <p:cNvPr id="10" name="Picture 1037"/>
          <p:cNvPicPr>
            <a:picLocks noChangeAspect="1" noChangeArrowheads="1"/>
          </p:cNvPicPr>
          <p:nvPr/>
        </p:nvPicPr>
        <p:blipFill>
          <a:blip r:embed="rId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3886200"/>
            <a:ext cx="2778125" cy="228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Rectangle 1038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000">
                <a:latin typeface="Candara" charset="0"/>
              </a:rPr>
              <a:t>Dermo (</a:t>
            </a:r>
            <a:r>
              <a:rPr lang="en-US" sz="4000" i="1">
                <a:latin typeface="Candara" charset="0"/>
              </a:rPr>
              <a:t>Perkinsus marinus</a:t>
            </a:r>
            <a:r>
              <a:rPr lang="en-US" sz="4000">
                <a:latin typeface="Candara" charset="0"/>
              </a:rPr>
              <a:t>)</a:t>
            </a:r>
            <a:endParaRPr lang="en-US" sz="4400">
              <a:latin typeface="Calibri" charset="0"/>
            </a:endParaRPr>
          </a:p>
        </p:txBody>
      </p:sp>
      <p:sp>
        <p:nvSpPr>
          <p:cNvPr id="12" name="Text Box 1039"/>
          <p:cNvSpPr txBox="1">
            <a:spLocks noChangeArrowheads="1"/>
          </p:cNvSpPr>
          <p:nvPr/>
        </p:nvSpPr>
        <p:spPr bwMode="auto">
          <a:xfrm>
            <a:off x="762000" y="4144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200" b="1">
                <a:latin typeface="Candara" charset="0"/>
              </a:rPr>
              <a:t>Slides from S. Ford, HSRL</a:t>
            </a:r>
          </a:p>
        </p:txBody>
      </p:sp>
    </p:spTree>
    <p:extLst>
      <p:ext uri="{BB962C8B-B14F-4D97-AF65-F5344CB8AC3E}">
        <p14:creationId xmlns:p14="http://schemas.microsoft.com/office/powerpoint/2010/main" val="1047553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6705" y="223807"/>
            <a:ext cx="2104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Proliferation Models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6571" y="2258282"/>
            <a:ext cx="2743373" cy="1231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Infection intensity</a:t>
            </a:r>
          </a:p>
          <a:p>
            <a:pPr algn="r"/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Host mortality</a:t>
            </a:r>
          </a:p>
          <a:p>
            <a:pPr algn="r"/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Projections of environmental controls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3545" y="52398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895600" y="2971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Genetics Models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831485" y="631769"/>
            <a:ext cx="3448912" cy="349395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4000" b="1" dirty="0">
              <a:ln/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65399" y="1677841"/>
            <a:ext cx="2390398" cy="58477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/>
              </a:rPr>
              <a:t>Environment</a:t>
            </a:r>
            <a:endParaRPr lang="en-US" sz="3200" b="1" cap="none" spc="0" dirty="0">
              <a:ln>
                <a:solidFill>
                  <a:schemeClr val="tx1"/>
                </a:solidFill>
              </a:ln>
              <a:solidFill>
                <a:srgbClr val="FF6600"/>
              </a:solidFill>
              <a:effectLst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20068" y="2768381"/>
            <a:ext cx="3423000" cy="3420319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30000">
                <a:srgbClr val="FFFFCC">
                  <a:shade val="67500"/>
                  <a:satMod val="115000"/>
                  <a:alpha val="23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03982" y="4160279"/>
            <a:ext cx="19788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bg2">
                    <a:lumMod val="25000"/>
                  </a:schemeClr>
                </a:solidFill>
              </a:rPr>
              <a:t>Host</a:t>
            </a:r>
            <a:endParaRPr lang="en-US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9" name="Oval 38"/>
          <p:cNvSpPr/>
          <p:nvPr/>
        </p:nvSpPr>
        <p:spPr>
          <a:xfrm>
            <a:off x="2995361" y="2854316"/>
            <a:ext cx="3481123" cy="34939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  <a:alpha val="0"/>
                </a:schemeClr>
              </a:gs>
              <a:gs pos="95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303133" y="4713693"/>
            <a:ext cx="29786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tx2">
                    <a:lumMod val="75000"/>
                  </a:schemeClr>
                </a:solidFill>
              </a:rPr>
              <a:t>Pathogen</a:t>
            </a:r>
            <a:endParaRPr lang="en-US" sz="4800" b="1" cap="none" spc="0" dirty="0">
              <a:ln/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42" name="Rectangle 41"/>
          <p:cNvSpPr/>
          <p:nvPr/>
        </p:nvSpPr>
        <p:spPr>
          <a:xfrm rot="16200000">
            <a:off x="2528137" y="3889712"/>
            <a:ext cx="1771042" cy="10588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/>
            <a:endParaRPr lang="en-US" sz="4000" b="1" dirty="0" smtClean="0">
              <a:ln/>
              <a:solidFill>
                <a:schemeClr val="tx2">
                  <a:lumMod val="75000"/>
                </a:schemeClr>
              </a:solidFill>
            </a:endParaRPr>
          </a:p>
          <a:p>
            <a:pPr lvl="0" algn="ctr"/>
            <a:endParaRPr lang="en-US" sz="4000" b="1" dirty="0">
              <a:ln/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51614" y="4991276"/>
            <a:ext cx="21241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Growth</a:t>
            </a:r>
          </a:p>
          <a:p>
            <a:r>
              <a:rPr lang="en-US" sz="2400" dirty="0" smtClean="0"/>
              <a:t>Reproduction </a:t>
            </a:r>
          </a:p>
          <a:p>
            <a:r>
              <a:rPr lang="en-US" sz="2400" dirty="0" smtClean="0"/>
              <a:t>Life stage</a:t>
            </a:r>
          </a:p>
          <a:p>
            <a:r>
              <a:rPr lang="en-US" sz="2400" dirty="0" smtClean="0"/>
              <a:t>Mortality 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5058984" y="229382"/>
            <a:ext cx="202471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emperature</a:t>
            </a:r>
          </a:p>
          <a:p>
            <a:r>
              <a:rPr lang="en-US" sz="2400" dirty="0" smtClean="0"/>
              <a:t>Salinity </a:t>
            </a:r>
          </a:p>
          <a:p>
            <a:r>
              <a:rPr lang="en-US" sz="2400" dirty="0" smtClean="0"/>
              <a:t>Food </a:t>
            </a:r>
            <a:endParaRPr lang="en-US" sz="2400" dirty="0"/>
          </a:p>
        </p:txBody>
      </p:sp>
      <p:sp>
        <p:nvSpPr>
          <p:cNvPr id="6" name="Extract 5"/>
          <p:cNvSpPr/>
          <p:nvPr/>
        </p:nvSpPr>
        <p:spPr>
          <a:xfrm>
            <a:off x="2995361" y="3275231"/>
            <a:ext cx="917198" cy="850488"/>
          </a:xfrm>
          <a:prstGeom prst="flowChartExtra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95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  <p:bldP spid="24" grpId="0"/>
      <p:bldP spid="39" grpId="0" animBg="1"/>
      <p:bldP spid="40" grpId="0"/>
      <p:bldP spid="45" grpId="0"/>
      <p:bldP spid="46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rmo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503" y="0"/>
            <a:ext cx="5040678" cy="66146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81762" y="800100"/>
            <a:ext cx="2266579" cy="381000"/>
          </a:xfrm>
          <a:prstGeom prst="rect">
            <a:avLst/>
          </a:prstGeom>
          <a:noFill/>
          <a:ln w="28575">
            <a:solidFill>
              <a:srgbClr val="FF061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653117" y="3193928"/>
            <a:ext cx="533400" cy="360126"/>
          </a:xfrm>
          <a:prstGeom prst="rect">
            <a:avLst/>
          </a:prstGeom>
          <a:noFill/>
          <a:ln w="28575">
            <a:solidFill>
              <a:srgbClr val="FF061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986406" y="2507934"/>
            <a:ext cx="20008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sz="2400" b="1" dirty="0" err="1">
                <a:solidFill>
                  <a:srgbClr val="000000"/>
                </a:solidFill>
                <a:latin typeface="Calibri"/>
                <a:cs typeface="Calibri"/>
              </a:rPr>
              <a:t>Dermo</a:t>
            </a: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</a:rPr>
              <a:t>-Oyster </a:t>
            </a:r>
            <a:endParaRPr lang="en-US" sz="24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algn="r" eaLnBrk="0" hangingPunct="0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Model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0" y="6475521"/>
            <a:ext cx="18303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 b="1" dirty="0">
                <a:latin typeface="Times New Roman" charset="0"/>
              </a:rPr>
              <a:t>Hofmann et al. (1995)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21102" y="1317112"/>
            <a:ext cx="1427239" cy="5071346"/>
          </a:xfrm>
          <a:prstGeom prst="rect">
            <a:avLst/>
          </a:prstGeom>
          <a:solidFill>
            <a:schemeClr val="accent4">
              <a:lumMod val="20000"/>
              <a:lumOff val="80000"/>
              <a:alpha val="9000"/>
            </a:schemeClr>
          </a:solidFill>
          <a:ln w="12700" cmpd="sng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00808" y="800100"/>
            <a:ext cx="1269891" cy="3072837"/>
          </a:xfrm>
          <a:prstGeom prst="rect">
            <a:avLst/>
          </a:prstGeom>
          <a:solidFill>
            <a:schemeClr val="accent2">
              <a:lumMod val="20000"/>
              <a:lumOff val="80000"/>
              <a:alpha val="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1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rmoba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-1126" b="67625"/>
          <a:stretch/>
        </p:blipFill>
        <p:spPr bwMode="auto">
          <a:xfrm>
            <a:off x="147430" y="193619"/>
            <a:ext cx="7039216" cy="480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dermoba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47" b="34952"/>
          <a:stretch/>
        </p:blipFill>
        <p:spPr bwMode="auto">
          <a:xfrm>
            <a:off x="766968" y="1120654"/>
            <a:ext cx="7240565" cy="467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ermoba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2" b="-1"/>
          <a:stretch/>
        </p:blipFill>
        <p:spPr bwMode="auto">
          <a:xfrm>
            <a:off x="2155437" y="1977999"/>
            <a:ext cx="6988563" cy="463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47545" y="209299"/>
            <a:ext cx="2409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/>
              <a:t>Oyster Population</a:t>
            </a:r>
          </a:p>
          <a:p>
            <a:pPr algn="r"/>
            <a:r>
              <a:rPr lang="en-US" sz="2000" b="1" dirty="0" smtClean="0"/>
              <a:t>Simulation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0909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rmoca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02" y="221929"/>
            <a:ext cx="8939698" cy="648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604508" y="1371600"/>
            <a:ext cx="0" cy="609600"/>
          </a:xfrm>
          <a:prstGeom prst="line">
            <a:avLst/>
          </a:prstGeom>
          <a:noFill/>
          <a:ln w="38100" cmpd="sng">
            <a:solidFill>
              <a:srgbClr val="FF061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50631" y="874053"/>
            <a:ext cx="16879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solidFill>
                  <a:srgbClr val="FF5050"/>
                </a:solidFill>
                <a:latin typeface="Times New Roman" charset="0"/>
              </a:rPr>
              <a:t>Reduced food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011765" y="1275945"/>
            <a:ext cx="0" cy="533400"/>
          </a:xfrm>
          <a:prstGeom prst="line">
            <a:avLst/>
          </a:prstGeom>
          <a:noFill/>
          <a:ln w="38100" cmpd="sng">
            <a:solidFill>
              <a:srgbClr val="FF061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562600" y="877065"/>
            <a:ext cx="1609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solidFill>
                  <a:srgbClr val="FF5050"/>
                </a:solidFill>
                <a:latin typeface="Times New Roman" charset="0"/>
              </a:rPr>
              <a:t>Warm &amp; dry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315200" y="6553200"/>
            <a:ext cx="1614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 b="1">
                <a:latin typeface="Times New Roman" charset="0"/>
              </a:rPr>
              <a:t>Powell et al. (1996)</a:t>
            </a:r>
          </a:p>
        </p:txBody>
      </p:sp>
    </p:spTree>
    <p:extLst>
      <p:ext uri="{BB962C8B-B14F-4D97-AF65-F5344CB8AC3E}">
        <p14:creationId xmlns:p14="http://schemas.microsoft.com/office/powerpoint/2010/main" val="222920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Transmission Models</a:t>
            </a:r>
            <a:br>
              <a:rPr lang="en-US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94281"/>
            <a:ext cx="8042276" cy="434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Understand mechanisms </a:t>
            </a:r>
            <a:r>
              <a:rPr lang="en-US" sz="2800" dirty="0"/>
              <a:t>triggering </a:t>
            </a:r>
            <a:r>
              <a:rPr lang="en-US" sz="2800" dirty="0" smtClean="0"/>
              <a:t>epizootics</a:t>
            </a:r>
          </a:p>
          <a:p>
            <a:r>
              <a:rPr lang="en-US" sz="2800" dirty="0"/>
              <a:t>I</a:t>
            </a:r>
            <a:r>
              <a:rPr lang="en-US" sz="2800" dirty="0" smtClean="0"/>
              <a:t>mpeding </a:t>
            </a:r>
            <a:r>
              <a:rPr lang="en-US" sz="2800" dirty="0"/>
              <a:t>epizootic </a:t>
            </a:r>
            <a:r>
              <a:rPr lang="en-US" sz="2800" dirty="0" smtClean="0"/>
              <a:t>development</a:t>
            </a:r>
            <a:endParaRPr lang="en-US" sz="2800" dirty="0"/>
          </a:p>
          <a:p>
            <a:r>
              <a:rPr lang="en-US" sz="2800" dirty="0" smtClean="0"/>
              <a:t>Controls on </a:t>
            </a:r>
            <a:r>
              <a:rPr lang="en-US" sz="2800" dirty="0"/>
              <a:t>the rate of disease spread over the host’s </a:t>
            </a:r>
            <a:r>
              <a:rPr lang="en-US" sz="2800" dirty="0" smtClean="0"/>
              <a:t>range</a:t>
            </a:r>
          </a:p>
        </p:txBody>
      </p:sp>
    </p:spTree>
    <p:extLst>
      <p:ext uri="{BB962C8B-B14F-4D97-AF65-F5344CB8AC3E}">
        <p14:creationId xmlns:p14="http://schemas.microsoft.com/office/powerpoint/2010/main" val="2578251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9" r="7042"/>
          <a:stretch>
            <a:fillRect/>
          </a:stretch>
        </p:blipFill>
        <p:spPr bwMode="auto">
          <a:xfrm>
            <a:off x="187972" y="1351520"/>
            <a:ext cx="5360122" cy="471660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548094" y="1824401"/>
            <a:ext cx="345281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Dispersal of Black Plague</a:t>
            </a:r>
          </a:p>
          <a:p>
            <a:pPr algn="ctr" eaLnBrk="1" hangingPunct="1"/>
            <a:r>
              <a:rPr lang="en-US" dirty="0"/>
              <a:t>in Europe </a:t>
            </a:r>
          </a:p>
          <a:p>
            <a:pPr algn="ctr" eaLnBrk="1" hangingPunct="1"/>
            <a:endParaRPr lang="en-US" dirty="0"/>
          </a:p>
          <a:p>
            <a:pPr algn="ctr" eaLnBrk="1" hangingPunct="1"/>
            <a:r>
              <a:rPr lang="en-US" dirty="0"/>
              <a:t>Modeled as interacting populations with diffusion</a:t>
            </a:r>
          </a:p>
          <a:p>
            <a:pPr eaLnBrk="1" hangingPunct="1"/>
            <a:endParaRPr lang="en-US" dirty="0"/>
          </a:p>
          <a:p>
            <a:pPr algn="ctr" eaLnBrk="1" hangingPunct="1"/>
            <a:r>
              <a:rPr lang="en-US" dirty="0"/>
              <a:t>Traveling wave solution</a:t>
            </a:r>
          </a:p>
          <a:p>
            <a:pPr algn="ctr" eaLnBrk="1" hangingPunct="1"/>
            <a:r>
              <a:rPr lang="en-US" dirty="0"/>
              <a:t> </a:t>
            </a:r>
          </a:p>
          <a:p>
            <a:pPr algn="ctr" eaLnBrk="1" hangingPunct="1"/>
            <a:r>
              <a:rPr lang="en-US" dirty="0"/>
              <a:t>Speed is determined by the interaction of infective and susceptible populations 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447800" y="421440"/>
            <a:ext cx="657933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000" b="1" dirty="0">
                <a:latin typeface="Calibri Bold" charset="0"/>
              </a:rPr>
              <a:t>Disease Dispersal in Human Populations 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187972" y="6173141"/>
            <a:ext cx="2241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/>
              <a:t>Figure from Okubo (1980)</a:t>
            </a:r>
          </a:p>
        </p:txBody>
      </p:sp>
    </p:spTree>
    <p:extLst>
      <p:ext uri="{BB962C8B-B14F-4D97-AF65-F5344CB8AC3E}">
        <p14:creationId xmlns:p14="http://schemas.microsoft.com/office/powerpoint/2010/main" val="42453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209550"/>
            <a:ext cx="8016875" cy="643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05600" y="6449714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Figure from M. Butler, ODU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96826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71600"/>
            <a:ext cx="6019800" cy="4770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2513" y="412642"/>
            <a:ext cx="66280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/>
                <a:cs typeface="Calibri"/>
              </a:rPr>
              <a:t>Rate of Spread of  Marine Diseases 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022592" y="3963100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29474" y="1981200"/>
            <a:ext cx="2204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Marine diseases</a:t>
            </a:r>
          </a:p>
          <a:p>
            <a:r>
              <a:rPr lang="en-US" sz="2400" dirty="0">
                <a:latin typeface="Calibri"/>
                <a:cs typeface="Calibri"/>
              </a:rPr>
              <a:t>m</a:t>
            </a:r>
            <a:r>
              <a:rPr lang="en-US" sz="2400" dirty="0" smtClean="0">
                <a:latin typeface="Calibri"/>
                <a:cs typeface="Calibri"/>
              </a:rPr>
              <a:t>ove faster </a:t>
            </a:r>
          </a:p>
          <a:p>
            <a:r>
              <a:rPr lang="en-US" sz="2400" dirty="0">
                <a:latin typeface="Calibri"/>
                <a:cs typeface="Calibri"/>
              </a:rPr>
              <a:t>o</a:t>
            </a:r>
            <a:r>
              <a:rPr lang="en-US" sz="2400" dirty="0" smtClean="0">
                <a:latin typeface="Calibri"/>
                <a:cs typeface="Calibri"/>
              </a:rPr>
              <a:t>ver larger </a:t>
            </a:r>
          </a:p>
          <a:p>
            <a:r>
              <a:rPr lang="en-US" sz="2400" dirty="0">
                <a:latin typeface="Calibri"/>
                <a:cs typeface="Calibri"/>
              </a:rPr>
              <a:t>a</a:t>
            </a:r>
            <a:r>
              <a:rPr lang="en-US" sz="2400" dirty="0" smtClean="0">
                <a:latin typeface="Calibri"/>
                <a:cs typeface="Calibri"/>
              </a:rPr>
              <a:t>reas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628106" y="3694906"/>
            <a:ext cx="3429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228306" y="3694906"/>
            <a:ext cx="3429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62200" y="1600200"/>
            <a:ext cx="14460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Terrestria</a:t>
            </a: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3500735"/>
            <a:ext cx="104698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Marine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105694" y="3694906"/>
            <a:ext cx="3429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063" y="6472197"/>
            <a:ext cx="280504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McCallum et al. (2003)</a:t>
            </a:r>
            <a:endParaRPr lang="en-US" sz="1400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14600" y="1276290"/>
            <a:ext cx="9669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 b="1" dirty="0"/>
              <a:t>1 </a:t>
            </a:r>
            <a:r>
              <a:rPr lang="en-US" sz="2000" b="1" dirty="0" err="1"/>
              <a:t>m</a:t>
            </a:r>
            <a:r>
              <a:rPr lang="en-US" sz="2000" b="1" dirty="0"/>
              <a:t>/yr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909869" y="1295400"/>
            <a:ext cx="11079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 b="1" dirty="0"/>
              <a:t>1 </a:t>
            </a:r>
            <a:r>
              <a:rPr lang="en-US" sz="2000" b="1" dirty="0" smtClean="0"/>
              <a:t>km</a:t>
            </a:r>
            <a:r>
              <a:rPr lang="en-US" sz="2000" b="1" dirty="0"/>
              <a:t>/yr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86269" y="1295400"/>
            <a:ext cx="1531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 b="1" dirty="0" smtClean="0"/>
              <a:t>1000 km</a:t>
            </a:r>
            <a:r>
              <a:rPr lang="en-US" sz="2000" b="1" dirty="0"/>
              <a:t>/yr</a:t>
            </a:r>
          </a:p>
        </p:txBody>
      </p:sp>
    </p:spTree>
    <p:extLst>
      <p:ext uri="{BB962C8B-B14F-4D97-AF65-F5344CB8AC3E}">
        <p14:creationId xmlns:p14="http://schemas.microsoft.com/office/powerpoint/2010/main" val="3181050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6705" y="223807"/>
            <a:ext cx="2238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Transmission</a:t>
            </a:r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Models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6571" y="2258282"/>
            <a:ext cx="27433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Projections of environmental </a:t>
            </a:r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controls</a:t>
            </a:r>
          </a:p>
          <a:p>
            <a:pPr algn="r"/>
            <a:r>
              <a:rPr lang="en-US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n pathogens</a:t>
            </a:r>
          </a:p>
          <a:p>
            <a:pPr algn="r"/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Release of pathogens</a:t>
            </a:r>
            <a:endParaRPr lang="en-US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3545" y="52398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895600" y="2971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Genetics Models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831485" y="631769"/>
            <a:ext cx="3448912" cy="349395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4000" b="1" dirty="0">
              <a:ln/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65399" y="1677841"/>
            <a:ext cx="2390398" cy="58477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/>
              </a:rPr>
              <a:t>Environment</a:t>
            </a:r>
            <a:endParaRPr lang="en-US" sz="3200" b="1" cap="none" spc="0" dirty="0">
              <a:ln>
                <a:solidFill>
                  <a:schemeClr val="tx1"/>
                </a:solidFill>
              </a:ln>
              <a:solidFill>
                <a:srgbClr val="FF6600"/>
              </a:solidFill>
              <a:effectLst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20068" y="2768381"/>
            <a:ext cx="3423000" cy="3420319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30000">
                <a:srgbClr val="FFFFCC">
                  <a:shade val="67500"/>
                  <a:satMod val="115000"/>
                  <a:alpha val="23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03982" y="4160279"/>
            <a:ext cx="19788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bg2">
                    <a:lumMod val="25000"/>
                  </a:schemeClr>
                </a:solidFill>
              </a:rPr>
              <a:t>Host</a:t>
            </a:r>
            <a:endParaRPr lang="en-US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9" name="Oval 38"/>
          <p:cNvSpPr/>
          <p:nvPr/>
        </p:nvSpPr>
        <p:spPr>
          <a:xfrm>
            <a:off x="2995361" y="2854316"/>
            <a:ext cx="3481123" cy="34939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  <a:alpha val="0"/>
                </a:schemeClr>
              </a:gs>
              <a:gs pos="95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266472" y="4713693"/>
            <a:ext cx="29786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tx2">
                    <a:lumMod val="75000"/>
                  </a:schemeClr>
                </a:solidFill>
              </a:rPr>
              <a:t>Pathogen</a:t>
            </a:r>
            <a:endParaRPr lang="en-US" sz="4800" b="1" cap="none" spc="0" dirty="0">
              <a:ln/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42" name="Rectangle 41"/>
          <p:cNvSpPr/>
          <p:nvPr/>
        </p:nvSpPr>
        <p:spPr>
          <a:xfrm rot="16200000">
            <a:off x="2528137" y="3889712"/>
            <a:ext cx="1771042" cy="10588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/>
            <a:endParaRPr lang="en-US" sz="4000" b="1" dirty="0" smtClean="0">
              <a:ln/>
              <a:solidFill>
                <a:schemeClr val="tx2">
                  <a:lumMod val="75000"/>
                </a:schemeClr>
              </a:solidFill>
            </a:endParaRPr>
          </a:p>
          <a:p>
            <a:pPr lvl="0" algn="ctr"/>
            <a:endParaRPr lang="en-US" sz="4000" b="1" dirty="0">
              <a:ln/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22280" y="229382"/>
            <a:ext cx="210240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T</a:t>
            </a:r>
            <a:r>
              <a:rPr lang="en-US" sz="2800" dirty="0" smtClean="0">
                <a:latin typeface="Calibri"/>
                <a:cs typeface="Calibri"/>
              </a:rPr>
              <a:t>emperature</a:t>
            </a:r>
          </a:p>
          <a:p>
            <a:r>
              <a:rPr lang="en-US" sz="2800" dirty="0" smtClean="0">
                <a:latin typeface="Calibri"/>
                <a:cs typeface="Calibri"/>
              </a:rPr>
              <a:t>Salinity </a:t>
            </a:r>
          </a:p>
          <a:p>
            <a:r>
              <a:rPr lang="en-US" sz="2800" dirty="0" smtClean="0">
                <a:latin typeface="Calibri"/>
                <a:cs typeface="Calibri"/>
              </a:rPr>
              <a:t>Food </a:t>
            </a:r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b="1" dirty="0" smtClean="0">
                <a:latin typeface="Calibri"/>
                <a:cs typeface="Calibri"/>
              </a:rPr>
              <a:t>Circulation</a:t>
            </a:r>
            <a:endParaRPr lang="en-US" sz="2800" b="1" dirty="0">
              <a:latin typeface="Calibri"/>
              <a:cs typeface="Calibri"/>
            </a:endParaRPr>
          </a:p>
        </p:txBody>
      </p:sp>
      <p:sp>
        <p:nvSpPr>
          <p:cNvPr id="6" name="Extract 5"/>
          <p:cNvSpPr/>
          <p:nvPr/>
        </p:nvSpPr>
        <p:spPr>
          <a:xfrm>
            <a:off x="2995361" y="3275231"/>
            <a:ext cx="917198" cy="850488"/>
          </a:xfrm>
          <a:prstGeom prst="flowChartExtra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19641" y="5012112"/>
            <a:ext cx="2980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Host Density</a:t>
            </a:r>
          </a:p>
          <a:p>
            <a:pPr algn="r"/>
            <a:r>
              <a:rPr lang="en-US" sz="2400" dirty="0" smtClean="0"/>
              <a:t>Filtration</a:t>
            </a:r>
          </a:p>
          <a:p>
            <a:pPr algn="r"/>
            <a:r>
              <a:rPr lang="en-US" sz="2400" dirty="0" smtClean="0"/>
              <a:t>Pathogen release</a:t>
            </a:r>
          </a:p>
          <a:p>
            <a:pPr algn="r"/>
            <a:r>
              <a:rPr lang="en-US" sz="2400" dirty="0" smtClean="0"/>
              <a:t>Pathogen mortality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2790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  <p:bldP spid="24" grpId="0"/>
      <p:bldP spid="39" grpId="0" animBg="1"/>
      <p:bldP spid="40" grpId="0"/>
      <p:bldP spid="46" grpId="0"/>
      <p:bldP spid="6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 rot="1309478">
            <a:off x="3780238" y="2344915"/>
            <a:ext cx="5286067" cy="4958348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inus 2"/>
          <p:cNvSpPr/>
          <p:nvPr/>
        </p:nvSpPr>
        <p:spPr>
          <a:xfrm rot="20427263">
            <a:off x="4677722" y="2814515"/>
            <a:ext cx="2514600" cy="609600"/>
          </a:xfrm>
          <a:prstGeom prst="mathMinus">
            <a:avLst/>
          </a:prstGeom>
          <a:pattFill prst="lgCheck">
            <a:fgClr>
              <a:schemeClr val="bg1"/>
            </a:fgClr>
            <a:bgClr>
              <a:schemeClr val="tx1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105400" y="3581400"/>
            <a:ext cx="3092637" cy="2667000"/>
          </a:xfrm>
          <a:prstGeom prst="ellipse">
            <a:avLst/>
          </a:prstGeom>
          <a:pattFill prst="dotDmnd">
            <a:fgClr>
              <a:prstClr val="black"/>
            </a:fgClr>
            <a:bgClr>
              <a:prstClr val="white"/>
            </a:bgClr>
          </a:patt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0667" y="4495800"/>
            <a:ext cx="2161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Susceptible Hosts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2725803">
            <a:off x="6631574" y="3943257"/>
            <a:ext cx="2333798" cy="593084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266908"/>
              </a:avLst>
            </a:prstTxWarp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effectLst>
                  <a:glow rad="38100">
                    <a:schemeClr val="tx1">
                      <a:alpha val="75000"/>
                    </a:schemeClr>
                  </a:glow>
                </a:effectLst>
              </a:rPr>
              <a:t>Pandemic </a:t>
            </a:r>
            <a:r>
              <a:rPr lang="en-US" dirty="0" smtClean="0">
                <a:solidFill>
                  <a:srgbClr val="FFFF00"/>
                </a:solidFill>
                <a:effectLst>
                  <a:glow rad="38100">
                    <a:schemeClr val="tx1">
                      <a:alpha val="75000"/>
                    </a:schemeClr>
                  </a:glow>
                </a:effectLst>
              </a:rPr>
              <a:t>Transmission</a:t>
            </a:r>
            <a:endParaRPr lang="en-US" dirty="0">
              <a:solidFill>
                <a:srgbClr val="FFFF00"/>
              </a:solidFill>
              <a:effectLst>
                <a:glow rad="38100">
                  <a:schemeClr val="tx1">
                    <a:alpha val="75000"/>
                  </a:schemeClr>
                </a:glo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304800" y="381000"/>
            <a:ext cx="3092637" cy="2667000"/>
          </a:xfrm>
          <a:prstGeom prst="ellipse">
            <a:avLst/>
          </a:prstGeom>
          <a:pattFill prst="dotDmnd">
            <a:fgClr>
              <a:prstClr val="black"/>
            </a:fgClr>
            <a:bgClr>
              <a:prstClr val="white"/>
            </a:bgClr>
          </a:patt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0067" y="12954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Infected Hosts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Notched Right Arrow 8"/>
          <p:cNvSpPr/>
          <p:nvPr/>
        </p:nvSpPr>
        <p:spPr>
          <a:xfrm rot="2211340">
            <a:off x="2537235" y="3027590"/>
            <a:ext cx="3245324" cy="609600"/>
          </a:xfrm>
          <a:prstGeom prst="notchedRightArrow">
            <a:avLst>
              <a:gd name="adj1" fmla="val 34524"/>
              <a:gd name="adj2" fmla="val 52656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233005">
            <a:off x="3126536" y="313669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Local Contact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1000" y="3505200"/>
            <a:ext cx="3092637" cy="2667000"/>
          </a:xfrm>
          <a:prstGeom prst="ellipse">
            <a:avLst/>
          </a:prstGeom>
          <a:pattFill prst="dotDmnd">
            <a:fgClr>
              <a:prstClr val="black"/>
            </a:fgClr>
            <a:bgClr>
              <a:prstClr val="white"/>
            </a:bgClr>
          </a:patt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4800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Dead Hosts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Bent-Up Arrow 12"/>
          <p:cNvSpPr/>
          <p:nvPr/>
        </p:nvSpPr>
        <p:spPr>
          <a:xfrm rot="5400000">
            <a:off x="2286000" y="2133600"/>
            <a:ext cx="2286000" cy="3657600"/>
          </a:xfrm>
          <a:prstGeom prst="bentUpArrow">
            <a:avLst>
              <a:gd name="adj1" fmla="val 9898"/>
              <a:gd name="adj2" fmla="val 15292"/>
              <a:gd name="adj3" fmla="val 14752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514599" y="4572000"/>
            <a:ext cx="1719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Local Contact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19600" y="30138"/>
            <a:ext cx="3092637" cy="2667000"/>
          </a:xfrm>
          <a:prstGeom prst="ellipse">
            <a:avLst/>
          </a:prstGeom>
          <a:pattFill prst="dotDmnd">
            <a:fgClr>
              <a:prstClr val="black"/>
            </a:fgClr>
            <a:bgClr>
              <a:prstClr val="white"/>
            </a:bgClr>
          </a:patt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1173138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Dead Hosts</a:t>
            </a:r>
            <a:endParaRPr lang="en-US" sz="24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Curved Down Arrow 16"/>
          <p:cNvSpPr/>
          <p:nvPr/>
        </p:nvSpPr>
        <p:spPr>
          <a:xfrm rot="2004679">
            <a:off x="2402894" y="2275620"/>
            <a:ext cx="4174318" cy="1123842"/>
          </a:xfrm>
          <a:prstGeom prst="curvedDownArrow">
            <a:avLst/>
          </a:prstGeom>
          <a:pattFill prst="dashHorz">
            <a:fgClr>
              <a:srgbClr val="1CACE3"/>
            </a:fgClr>
            <a:bgClr>
              <a:srgbClr val="0000FF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Down Arrow 17"/>
          <p:cNvSpPr/>
          <p:nvPr/>
        </p:nvSpPr>
        <p:spPr>
          <a:xfrm rot="3121953">
            <a:off x="4294024" y="2368349"/>
            <a:ext cx="3502806" cy="873352"/>
          </a:xfrm>
          <a:prstGeom prst="curvedDownArrow">
            <a:avLst/>
          </a:prstGeom>
          <a:pattFill prst="dashHorz">
            <a:fgClr>
              <a:srgbClr val="1CACE3"/>
            </a:fgClr>
            <a:bgClr>
              <a:srgbClr val="0000FF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786284">
            <a:off x="3571014" y="2141168"/>
            <a:ext cx="2575114" cy="3357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Waterborne transmission</a:t>
            </a:r>
            <a:endParaRPr lang="en-US" b="1" dirty="0">
              <a:solidFill>
                <a:srgbClr val="00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 rot="2642074">
            <a:off x="4299323" y="5612669"/>
            <a:ext cx="2438400" cy="36933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678015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glow rad="38100">
                    <a:schemeClr val="tx1">
                      <a:alpha val="75000"/>
                    </a:schemeClr>
                  </a:glow>
                </a:effectLst>
              </a:rPr>
              <a:t>Pandemic Transmission</a:t>
            </a:r>
            <a:endParaRPr lang="en-US" dirty="0">
              <a:solidFill>
                <a:srgbClr val="FFFF00"/>
              </a:solidFill>
              <a:effectLst>
                <a:glow rad="38100">
                  <a:schemeClr val="tx1">
                    <a:alpha val="75000"/>
                  </a:schemeClr>
                </a:glo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 rot="20451361">
            <a:off x="6812695" y="2120429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The Filtration Barrier?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59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5" grpId="0" animBg="1"/>
      <p:bldP spid="16" grpId="0"/>
      <p:bldP spid="17" grpId="0" animBg="1"/>
      <p:bldP spid="18" grpId="0" animBg="1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55535" y="274320"/>
            <a:ext cx="7498080" cy="1143000"/>
          </a:xfrm>
        </p:spPr>
        <p:txBody>
          <a:bodyPr/>
          <a:lstStyle/>
          <a:p>
            <a:r>
              <a:rPr lang="en-US" sz="4000" dirty="0" smtClean="0"/>
              <a:t>Transmission Model Framework</a:t>
            </a:r>
            <a:endParaRPr lang="en-US" sz="40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1752600"/>
            <a:ext cx="3209925" cy="145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47068"/>
            <a:ext cx="2532850" cy="110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419" y="3642326"/>
            <a:ext cx="1757818" cy="85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18597"/>
            <a:ext cx="1774825" cy="953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5005387"/>
            <a:ext cx="1987550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7" y="3038475"/>
            <a:ext cx="9699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83971"/>
            <a:ext cx="9334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3" y="4519613"/>
            <a:ext cx="8588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43400"/>
            <a:ext cx="1010748" cy="98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6477000" y="5005387"/>
            <a:ext cx="1524000" cy="9382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Pathogen Dynamics</a:t>
            </a:r>
            <a:endParaRPr lang="en-US" dirty="0"/>
          </a:p>
        </p:txBody>
      </p: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55" y="5014489"/>
            <a:ext cx="2749550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48" y="3618597"/>
            <a:ext cx="2398103" cy="166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6" y="5324089"/>
            <a:ext cx="2378075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11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Host </a:t>
            </a:r>
            <a:r>
              <a:rPr lang="en-US" dirty="0"/>
              <a:t>R</a:t>
            </a:r>
            <a:r>
              <a:rPr lang="en-US" dirty="0" smtClean="0"/>
              <a:t>esistance </a:t>
            </a:r>
            <a:r>
              <a:rPr lang="en-US" dirty="0"/>
              <a:t>M</a:t>
            </a:r>
            <a:r>
              <a:rPr lang="en-US" dirty="0" smtClean="0"/>
              <a:t>odels</a:t>
            </a:r>
            <a:br>
              <a:rPr lang="en-US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host </a:t>
            </a:r>
            <a:r>
              <a:rPr lang="en-US" dirty="0"/>
              <a:t>population dynamics </a:t>
            </a:r>
            <a:r>
              <a:rPr lang="en-US" dirty="0" smtClean="0"/>
              <a:t>formulations with approach similar to disease proliferation models</a:t>
            </a:r>
            <a:endParaRPr lang="en-US" dirty="0" smtClean="0"/>
          </a:p>
          <a:p>
            <a:r>
              <a:rPr lang="en-US" dirty="0" smtClean="0"/>
              <a:t>Goals </a:t>
            </a:r>
            <a:r>
              <a:rPr lang="en-US" dirty="0" smtClean="0"/>
              <a:t>are similar </a:t>
            </a:r>
            <a:r>
              <a:rPr lang="en-US" dirty="0" smtClean="0"/>
              <a:t>to transmission </a:t>
            </a:r>
            <a:r>
              <a:rPr lang="en-US" dirty="0"/>
              <a:t>models </a:t>
            </a:r>
            <a:r>
              <a:rPr lang="en-US" dirty="0" smtClean="0"/>
              <a:t>- achieve </a:t>
            </a:r>
            <a:r>
              <a:rPr lang="en-US" dirty="0"/>
              <a:t>a state of </a:t>
            </a:r>
            <a:r>
              <a:rPr lang="en-US" dirty="0" smtClean="0"/>
              <a:t>minimal impact </a:t>
            </a:r>
            <a:r>
              <a:rPr lang="en-US" dirty="0"/>
              <a:t>on the host </a:t>
            </a:r>
            <a:r>
              <a:rPr lang="en-US" dirty="0" smtClean="0"/>
              <a:t>population</a:t>
            </a:r>
          </a:p>
          <a:p>
            <a:r>
              <a:rPr lang="en-US" dirty="0" smtClean="0"/>
              <a:t>Consider either natural </a:t>
            </a:r>
            <a:r>
              <a:rPr lang="en-US" dirty="0"/>
              <a:t>selection or genetic modification of the host </a:t>
            </a:r>
            <a:r>
              <a:rPr lang="en-US" dirty="0" smtClean="0"/>
              <a:t>population</a:t>
            </a:r>
          </a:p>
          <a:p>
            <a:r>
              <a:rPr lang="en-US" dirty="0" smtClean="0"/>
              <a:t>Include explicit genetics </a:t>
            </a:r>
            <a:endParaRPr lang="en-US" dirty="0" smtClean="0"/>
          </a:p>
          <a:p>
            <a:r>
              <a:rPr lang="en-US" dirty="0" smtClean="0"/>
              <a:t>Approach mechanistic understanding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84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5238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7200"/>
            <a:ext cx="3462337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01" y="1477962"/>
            <a:ext cx="6699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16892"/>
            <a:ext cx="10064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37" y="1676400"/>
            <a:ext cx="46021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25" y="3396392"/>
            <a:ext cx="688975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656" y="4495800"/>
            <a:ext cx="139541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95800"/>
            <a:ext cx="354171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56380" y="228600"/>
            <a:ext cx="22018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Example from </a:t>
            </a:r>
          </a:p>
          <a:p>
            <a:pPr algn="ctr"/>
            <a:r>
              <a:rPr lang="en-US" sz="2800" dirty="0" smtClean="0"/>
              <a:t>Oysters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81355" y="5867400"/>
            <a:ext cx="46206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Frequency of traits in population </a:t>
            </a:r>
          </a:p>
          <a:p>
            <a:r>
              <a:rPr lang="en-US" sz="2400" dirty="0"/>
              <a:t>d</a:t>
            </a:r>
            <a:r>
              <a:rPr lang="en-US" sz="2400" dirty="0" smtClean="0"/>
              <a:t>etermined by surviving individuals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361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5490711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34200" y="609600"/>
            <a:ext cx="181331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Frequency of 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lleles in a </a:t>
            </a:r>
          </a:p>
          <a:p>
            <a:r>
              <a:rPr lang="en-US" sz="2400" dirty="0" smtClean="0"/>
              <a:t>population</a:t>
            </a:r>
            <a:endParaRPr lang="en-US" sz="2400" dirty="0"/>
          </a:p>
        </p:txBody>
      </p:sp>
      <p:pic>
        <p:nvPicPr>
          <p:cNvPr id="6" name="Picture 12" descr="figure6die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6868" r="6274" b="9332"/>
          <a:stretch>
            <a:fillRect/>
          </a:stretch>
        </p:blipFill>
        <p:spPr bwMode="auto">
          <a:xfrm>
            <a:off x="3217862" y="1427686"/>
            <a:ext cx="5621338" cy="503026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375" y="4888290"/>
            <a:ext cx="29674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Simulate time to</a:t>
            </a:r>
          </a:p>
          <a:p>
            <a:r>
              <a:rPr lang="en-US" sz="2400" dirty="0" smtClean="0">
                <a:latin typeface="Calibri"/>
                <a:cs typeface="Calibri"/>
              </a:rPr>
              <a:t>introduce a trait such</a:t>
            </a:r>
          </a:p>
          <a:p>
            <a:r>
              <a:rPr lang="en-US" sz="2400" dirty="0">
                <a:latin typeface="Calibri"/>
                <a:cs typeface="Calibri"/>
              </a:rPr>
              <a:t>a</a:t>
            </a:r>
            <a:r>
              <a:rPr lang="en-US" sz="2400" dirty="0" smtClean="0">
                <a:latin typeface="Calibri"/>
                <a:cs typeface="Calibri"/>
              </a:rPr>
              <a:t>s disease resistance</a:t>
            </a:r>
          </a:p>
          <a:p>
            <a:r>
              <a:rPr lang="en-US" sz="2400" b="1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lang="en-US" sz="2400" b="1" dirty="0" smtClean="0">
                <a:solidFill>
                  <a:srgbClr val="FF0000"/>
                </a:solidFill>
                <a:latin typeface="Calibri"/>
                <a:cs typeface="Calibri"/>
              </a:rPr>
              <a:t>rack specific genes</a:t>
            </a:r>
            <a:endParaRPr lang="en-US" sz="2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38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5181600" y="3048000"/>
            <a:ext cx="3733800" cy="3581400"/>
          </a:xfrm>
          <a:prstGeom prst="ellipse">
            <a:avLst/>
          </a:prstGeom>
          <a:solidFill>
            <a:srgbClr val="C0504D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0" y="2286000"/>
            <a:ext cx="2286000" cy="214674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Restoration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Estuarine Planning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Fisheries Assessment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Habitat Integrity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Area Management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28600" y="3124200"/>
            <a:ext cx="3505200" cy="34290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30000">
                <a:srgbClr val="FFFFCC">
                  <a:shade val="67500"/>
                  <a:satMod val="115000"/>
                  <a:alpha val="23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44196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Proliferation Models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21" name="Curved Down Arrow 20"/>
          <p:cNvSpPr/>
          <p:nvPr/>
        </p:nvSpPr>
        <p:spPr>
          <a:xfrm>
            <a:off x="1524000" y="381000"/>
            <a:ext cx="6477000" cy="3124200"/>
          </a:xfrm>
          <a:prstGeom prst="curvedDownArrow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1200" y="3200400"/>
            <a:ext cx="2514600" cy="914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Management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Models</a:t>
            </a:r>
            <a:endParaRPr kumimoji="0" lang="en-US" sz="1800" b="0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23" name="Curved Down Arrow 22"/>
          <p:cNvSpPr/>
          <p:nvPr/>
        </p:nvSpPr>
        <p:spPr>
          <a:xfrm>
            <a:off x="3048000" y="2362200"/>
            <a:ext cx="2895600" cy="2057400"/>
          </a:xfrm>
          <a:prstGeom prst="curvedDownArrow">
            <a:avLst>
              <a:gd name="adj1" fmla="val 13257"/>
              <a:gd name="adj2" fmla="val 34298"/>
              <a:gd name="adj3" fmla="val 19979"/>
            </a:avLst>
          </a:prstGeom>
          <a:pattFill prst="pct10">
            <a:fgClr>
              <a:prstClr val="black"/>
            </a:fgClr>
            <a:bgClr>
              <a:prstClr val="white"/>
            </a:bgClr>
          </a:patt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00400" y="381000"/>
            <a:ext cx="2895600" cy="7078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rgbClr val="FF0000"/>
                </a:solidFill>
                <a:effectLst/>
                <a:uLnTx/>
                <a:uFillTx/>
              </a:rPr>
              <a:t>     Mortality</a:t>
            </a:r>
            <a:endParaRPr kumimoji="0" lang="en-US" sz="4000" b="1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895600" y="609600"/>
            <a:ext cx="3276600" cy="3124200"/>
          </a:xfrm>
          <a:prstGeom prst="ellipse">
            <a:avLst/>
          </a:prstGeom>
          <a:solidFill>
            <a:sysClr val="window" lastClr="FFFFFF">
              <a:lumMod val="85000"/>
              <a:alpha val="64000"/>
            </a:sysClr>
          </a:solidFill>
          <a:ln w="5715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/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21264" y="846653"/>
            <a:ext cx="1753754" cy="9507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3366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Temperature</a:t>
            </a:r>
            <a:endParaRPr kumimoji="0" lang="en-US" sz="32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3366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2844942" y="1650858"/>
            <a:ext cx="1604295" cy="8933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3366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Salinity</a:t>
            </a:r>
            <a:endParaRPr kumimoji="0" lang="en-US" sz="32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3366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28" name="Rectangle 27"/>
          <p:cNvSpPr/>
          <p:nvPr/>
        </p:nvSpPr>
        <p:spPr>
          <a:xfrm rot="5400000">
            <a:off x="4478896" y="1677640"/>
            <a:ext cx="1762759" cy="9459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3366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Food </a:t>
            </a:r>
            <a:endParaRPr kumimoji="0" lang="en-US" sz="32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3366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377458" y="1807372"/>
            <a:ext cx="23410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3366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E</a:t>
            </a:r>
            <a:r>
              <a:rPr kumimoji="0" lang="en-US" sz="28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3366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nvironment</a:t>
            </a:r>
            <a:endParaRPr kumimoji="0" lang="en-US" sz="28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3366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316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14333" y="3581400"/>
            <a:ext cx="3092637" cy="2667000"/>
          </a:xfrm>
          <a:prstGeom prst="ellipse">
            <a:avLst/>
          </a:prstGeom>
          <a:pattFill prst="dotDmnd">
            <a:fgClr>
              <a:prstClr val="black"/>
            </a:fgClr>
            <a:bgClr>
              <a:prstClr val="white"/>
            </a:bgClr>
          </a:pattFill>
          <a:ln w="381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Hexagon 30"/>
          <p:cNvSpPr/>
          <p:nvPr/>
        </p:nvSpPr>
        <p:spPr>
          <a:xfrm>
            <a:off x="7380102" y="5410200"/>
            <a:ext cx="1600200" cy="1295400"/>
          </a:xfrm>
          <a:prstGeom prst="hexagon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2857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391400" y="2895600"/>
            <a:ext cx="1600200" cy="1600200"/>
          </a:xfrm>
          <a:prstGeom prst="ellipse">
            <a:avLst/>
          </a:prstGeom>
          <a:solidFill>
            <a:srgbClr val="4BACC6"/>
          </a:solidFill>
          <a:ln w="381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395780" y="762000"/>
            <a:ext cx="1600200" cy="1295400"/>
          </a:xfrm>
          <a:prstGeom prst="hexagon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2857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rved Right Arrow 33"/>
          <p:cNvSpPr/>
          <p:nvPr/>
        </p:nvSpPr>
        <p:spPr>
          <a:xfrm rot="21235805" flipV="1">
            <a:off x="5440327" y="1712523"/>
            <a:ext cx="2237383" cy="2129695"/>
          </a:xfrm>
          <a:prstGeom prst="curvedRightArrow">
            <a:avLst>
              <a:gd name="adj1" fmla="val 9443"/>
              <a:gd name="adj2" fmla="val 20418"/>
              <a:gd name="adj3" fmla="val 20731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urved Right Arrow 34"/>
          <p:cNvSpPr/>
          <p:nvPr/>
        </p:nvSpPr>
        <p:spPr>
          <a:xfrm rot="364195">
            <a:off x="5440327" y="3617522"/>
            <a:ext cx="2237383" cy="2129695"/>
          </a:xfrm>
          <a:prstGeom prst="curvedRightArrow">
            <a:avLst>
              <a:gd name="adj1" fmla="val 9443"/>
              <a:gd name="adj2" fmla="val 20418"/>
              <a:gd name="adj3" fmla="val 20731"/>
            </a:avLst>
          </a:prstGeom>
          <a:pattFill prst="pct5">
            <a:fgClr>
              <a:prstClr val="black"/>
            </a:fgClr>
            <a:bgClr>
              <a:prstClr val="white"/>
            </a:bgClr>
          </a:patt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5900" y="1295400"/>
            <a:ext cx="3048000" cy="25908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30000">
                <a:srgbClr val="FFFFCC">
                  <a:shade val="67500"/>
                  <a:satMod val="115000"/>
                  <a:alpha val="23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3400" y="2133600"/>
            <a:ext cx="2104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Proliferation Models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2263" y="440882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Transmission Models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93590" y="925680"/>
            <a:ext cx="1665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Host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Management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63545" y="52398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19580" y="558736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Disease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Management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95600" y="2971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Genetics Models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43" name="Bent Arrow 42"/>
          <p:cNvSpPr/>
          <p:nvPr/>
        </p:nvSpPr>
        <p:spPr>
          <a:xfrm>
            <a:off x="1371600" y="1066800"/>
            <a:ext cx="6096000" cy="990600"/>
          </a:xfrm>
          <a:prstGeom prst="bentArrow">
            <a:avLst>
              <a:gd name="adj1" fmla="val 25000"/>
              <a:gd name="adj2" fmla="val 25000"/>
              <a:gd name="adj3" fmla="val 40846"/>
              <a:gd name="adj4" fmla="val 43750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Bent Arrow 43"/>
          <p:cNvSpPr/>
          <p:nvPr/>
        </p:nvSpPr>
        <p:spPr>
          <a:xfrm flipV="1">
            <a:off x="1371600" y="5334000"/>
            <a:ext cx="6096000" cy="990600"/>
          </a:xfrm>
          <a:prstGeom prst="bentArrow">
            <a:avLst>
              <a:gd name="adj1" fmla="val 25000"/>
              <a:gd name="adj2" fmla="val 25000"/>
              <a:gd name="adj3" fmla="val 39406"/>
              <a:gd name="adj4" fmla="val 43750"/>
            </a:avLst>
          </a:prstGeom>
          <a:pattFill prst="ltVert">
            <a:fgClr>
              <a:prstClr val="black"/>
            </a:fgClr>
            <a:bgClr>
              <a:prstClr val="white"/>
            </a:bgClr>
          </a:patt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124200" y="0"/>
            <a:ext cx="3276600" cy="327660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5715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/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886200" y="228600"/>
            <a:ext cx="1753754" cy="95078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</a:rPr>
              <a:t>Temperature</a:t>
            </a:r>
            <a:endParaRPr kumimoji="0" lang="en-US" sz="36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</a:endParaRPr>
          </a:p>
        </p:txBody>
      </p:sp>
      <p:sp>
        <p:nvSpPr>
          <p:cNvPr id="47" name="Rectangle 46"/>
          <p:cNvSpPr/>
          <p:nvPr/>
        </p:nvSpPr>
        <p:spPr>
          <a:xfrm rot="16200000">
            <a:off x="3111642" y="1155555"/>
            <a:ext cx="1604295" cy="96957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</a:rPr>
              <a:t>Salinity</a:t>
            </a:r>
            <a:endParaRPr kumimoji="0" lang="en-US" sz="36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</a:endParaRPr>
          </a:p>
        </p:txBody>
      </p:sp>
      <p:sp>
        <p:nvSpPr>
          <p:cNvPr id="48" name="Rectangle 47"/>
          <p:cNvSpPr/>
          <p:nvPr/>
        </p:nvSpPr>
        <p:spPr>
          <a:xfrm rot="5400000">
            <a:off x="4773186" y="1170414"/>
            <a:ext cx="1762759" cy="9459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</a:rPr>
              <a:t>Food </a:t>
            </a:r>
            <a:endParaRPr kumimoji="0" lang="en-US" sz="36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74785" y="1295400"/>
            <a:ext cx="2373642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</a:rPr>
              <a:t>Environment</a:t>
            </a:r>
            <a:endParaRPr kumimoji="0" lang="en-US" sz="2800" b="1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200400" y="3468029"/>
            <a:ext cx="3505200" cy="3389971"/>
            <a:chOff x="1905000" y="1034895"/>
            <a:chExt cx="4419600" cy="4343400"/>
          </a:xfrm>
        </p:grpSpPr>
        <p:sp>
          <p:nvSpPr>
            <p:cNvPr id="51" name="Oval 50"/>
            <p:cNvSpPr/>
            <p:nvPr/>
          </p:nvSpPr>
          <p:spPr>
            <a:xfrm>
              <a:off x="1905000" y="1034895"/>
              <a:ext cx="4419600" cy="434340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rgbClr val="EEECE1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673626" y="1375414"/>
              <a:ext cx="2978426" cy="16597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0830749"/>
                </a:avLst>
              </a:prstTxWarp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 Pathogen Mortality</a:t>
              </a:r>
              <a:endParaRPr kumimoji="0" lang="en-US" sz="32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769704" y="3816195"/>
              <a:ext cx="2565765" cy="13163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Host Density</a:t>
              </a:r>
              <a:endParaRPr kumimoji="0" lang="en-US" sz="28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 rot="16200000">
              <a:off x="1678035" y="2576851"/>
              <a:ext cx="2380182" cy="134978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0699546"/>
                </a:avLst>
              </a:prstTxWarp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Circulation</a:t>
              </a:r>
              <a:endParaRPr kumimoji="0" lang="en-US" sz="28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 rot="5400000">
              <a:off x="4009519" y="2546873"/>
              <a:ext cx="2542944" cy="13716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 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Filtration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569207" y="2644620"/>
              <a:ext cx="2992853" cy="67037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solidFill>
                      <a:srgbClr val="000000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</a:rPr>
                <a:t>Environment</a:t>
              </a:r>
              <a:endParaRPr kumimoji="0" lang="en-US" sz="2800" b="1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7698390" y="3373448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Genetics Models</a:t>
            </a:r>
            <a:endParaRPr kumimoji="0" lang="en-US" sz="20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ysClr val="windowText" lastClr="000000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70875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9" grpId="0"/>
      <p:bldP spid="41" grpId="0"/>
      <p:bldP spid="43" grpId="0" animBg="1"/>
      <p:bldP spid="44" grpId="0" animBg="1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br>
              <a:rPr lang="en-US" dirty="0" smtClean="0"/>
            </a:b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change and global warming are resulting in emergence of new diseases, expansion of disease ranges, and changes in infection intensity</a:t>
            </a:r>
          </a:p>
          <a:p>
            <a:r>
              <a:rPr lang="en-US" dirty="0" smtClean="0"/>
              <a:t>Models provide approach for understanding and projecting these effects and potential consequences</a:t>
            </a:r>
          </a:p>
          <a:p>
            <a:r>
              <a:rPr lang="en-US" dirty="0" smtClean="0"/>
              <a:t>Host proliferation models used for understanding environmental change and host population dynamics and can inform management of diseased stocks (mortality)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7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br>
              <a:rPr lang="en-US" dirty="0" smtClean="0"/>
            </a:b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Management of disease necessitates focus on transmission (fire breaks, area management)</a:t>
            </a:r>
          </a:p>
          <a:p>
            <a:r>
              <a:rPr lang="en-US" dirty="0" smtClean="0"/>
              <a:t>Transmission models are limited by need to represent fluid flow - dispersion in marine systems is complex</a:t>
            </a:r>
          </a:p>
          <a:p>
            <a:r>
              <a:rPr lang="en-US" dirty="0" smtClean="0"/>
              <a:t>Genetics models allow investigation of establishment of disease resistance, expression of phenotype from genotype</a:t>
            </a:r>
          </a:p>
          <a:p>
            <a:r>
              <a:rPr lang="en-US" dirty="0" smtClean="0"/>
              <a:t>Require individual-based modeling approach and techniques for scaling individual to population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34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br>
              <a:rPr lang="en-US" dirty="0" smtClean="0"/>
            </a:b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Majority of models for marine disease are proliferation models – manage diseased host </a:t>
            </a:r>
          </a:p>
          <a:p>
            <a:r>
              <a:rPr lang="en-US" dirty="0" smtClean="0"/>
              <a:t>Want management of disease – transmission models </a:t>
            </a:r>
          </a:p>
          <a:p>
            <a:r>
              <a:rPr lang="en-US" dirty="0" smtClean="0"/>
              <a:t>Development of viable approaches and capacity for disease transmission modeling needs to be a priority </a:t>
            </a:r>
          </a:p>
          <a:p>
            <a:r>
              <a:rPr lang="en-US" dirty="0" smtClean="0"/>
              <a:t>Development of coupled modeling frameworks for marine diseases that include proliferation, genetics and transmission components </a:t>
            </a:r>
          </a:p>
          <a:p>
            <a:r>
              <a:rPr lang="en-US" dirty="0" smtClean="0"/>
              <a:t>Coupled with resource economics, policy and regulatory models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27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US" sz="4000" b="1" dirty="0" smtClean="0">
                <a:latin typeface="Bodoni SvtyTwo OS ITC TT-BookIt" charset="0"/>
                <a:ea typeface="ＭＳ Ｐゴシック" charset="0"/>
                <a:cs typeface="ＭＳ Ｐゴシック" charset="0"/>
              </a:rPr>
              <a:t>Thanks </a:t>
            </a:r>
            <a:br>
              <a:rPr lang="en-US" sz="4000" b="1" dirty="0" smtClean="0">
                <a:latin typeface="Bodoni SvtyTwo OS ITC TT-BookIt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latin typeface="Bodoni SvtyTwo OS ITC TT-BookIt" charset="0"/>
                <a:ea typeface="ＭＳ Ｐゴシック" charset="0"/>
                <a:cs typeface="ＭＳ Ｐゴシック" charset="0"/>
              </a:rPr>
              <a:t> Questions?</a:t>
            </a:r>
            <a:endParaRPr lang="en-US" sz="4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" name="Picture 1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16686"/>
            <a:ext cx="3901973" cy="2879313"/>
          </a:xfrm>
          <a:prstGeom prst="rect">
            <a:avLst/>
          </a:prstGeom>
          <a:noFill/>
          <a:ln w="19050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1032"/>
          <p:cNvSpPr txBox="1">
            <a:spLocks noChangeArrowheads="1"/>
          </p:cNvSpPr>
          <p:nvPr/>
        </p:nvSpPr>
        <p:spPr bwMode="auto">
          <a:xfrm>
            <a:off x="5153637" y="5638800"/>
            <a:ext cx="11709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Healthy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" charset="0"/>
            </a:endParaRPr>
          </a:p>
        </p:txBody>
      </p:sp>
      <p:sp>
        <p:nvSpPr>
          <p:cNvPr id="18" name="Rectangle 1033"/>
          <p:cNvSpPr>
            <a:spLocks noChangeArrowheads="1"/>
          </p:cNvSpPr>
          <p:nvPr/>
        </p:nvSpPr>
        <p:spPr bwMode="auto">
          <a:xfrm>
            <a:off x="8153400" y="3429000"/>
            <a:ext cx="7304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Sick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" charset="0"/>
            </a:endParaRPr>
          </a:p>
        </p:txBody>
      </p:sp>
      <p:pic>
        <p:nvPicPr>
          <p:cNvPr id="19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35202"/>
            <a:ext cx="3962400" cy="298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9"/>
          <p:cNvGrpSpPr>
            <a:grpSpLocks/>
          </p:cNvGrpSpPr>
          <p:nvPr/>
        </p:nvGrpSpPr>
        <p:grpSpPr bwMode="auto">
          <a:xfrm>
            <a:off x="914400" y="3352800"/>
            <a:ext cx="3934421" cy="3166683"/>
            <a:chOff x="384" y="143"/>
            <a:chExt cx="4943" cy="4351"/>
          </a:xfrm>
        </p:grpSpPr>
        <p:pic>
          <p:nvPicPr>
            <p:cNvPr id="21" name="Picture 10" descr="healthy membran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4" y="144"/>
              <a:ext cx="2016" cy="3648"/>
            </a:xfrm>
            <a:prstGeom prst="rect">
              <a:avLst/>
            </a:prstGeom>
            <a:noFill/>
            <a:ln w="3810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22" name="Picture 11" descr="Diseased membrane"/>
            <p:cNvPicPr preferRelativeResize="0">
              <a:picLocks noChangeArrowheads="1"/>
            </p:cNvPicPr>
            <p:nvPr/>
          </p:nvPicPr>
          <p:blipFill>
            <a:blip r:embed="rId5" cstate="print">
              <a:lum bright="6000"/>
            </a:blip>
            <a:srcRect/>
            <a:stretch>
              <a:fillRect/>
            </a:stretch>
          </p:blipFill>
          <p:spPr bwMode="auto">
            <a:xfrm>
              <a:off x="3312" y="144"/>
              <a:ext cx="2015" cy="3651"/>
            </a:xfrm>
            <a:prstGeom prst="rect">
              <a:avLst/>
            </a:prstGeom>
            <a:noFill/>
            <a:ln w="3810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797" y="3998"/>
              <a:ext cx="1192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Healthy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3708" y="3998"/>
              <a:ext cx="1223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Infected</a:t>
              </a:r>
            </a:p>
          </p:txBody>
        </p:sp>
        <p:pic>
          <p:nvPicPr>
            <p:cNvPr id="25" name="Picture 14" descr="Hemo syringe comparison2"/>
            <p:cNvPicPr>
              <a:picLocks noChangeAspect="1" noChangeArrowheads="1"/>
            </p:cNvPicPr>
            <p:nvPr/>
          </p:nvPicPr>
          <p:blipFill>
            <a:blip r:embed="rId6" cstate="print"/>
            <a:srcRect l="26100" t="10294" r="36749"/>
            <a:stretch>
              <a:fillRect/>
            </a:stretch>
          </p:blipFill>
          <p:spPr bwMode="auto">
            <a:xfrm>
              <a:off x="2352" y="143"/>
              <a:ext cx="961" cy="3649"/>
            </a:xfrm>
            <a:prstGeom prst="rect">
              <a:avLst/>
            </a:prstGeom>
            <a:noFill/>
            <a:ln w="19050">
              <a:solidFill>
                <a:srgbClr val="00FF00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122854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1998</TotalTime>
  <Words>946</Words>
  <Application>Microsoft Macintosh PowerPoint</Application>
  <PresentationFormat>On-screen Show (4:3)</PresentationFormat>
  <Paragraphs>196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Breeze</vt:lpstr>
      <vt:lpstr>Models of Marine  Molluscan Diseases   Trends and Challenges </vt:lpstr>
      <vt:lpstr>Presentation Outline</vt:lpstr>
      <vt:lpstr>Marine versus Terrestrial Disease </vt:lpstr>
      <vt:lpstr>Characteristics of Marine Diseases </vt:lpstr>
      <vt:lpstr>Marine Disease Models </vt:lpstr>
      <vt:lpstr>Host Proliferation Models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Transmission Models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Transmission Model Framework</vt:lpstr>
      <vt:lpstr> Host Resistance Models </vt:lpstr>
      <vt:lpstr>PowerPoint Presentation</vt:lpstr>
      <vt:lpstr>PowerPoint Presentation</vt:lpstr>
      <vt:lpstr>PowerPoint Presentation</vt:lpstr>
      <vt:lpstr>PowerPoint Presentation</vt:lpstr>
      <vt:lpstr>Perspective  </vt:lpstr>
      <vt:lpstr>Perspective  </vt:lpstr>
      <vt:lpstr>Summary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Marine Molluscan Diseases   Trends and Challenges </dc:title>
  <dc:creator>Eileen</dc:creator>
  <cp:lastModifiedBy>Eileen</cp:lastModifiedBy>
  <cp:revision>45</cp:revision>
  <dcterms:created xsi:type="dcterms:W3CDTF">2015-05-10T14:30:15Z</dcterms:created>
  <dcterms:modified xsi:type="dcterms:W3CDTF">2015-05-12T02:12:28Z</dcterms:modified>
</cp:coreProperties>
</file>