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ags/tag7.xml" ContentType="application/vnd.openxmlformats-officedocument.presentationml.tags+xml"/>
  <Override PartName="/ppt/notesSlides/notesSlide8.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tags/tag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tags/tag9.xml" ContentType="application/vnd.openxmlformats-officedocument.presentationml.tags+xml"/>
  <Override PartName="/ppt/notesSlides/notesSlide10.xml" ContentType="application/vnd.openxmlformats-officedocument.presentationml.notesSlide+xml"/>
  <Override PartName="/ppt/charts/chart8.xml" ContentType="application/vnd.openxmlformats-officedocument.drawingml.chart+xml"/>
  <Override PartName="/ppt/tags/tag10.xml" ContentType="application/vnd.openxmlformats-officedocument.presentationml.tags+xml"/>
  <Override PartName="/ppt/notesSlides/notesSlide11.xml" ContentType="application/vnd.openxmlformats-officedocument.presentationml.notesSlide+xml"/>
  <Override PartName="/ppt/charts/chart9.xml" ContentType="application/vnd.openxmlformats-officedocument.drawingml.chart+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14.xml" ContentType="application/vnd.openxmlformats-officedocument.presentationml.notesSlide+xml"/>
  <Override PartName="/ppt/charts/chart10.xml" ContentType="application/vnd.openxmlformats-officedocument.drawingml.chart+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ppt/charts/chart13.xml" ContentType="application/vnd.openxmlformats-officedocument.drawingml.chart+xml"/>
  <Override PartName="/ppt/tags/tag22.xml" ContentType="application/vnd.openxmlformats-officedocument.presentationml.tags+xml"/>
  <Override PartName="/ppt/notesSlides/notesSlide25.xml" ContentType="application/vnd.openxmlformats-officedocument.presentationml.notesSlide+xml"/>
  <Override PartName="/ppt/tags/tag23.xml" ContentType="application/vnd.openxmlformats-officedocument.presentationml.tags+xml"/>
  <Override PartName="/ppt/notesSlides/notesSlide26.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notesSlides/notesSlide27.xml" ContentType="application/vnd.openxmlformats-officedocument.presentationml.notesSlide+xml"/>
  <Override PartName="/ppt/charts/chart18.xml" ContentType="application/vnd.openxmlformats-officedocument.drawingml.chart+xml"/>
  <Override PartName="/ppt/theme/themeOverride1.xml" ContentType="application/vnd.openxmlformats-officedocument.themeOverride+xml"/>
  <Override PartName="/ppt/tags/tag24.xml" ContentType="application/vnd.openxmlformats-officedocument.presentationml.tags+xml"/>
  <Override PartName="/ppt/notesSlides/notesSlide28.xml" ContentType="application/vnd.openxmlformats-officedocument.presentationml.notesSlide+xml"/>
  <Override PartName="/ppt/charts/chart19.xml" ContentType="application/vnd.openxmlformats-officedocument.drawingml.chart+xml"/>
  <Override PartName="/ppt/theme/themeOverride2.xml" ContentType="application/vnd.openxmlformats-officedocument.themeOverride+xml"/>
  <Override PartName="/ppt/charts/chart20.xml" ContentType="application/vnd.openxmlformats-officedocument.drawingml.chart+xml"/>
  <Override PartName="/ppt/notesSlides/notesSlide29.xml" ContentType="application/vnd.openxmlformats-officedocument.presentationml.notesSlide+xml"/>
  <Override PartName="/ppt/charts/chart21.xml" ContentType="application/vnd.openxmlformats-officedocument.drawingml.chart+xml"/>
  <Override PartName="/ppt/notesSlides/notesSlide30.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notesSlides/notesSlide31.xml" ContentType="application/vnd.openxmlformats-officedocument.presentationml.notesSlide+xml"/>
  <Override PartName="/ppt/tags/tag25.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24.xml" ContentType="application/vnd.openxmlformats-officedocument.drawingml.chart+xml"/>
  <Override PartName="/ppt/notesSlides/notesSlide34.xml" ContentType="application/vnd.openxmlformats-officedocument.presentationml.notesSlide+xml"/>
  <Override PartName="/ppt/charts/chart25.xml" ContentType="application/vnd.openxmlformats-officedocument.drawingml.chart+xml"/>
  <Override PartName="/ppt/theme/themeOverride3.xml" ContentType="application/vnd.openxmlformats-officedocument.themeOverride+xml"/>
  <Override PartName="/ppt/charts/chart26.xml" ContentType="application/vnd.openxmlformats-officedocument.drawingml.chart+xml"/>
  <Override PartName="/ppt/theme/themeOverride4.xml" ContentType="application/vnd.openxmlformats-officedocument.themeOverride+xml"/>
  <Override PartName="/ppt/notesSlides/notesSlide35.xml" ContentType="application/vnd.openxmlformats-officedocument.presentationml.notesSlide+xml"/>
  <Override PartName="/ppt/tags/tag26.xml" ContentType="application/vnd.openxmlformats-officedocument.presentationml.tags+xml"/>
  <Override PartName="/ppt/notesSlides/notesSlide36.xml" ContentType="application/vnd.openxmlformats-officedocument.presentationml.notesSlide+xml"/>
  <Override PartName="/ppt/charts/chart27.xml" ContentType="application/vnd.openxmlformats-officedocument.drawingml.chart+xml"/>
  <Override PartName="/ppt/tags/tag27.xml" ContentType="application/vnd.openxmlformats-officedocument.presentationml.tags+xml"/>
  <Override PartName="/ppt/notesSlides/notesSlide37.xml" ContentType="application/vnd.openxmlformats-officedocument.presentationml.notesSlide+xml"/>
  <Override PartName="/ppt/charts/chart28.xml" ContentType="application/vnd.openxmlformats-officedocument.drawingml.chart+xml"/>
  <Override PartName="/ppt/charts/chart29.xml" ContentType="application/vnd.openxmlformats-officedocument.drawingml.chart+xml"/>
  <Override PartName="/ppt/notesSlides/notesSlide38.xml" ContentType="application/vnd.openxmlformats-officedocument.presentationml.notesSlide+xml"/>
  <Override PartName="/ppt/charts/chart30.xml" ContentType="application/vnd.openxmlformats-officedocument.drawingml.chart+xml"/>
  <Override PartName="/ppt/charts/chart31.xml" ContentType="application/vnd.openxmlformats-officedocument.drawingml.chart+xml"/>
  <Override PartName="/ppt/drawings/drawing1.xml" ContentType="application/vnd.openxmlformats-officedocument.drawingml.chartshapes+xml"/>
  <Override PartName="/ppt/notesSlides/notesSlide39.xml" ContentType="application/vnd.openxmlformats-officedocument.presentationml.notesSlide+xml"/>
  <Override PartName="/ppt/charts/chart32.xml" ContentType="application/vnd.openxmlformats-officedocument.drawingml.chart+xml"/>
  <Override PartName="/ppt/tags/tag28.xml" ContentType="application/vnd.openxmlformats-officedocument.presentationml.tags+xml"/>
  <Override PartName="/ppt/notesSlides/notesSlide40.xml" ContentType="application/vnd.openxmlformats-officedocument.presentationml.notesSlide+xml"/>
  <Override PartName="/ppt/tags/tag29.xml" ContentType="application/vnd.openxmlformats-officedocument.presentationml.tags+xml"/>
  <Override PartName="/ppt/notesSlides/notesSlide41.xml" ContentType="application/vnd.openxmlformats-officedocument.presentationml.notesSlide+xml"/>
  <Override PartName="/ppt/tags/tag30.xml" ContentType="application/vnd.openxmlformats-officedocument.presentationml.tags+xml"/>
  <Override PartName="/ppt/notesSlides/notesSlide42.xml" ContentType="application/vnd.openxmlformats-officedocument.presentationml.notesSlide+xml"/>
  <Override PartName="/ppt/tags/tag31.xml" ContentType="application/vnd.openxmlformats-officedocument.presentationml.tags+xml"/>
  <Override PartName="/ppt/notesSlides/notesSlide43.xml" ContentType="application/vnd.openxmlformats-officedocument.presentationml.notesSlide+xml"/>
  <Override PartName="/ppt/tags/tag32.xml" ContentType="application/vnd.openxmlformats-officedocument.presentationml.tags+xml"/>
  <Override PartName="/ppt/notesSlides/notesSlide44.xml" ContentType="application/vnd.openxmlformats-officedocument.presentationml.notesSlide+xml"/>
  <Override PartName="/ppt/tags/tag33.xml" ContentType="application/vnd.openxmlformats-officedocument.presentationml.tags+xml"/>
  <Override PartName="/ppt/notesSlides/notesSlide45.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notesSlides/notesSlide46.xml" ContentType="application/vnd.openxmlformats-officedocument.presentationml.notesSlide+xml"/>
  <Override PartName="/ppt/tags/tag36.xml" ContentType="application/vnd.openxmlformats-officedocument.presentationml.tags+xml"/>
  <Override PartName="/ppt/notesSlides/notesSlide47.xml" ContentType="application/vnd.openxmlformats-officedocument.presentationml.notesSlide+xml"/>
  <Override PartName="/ppt/tags/tag37.xml" ContentType="application/vnd.openxmlformats-officedocument.presentationml.tags+xml"/>
  <Override PartName="/ppt/notesSlides/notesSlide48.xml" ContentType="application/vnd.openxmlformats-officedocument.presentationml.notesSlide+xml"/>
  <Override PartName="/ppt/charts/chart33.xml" ContentType="application/vnd.openxmlformats-officedocument.drawingml.chart+xml"/>
  <Override PartName="/ppt/notesSlides/notesSlide49.xml" ContentType="application/vnd.openxmlformats-officedocument.presentationml.notesSlide+xml"/>
  <Override PartName="/ppt/tags/tag38.xml" ContentType="application/vnd.openxmlformats-officedocument.presentationml.tags+xml"/>
  <Override PartName="/ppt/notesSlides/notesSlide50.xml" ContentType="application/vnd.openxmlformats-officedocument.presentationml.notesSlide+xml"/>
  <Override PartName="/ppt/tags/tag39.xml" ContentType="application/vnd.openxmlformats-officedocument.presentationml.tags+xml"/>
  <Override PartName="/ppt/notesSlides/notesSlide51.xml" ContentType="application/vnd.openxmlformats-officedocument.presentationml.notesSlide+xml"/>
  <Override PartName="/ppt/tags/tag40.xml" ContentType="application/vnd.openxmlformats-officedocument.presentationml.tags+xml"/>
  <Override PartName="/ppt/notesSlides/notesSlide52.xml" ContentType="application/vnd.openxmlformats-officedocument.presentationml.notesSlide+xml"/>
  <Override PartName="/ppt/tags/tag41.xml" ContentType="application/vnd.openxmlformats-officedocument.presentationml.tags+xml"/>
  <Override PartName="/ppt/notesSlides/notesSlide53.xml" ContentType="application/vnd.openxmlformats-officedocument.presentationml.notesSlide+xml"/>
  <Override PartName="/ppt/tags/tag42.xml" ContentType="application/vnd.openxmlformats-officedocument.presentationml.tags+xml"/>
  <Override PartName="/ppt/notesSlides/notesSlide54.xml" ContentType="application/vnd.openxmlformats-officedocument.presentationml.notesSlide+xml"/>
  <Override PartName="/ppt/charts/chart34.xml" ContentType="application/vnd.openxmlformats-officedocument.drawingml.chart+xml"/>
  <Override PartName="/ppt/theme/themeOverride5.xml" ContentType="application/vnd.openxmlformats-officedocument.themeOverride+xml"/>
  <Override PartName="/ppt/tags/tag43.xml" ContentType="application/vnd.openxmlformats-officedocument.presentationml.tags+xml"/>
  <Override PartName="/ppt/notesSlides/notesSlide55.xml" ContentType="application/vnd.openxmlformats-officedocument.presentationml.notesSlide+xml"/>
  <Override PartName="/ppt/charts/chart35.xml" ContentType="application/vnd.openxmlformats-officedocument.drawingml.chart+xml"/>
  <Override PartName="/ppt/theme/themeOverride6.xml" ContentType="application/vnd.openxmlformats-officedocument.themeOverride+xml"/>
  <Override PartName="/ppt/charts/chart36.xml" ContentType="application/vnd.openxmlformats-officedocument.drawingml.chart+xml"/>
  <Override PartName="/ppt/theme/themeOverride7.xml" ContentType="application/vnd.openxmlformats-officedocument.themeOverride+xml"/>
  <Override PartName="/ppt/tags/tag44.xml" ContentType="application/vnd.openxmlformats-officedocument.presentationml.tags+xml"/>
  <Override PartName="/ppt/charts/chart37.xml" ContentType="application/vnd.openxmlformats-officedocument.drawingml.chart+xml"/>
  <Override PartName="/ppt/drawings/drawing2.xml" ContentType="application/vnd.openxmlformats-officedocument.drawingml.chartshapes+xml"/>
  <Override PartName="/ppt/tags/tag45.xml" ContentType="application/vnd.openxmlformats-officedocument.presentationml.tags+xml"/>
  <Override PartName="/ppt/notesSlides/notesSlide56.xml" ContentType="application/vnd.openxmlformats-officedocument.presentationml.notesSlide+xml"/>
  <Override PartName="/ppt/charts/chart38.xml" ContentType="application/vnd.openxmlformats-officedocument.drawingml.chart+xml"/>
  <Override PartName="/ppt/theme/themeOverride8.xml" ContentType="application/vnd.openxmlformats-officedocument.themeOverride+xml"/>
  <Override PartName="/ppt/charts/chart39.xml" ContentType="application/vnd.openxmlformats-officedocument.drawingml.chart+xml"/>
  <Override PartName="/ppt/theme/themeOverride9.xml" ContentType="application/vnd.openxmlformats-officedocument.themeOverride+xml"/>
  <Override PartName="/ppt/tags/tag46.xml" ContentType="application/vnd.openxmlformats-officedocument.presentationml.tags+xml"/>
  <Override PartName="/ppt/notesSlides/notesSlide57.xml" ContentType="application/vnd.openxmlformats-officedocument.presentationml.notesSlide+xml"/>
  <Override PartName="/ppt/charts/chart40.xml" ContentType="application/vnd.openxmlformats-officedocument.drawingml.chart+xml"/>
  <Override PartName="/ppt/theme/themeOverride10.xml" ContentType="application/vnd.openxmlformats-officedocument.themeOverride+xml"/>
  <Override PartName="/ppt/charts/chart41.xml" ContentType="application/vnd.openxmlformats-officedocument.drawingml.chart+xml"/>
  <Override PartName="/ppt/theme/themeOverride11.xml" ContentType="application/vnd.openxmlformats-officedocument.themeOverride+xml"/>
  <Override PartName="/ppt/charts/chart42.xml" ContentType="application/vnd.openxmlformats-officedocument.drawingml.chart+xml"/>
  <Override PartName="/ppt/theme/themeOverride12.xml" ContentType="application/vnd.openxmlformats-officedocument.themeOverride+xml"/>
  <Override PartName="/ppt/tags/tag47.xml" ContentType="application/vnd.openxmlformats-officedocument.presentationml.tags+xml"/>
  <Override PartName="/ppt/notesSlides/notesSlide58.xml" ContentType="application/vnd.openxmlformats-officedocument.presentationml.notesSlide+xml"/>
  <Override PartName="/ppt/tags/tag48.xml" ContentType="application/vnd.openxmlformats-officedocument.presentationml.tags+xml"/>
  <Override PartName="/ppt/charts/chart43.xml" ContentType="application/vnd.openxmlformats-officedocument.drawingml.chart+xml"/>
  <Override PartName="/ppt/theme/themeOverride13.xml" ContentType="application/vnd.openxmlformats-officedocument.themeOverride+xml"/>
  <Override PartName="/ppt/tags/tag49.xml" ContentType="application/vnd.openxmlformats-officedocument.presentationml.tags+xml"/>
  <Override PartName="/ppt/charts/chart44.xml" ContentType="application/vnd.openxmlformats-officedocument.drawingml.chart+xml"/>
  <Override PartName="/ppt/drawings/drawing3.xml" ContentType="application/vnd.openxmlformats-officedocument.drawingml.chartshapes+xml"/>
  <Override PartName="/ppt/tags/tag50.xml" ContentType="application/vnd.openxmlformats-officedocument.presentationml.tags+xml"/>
  <Override PartName="/ppt/charts/chart45.xml" ContentType="application/vnd.openxmlformats-officedocument.drawingml.chart+xml"/>
  <Override PartName="/ppt/charts/chart46.xml" ContentType="application/vnd.openxmlformats-officedocument.drawingml.chart+xml"/>
  <Override PartName="/ppt/charts/chart47.xml" ContentType="application/vnd.openxmlformats-officedocument.drawingml.chart+xml"/>
  <Override PartName="/ppt/tags/tag51.xml" ContentType="application/vnd.openxmlformats-officedocument.presentationml.tags+xml"/>
  <Override PartName="/ppt/notesSlides/notesSlide59.xml" ContentType="application/vnd.openxmlformats-officedocument.presentationml.notesSlide+xml"/>
  <Override PartName="/ppt/tags/tag52.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tags/tag53.xml" ContentType="application/vnd.openxmlformats-officedocument.presentationml.tags+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3"/>
  </p:notesMasterIdLst>
  <p:sldIdLst>
    <p:sldId id="256" r:id="rId2"/>
    <p:sldId id="841" r:id="rId3"/>
    <p:sldId id="842" r:id="rId4"/>
    <p:sldId id="840" r:id="rId5"/>
    <p:sldId id="641" r:id="rId6"/>
    <p:sldId id="651" r:id="rId7"/>
    <p:sldId id="652" r:id="rId8"/>
    <p:sldId id="844" r:id="rId9"/>
    <p:sldId id="533" r:id="rId10"/>
    <p:sldId id="611" r:id="rId11"/>
    <p:sldId id="622" r:id="rId12"/>
    <p:sldId id="623" r:id="rId13"/>
    <p:sldId id="624" r:id="rId14"/>
    <p:sldId id="625" r:id="rId15"/>
    <p:sldId id="626" r:id="rId16"/>
    <p:sldId id="627" r:id="rId17"/>
    <p:sldId id="702" r:id="rId18"/>
    <p:sldId id="845" r:id="rId19"/>
    <p:sldId id="849" r:id="rId20"/>
    <p:sldId id="852" r:id="rId21"/>
    <p:sldId id="853" r:id="rId22"/>
    <p:sldId id="854" r:id="rId23"/>
    <p:sldId id="847" r:id="rId24"/>
    <p:sldId id="856" r:id="rId25"/>
    <p:sldId id="857" r:id="rId26"/>
    <p:sldId id="855" r:id="rId27"/>
    <p:sldId id="861" r:id="rId28"/>
    <p:sldId id="764" r:id="rId29"/>
    <p:sldId id="765" r:id="rId30"/>
    <p:sldId id="801" r:id="rId31"/>
    <p:sldId id="802" r:id="rId32"/>
    <p:sldId id="789" r:id="rId33"/>
    <p:sldId id="797" r:id="rId34"/>
    <p:sldId id="862" r:id="rId35"/>
    <p:sldId id="657" r:id="rId36"/>
    <p:sldId id="850" r:id="rId37"/>
    <p:sldId id="808" r:id="rId38"/>
    <p:sldId id="803" r:id="rId39"/>
    <p:sldId id="659" r:id="rId40"/>
    <p:sldId id="660" r:id="rId41"/>
    <p:sldId id="662" r:id="rId42"/>
    <p:sldId id="701" r:id="rId43"/>
    <p:sldId id="705" r:id="rId44"/>
    <p:sldId id="745" r:id="rId45"/>
    <p:sldId id="746" r:id="rId46"/>
    <p:sldId id="747" r:id="rId47"/>
    <p:sldId id="748" r:id="rId48"/>
    <p:sldId id="749" r:id="rId49"/>
    <p:sldId id="750" r:id="rId50"/>
    <p:sldId id="751" r:id="rId51"/>
    <p:sldId id="752" r:id="rId52"/>
    <p:sldId id="753" r:id="rId53"/>
    <p:sldId id="754" r:id="rId54"/>
    <p:sldId id="755" r:id="rId55"/>
    <p:sldId id="781" r:id="rId56"/>
    <p:sldId id="782" r:id="rId57"/>
    <p:sldId id="800" r:id="rId58"/>
    <p:sldId id="794" r:id="rId59"/>
    <p:sldId id="795" r:id="rId60"/>
    <p:sldId id="796" r:id="rId61"/>
    <p:sldId id="793" r:id="rId62"/>
    <p:sldId id="798" r:id="rId63"/>
    <p:sldId id="799" r:id="rId64"/>
    <p:sldId id="809" r:id="rId65"/>
    <p:sldId id="811" r:id="rId66"/>
    <p:sldId id="812" r:id="rId67"/>
    <p:sldId id="813" r:id="rId68"/>
    <p:sldId id="814" r:id="rId69"/>
    <p:sldId id="815" r:id="rId70"/>
    <p:sldId id="816" r:id="rId71"/>
    <p:sldId id="818" r:id="rId72"/>
    <p:sldId id="819" r:id="rId73"/>
    <p:sldId id="820" r:id="rId74"/>
    <p:sldId id="821" r:id="rId75"/>
    <p:sldId id="822" r:id="rId76"/>
    <p:sldId id="823" r:id="rId77"/>
    <p:sldId id="824" r:id="rId78"/>
    <p:sldId id="825" r:id="rId79"/>
    <p:sldId id="826" r:id="rId80"/>
    <p:sldId id="827" r:id="rId81"/>
    <p:sldId id="828" r:id="rId82"/>
    <p:sldId id="829" r:id="rId83"/>
    <p:sldId id="830" r:id="rId84"/>
    <p:sldId id="831" r:id="rId85"/>
    <p:sldId id="834" r:id="rId86"/>
    <p:sldId id="835" r:id="rId87"/>
    <p:sldId id="836" r:id="rId88"/>
    <p:sldId id="837" r:id="rId89"/>
    <p:sldId id="838" r:id="rId90"/>
    <p:sldId id="859" r:id="rId91"/>
    <p:sldId id="860" r:id="rId9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FFCC"/>
    <a:srgbClr val="CCFFCC"/>
    <a:srgbClr val="00FFCC"/>
    <a:srgbClr val="99FF99"/>
    <a:srgbClr val="FFCC99"/>
    <a:srgbClr val="FFCCCC"/>
    <a:srgbClr val="FFFF99"/>
    <a:srgbClr val="66FF66"/>
    <a:srgbClr val="00FF00"/>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67" autoAdjust="0"/>
    <p:restoredTop sz="88241" autoAdjust="0"/>
  </p:normalViewPr>
  <p:slideViewPr>
    <p:cSldViewPr snapToGrid="0">
      <p:cViewPr varScale="1">
        <p:scale>
          <a:sx n="86" d="100"/>
          <a:sy n="86" d="100"/>
        </p:scale>
        <p:origin x="-1616"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77" d="100"/>
          <a:sy n="77" d="100"/>
        </p:scale>
        <p:origin x="-204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notesMaster" Target="notesMasters/notesMaster1.xml"/><Relationship Id="rId94" Type="http://schemas.openxmlformats.org/officeDocument/2006/relationships/printerSettings" Target="printerSettings/printerSettings1.bin"/><Relationship Id="rId95" Type="http://schemas.openxmlformats.org/officeDocument/2006/relationships/presProps" Target="presProps.xml"/><Relationship Id="rId96" Type="http://schemas.openxmlformats.org/officeDocument/2006/relationships/viewProps" Target="viewProps.xml"/><Relationship Id="rId97" Type="http://schemas.openxmlformats.org/officeDocument/2006/relationships/theme" Target="theme/theme1.xml"/><Relationship Id="rId9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awargo\My%20Documents\Wargo\work\shedding\AWJS3\datasheetAWJS3.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awargo\My%20Documents\Wargo\work\shedding\AWJS3\datasheetAWJS3.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rwargo\Documents\Wargowork\shedding\AWJS3\WORKINGdatasheetAWJS3.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awargo\My%20Documents\Wargo\work\shedding\AWJS3\datasheetAWJS3.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ocuments%20and%20Settings\awargo\My%20Documents\Wargo\work\shedding\AWJS3\datasheetAWJS3.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arwargo\Documents\Wargowork\shedding\AWJS3\WORKINGdatasheetAWJS3.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Documents%20and%20Settings\awargo\My%20Documents\Wargo\work\shedding\AWJS3\datasheetAWJS3.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Documents%20and%20Settings\awargo\My%20Documents\Wargo\work\shedding\AWJS3\datasheetAWJS3.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Documents%20and%20Settings\awargo\My%20Documents\Wargo\work\shedding\AWJS3\datasheetAWJS3.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arwargo\Documents\WargoWorkVA\vaccinepilot\LVAC2\LVAC2%20FInal%20MortalityData%2004.26.13MSK.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Documents%20and%20Settings\awargo\My%20Documents\Wargo\work\vaccinework\Book1.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Documents%20and%20Settings\awargo\My%20Documents\Wargo\work\vaccinework\Book1.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Documents%20and%20Settings\awargo\My%20Documents\Wargo\work\shedding\AWJS3\datasheetAWJS3.xls"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F:\IVmVsHVmInjection\AW5-7together.proofread\AlldataAW5-7w.graphs.xls"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F:\IVmVsHVmInjection\AW5-7together.proofread\AlldataAW5-7w.graphs.xls"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F:\IVmVsHVmInjection\AW5-7together.proofread\AlldataAW5-7w.graphs.xls"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Documents%20and%20Settings\awargo\My%20Documents\Wargo\work\variationpaper\variancetestresults080410.xls" TargetMode="External"/></Relationships>
</file>

<file path=ppt/charts/_rels/chart18.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Documents%20and%20Settings\awargo\My%20Documents\Wargo\work\shedding\AWJS3\datasheetAWJS3.xls" TargetMode="External"/></Relationships>
</file>

<file path=ppt/charts/_rels/chart19.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F:\IVmVsHVmInjection\AlldataAW5-7.xls"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J:\Doug\ID.4.2datasheet.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J:\Doug\ID.4.2datasheet.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arwargo\Documents\WargoWorkVA\ID4\ID.4.2datasheet.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arwargo\Documents\WargoWorkVA\ID4\ID.4.2datasheet.xlsx" TargetMode="External"/></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5.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package" Target="../embeddings/Microsoft_Excel_Sheet2.xlsx"/></Relationships>
</file>

<file path=ppt/charts/_rels/chart26.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package" Target="../embeddings/Microsoft_Excel_Sheet3.xlsx"/></Relationships>
</file>

<file path=ppt/charts/_rels/chart27.xml.rels><?xml version="1.0" encoding="UTF-8" standalone="yes"?>
<Relationships xmlns="http://schemas.openxmlformats.org/package/2006/relationships"><Relationship Id="rId1" Type="http://schemas.openxmlformats.org/officeDocument/2006/relationships/oleObject" Target="file:///J:\Doug\ID.4.2datasheet.xlsx" TargetMode="External"/></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29.xml.rels><?xml version="1.0" encoding="UTF-8" standalone="yes"?>
<Relationships xmlns="http://schemas.openxmlformats.org/package/2006/relationships"><Relationship Id="rId1" Type="http://schemas.openxmlformats.org/officeDocument/2006/relationships/oleObject" Target="file:///F:\growthcurveHVLV\AW16\dataAW16.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C:\Users\arwargo\Documents\WargoWorkVA\vaccinepilot\LVAC1%20ChalData3.4.13.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C:\Users\arwargo\Documents\WargoWorkVA\vaccinepilot\LVAC2\LVAC2%20FInal%20MortalityData%2004.26.13MSK.xlsx" TargetMode="External"/><Relationship Id="rId2" Type="http://schemas.openxmlformats.org/officeDocument/2006/relationships/chartUserShapes" Target="../drawings/drawing1.xml"/></Relationships>
</file>

<file path=ppt/charts/_rels/chart32.xml.rels><?xml version="1.0" encoding="UTF-8" standalone="yes"?>
<Relationships xmlns="http://schemas.openxmlformats.org/package/2006/relationships"><Relationship Id="rId1" Type="http://schemas.openxmlformats.org/officeDocument/2006/relationships/oleObject" Target="file:///C:\Documents%20and%20Settings\awargo\My%20Documents\Wargo\work\shedding\AWJS3\datasheetAWJS3.xls"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C:\Documents%20and%20Settings\awargo\My%20Documents\Wargo\work\AWJS1\AWJS1%20Data%20Sheet.xls" TargetMode="External"/></Relationships>
</file>

<file path=ppt/charts/_rels/chart34.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file:///F:\IVmVsHVmInjection\AlldataAW5-7.xls" TargetMode="External"/></Relationships>
</file>

<file path=ppt/charts/_rels/chart35.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file:///F:\IVmVsHVmInjection\AlldataAW5-7.xls" TargetMode="External"/></Relationships>
</file>

<file path=ppt/charts/_rels/chart36.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file:///F:\IVmVsHVmInjection\AlldataAW5-7.xls" TargetMode="External"/></Relationships>
</file>

<file path=ppt/charts/_rels/chart37.xml.rels><?xml version="1.0" encoding="UTF-8" standalone="yes"?>
<Relationships xmlns="http://schemas.openxmlformats.org/package/2006/relationships"><Relationship Id="rId1" Type="http://schemas.openxmlformats.org/officeDocument/2006/relationships/oleObject" Target="file:///C:\Documents%20and%20Settings\awargo\My%20Documents\Wargo\work\IVmVsHVmInjection\AW5-7together.proofread\AlldataAW5-7w.graphs.xls" TargetMode="External"/><Relationship Id="rId2" Type="http://schemas.openxmlformats.org/officeDocument/2006/relationships/chartUserShapes" Target="../drawings/drawing2.xml"/></Relationships>
</file>

<file path=ppt/charts/_rels/chart38.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file:///F:\IVmVsHVmInjection\AlldataAW5-7.xls" TargetMode="External"/></Relationships>
</file>

<file path=ppt/charts/_rels/chart39.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oleObject" Target="file:///F:\IVmVsHVmInjection\AlldataAW5-7.xls" TargetMode="External"/></Relationships>
</file>

<file path=ppt/charts/_rels/chart40.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oleObject" Target="file:///F:\IVmVsHVmInjection\AlldataAW5-7.xls" TargetMode="External"/></Relationships>
</file>

<file path=ppt/charts/_rels/chart41.xml.rels><?xml version="1.0" encoding="UTF-8" standalone="yes"?>
<Relationships xmlns="http://schemas.openxmlformats.org/package/2006/relationships"><Relationship Id="rId1" Type="http://schemas.openxmlformats.org/officeDocument/2006/relationships/themeOverride" Target="../theme/themeOverride11.xml"/><Relationship Id="rId2" Type="http://schemas.openxmlformats.org/officeDocument/2006/relationships/oleObject" Target="file:///F:\IVmVsHVmInjection\AlldataAW5-7.xls" TargetMode="External"/></Relationships>
</file>

<file path=ppt/charts/_rels/chart42.xml.rels><?xml version="1.0" encoding="UTF-8" standalone="yes"?>
<Relationships xmlns="http://schemas.openxmlformats.org/package/2006/relationships"><Relationship Id="rId1" Type="http://schemas.openxmlformats.org/officeDocument/2006/relationships/themeOverride" Target="../theme/themeOverride12.xml"/><Relationship Id="rId2" Type="http://schemas.openxmlformats.org/officeDocument/2006/relationships/oleObject" Target="file:///F:\IVmVsHVmInjection\AlldataAW5-7.xls" TargetMode="External"/></Relationships>
</file>

<file path=ppt/charts/_rels/chart43.xml.rels><?xml version="1.0" encoding="UTF-8" standalone="yes"?>
<Relationships xmlns="http://schemas.openxmlformats.org/package/2006/relationships"><Relationship Id="rId1" Type="http://schemas.openxmlformats.org/officeDocument/2006/relationships/themeOverride" Target="../theme/themeOverride13.xml"/><Relationship Id="rId2" Type="http://schemas.openxmlformats.org/officeDocument/2006/relationships/oleObject" Target="file:///F:\IVmVsHVmInjection\AlldataAW5-7.xls" TargetMode="External"/></Relationships>
</file>

<file path=ppt/charts/_rels/chart44.xml.rels><?xml version="1.0" encoding="UTF-8" standalone="yes"?>
<Relationships xmlns="http://schemas.openxmlformats.org/package/2006/relationships"><Relationship Id="rId1" Type="http://schemas.openxmlformats.org/officeDocument/2006/relationships/oleObject" Target="file:///C:\Users\arwargo\Documents\Wargowork\shedding\AWJS3\WORKINGdatasheetAWJS3.xls" TargetMode="External"/><Relationship Id="rId2" Type="http://schemas.openxmlformats.org/officeDocument/2006/relationships/chartUserShapes" Target="../drawings/drawing3.xml"/></Relationships>
</file>

<file path=ppt/charts/_rels/chart45.xml.rels><?xml version="1.0" encoding="UTF-8" standalone="yes"?>
<Relationships xmlns="http://schemas.openxmlformats.org/package/2006/relationships"><Relationship Id="rId1" Type="http://schemas.openxmlformats.org/officeDocument/2006/relationships/oleObject" Target="file:///C:\Documents%20and%20Settings\awargo\My%20Documents\Wargo\work\shedding\AWJS4\AWJS4.xlsx" TargetMode="External"/></Relationships>
</file>

<file path=ppt/charts/_rels/chart46.xml.rels><?xml version="1.0" encoding="UTF-8" standalone="yes"?>
<Relationships xmlns="http://schemas.openxmlformats.org/package/2006/relationships"><Relationship Id="rId1" Type="http://schemas.openxmlformats.org/officeDocument/2006/relationships/oleObject" Target="file:///C:\Documents%20and%20Settings\awargo\My%20Documents\Wargo\work\shedding\AWJS4\AWJS4.xlsx" TargetMode="External"/></Relationships>
</file>

<file path=ppt/charts/_rels/chart47.xml.rels><?xml version="1.0" encoding="UTF-8" standalone="yes"?>
<Relationships xmlns="http://schemas.openxmlformats.org/package/2006/relationships"><Relationship Id="rId1" Type="http://schemas.openxmlformats.org/officeDocument/2006/relationships/oleObject" Target="file:///C:\Users\arwargo\Documents\Wargowork\shedding\AWJS4\AWJS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400" b="0"/>
            </a:pPr>
            <a:r>
              <a:rPr lang="en-US" sz="2400" b="0" dirty="0"/>
              <a:t>Cumulative </a:t>
            </a:r>
            <a:r>
              <a:rPr lang="en-US" sz="2400" b="0" dirty="0" smtClean="0"/>
              <a:t>Mortality</a:t>
            </a:r>
            <a:endParaRPr lang="en-US" sz="2400" b="0" dirty="0"/>
          </a:p>
        </c:rich>
      </c:tx>
      <c:layout>
        <c:manualLayout>
          <c:xMode val="edge"/>
          <c:yMode val="edge"/>
          <c:x val="0.285768511631398"/>
          <c:y val="0.00367599378797374"/>
        </c:manualLayout>
      </c:layout>
      <c:overlay val="0"/>
      <c:spPr>
        <a:noFill/>
        <a:ln w="25400">
          <a:noFill/>
        </a:ln>
      </c:spPr>
    </c:title>
    <c:autoTitleDeleted val="0"/>
    <c:plotArea>
      <c:layout>
        <c:manualLayout>
          <c:layoutTarget val="inner"/>
          <c:xMode val="edge"/>
          <c:yMode val="edge"/>
          <c:x val="0.209541382870029"/>
          <c:y val="0.0892565947242207"/>
          <c:w val="0.753160480087201"/>
          <c:h val="0.654858730893933"/>
        </c:manualLayout>
      </c:layout>
      <c:lineChart>
        <c:grouping val="standard"/>
        <c:varyColors val="0"/>
        <c:ser>
          <c:idx val="0"/>
          <c:order val="0"/>
          <c:tx>
            <c:v>LV</c:v>
          </c:tx>
          <c:spPr>
            <a:ln w="12700">
              <a:solidFill>
                <a:srgbClr val="0000FF"/>
              </a:solidFill>
              <a:prstDash val="solid"/>
            </a:ln>
          </c:spPr>
          <c:marker>
            <c:symbol val="diamond"/>
            <c:size val="5"/>
            <c:spPr>
              <a:solidFill>
                <a:srgbClr val="0000FF"/>
              </a:solidFill>
              <a:ln>
                <a:solidFill>
                  <a:srgbClr val="0000FF"/>
                </a:solidFill>
                <a:prstDash val="solid"/>
              </a:ln>
            </c:spPr>
          </c:marker>
          <c:cat>
            <c:numRef>
              <c:f>morts!$C$4:$C$34</c:f>
              <c:numCache>
                <c:formatCode>General</c:formatCode>
                <c:ptCount val="31"/>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numCache>
            </c:numRef>
          </c:cat>
          <c:val>
            <c:numRef>
              <c:f>morts!$F$4:$F$34</c:f>
              <c:numCache>
                <c:formatCode>0%</c:formatCode>
                <c:ptCount val="31"/>
                <c:pt idx="0">
                  <c:v>0.0</c:v>
                </c:pt>
                <c:pt idx="1">
                  <c:v>0.0</c:v>
                </c:pt>
                <c:pt idx="2">
                  <c:v>0.0</c:v>
                </c:pt>
                <c:pt idx="3">
                  <c:v>0.05</c:v>
                </c:pt>
                <c:pt idx="4">
                  <c:v>0.05</c:v>
                </c:pt>
                <c:pt idx="5">
                  <c:v>0.05</c:v>
                </c:pt>
                <c:pt idx="6">
                  <c:v>0.1</c:v>
                </c:pt>
                <c:pt idx="7">
                  <c:v>0.15</c:v>
                </c:pt>
                <c:pt idx="8">
                  <c:v>0.2</c:v>
                </c:pt>
                <c:pt idx="9">
                  <c:v>0.2</c:v>
                </c:pt>
                <c:pt idx="10">
                  <c:v>0.2</c:v>
                </c:pt>
                <c:pt idx="11">
                  <c:v>0.2</c:v>
                </c:pt>
                <c:pt idx="12">
                  <c:v>0.2</c:v>
                </c:pt>
                <c:pt idx="13">
                  <c:v>0.25</c:v>
                </c:pt>
                <c:pt idx="14">
                  <c:v>0.25</c:v>
                </c:pt>
                <c:pt idx="15">
                  <c:v>0.25</c:v>
                </c:pt>
                <c:pt idx="16">
                  <c:v>0.25</c:v>
                </c:pt>
                <c:pt idx="17">
                  <c:v>0.25</c:v>
                </c:pt>
                <c:pt idx="18">
                  <c:v>0.25</c:v>
                </c:pt>
                <c:pt idx="19">
                  <c:v>0.25</c:v>
                </c:pt>
                <c:pt idx="20">
                  <c:v>0.25</c:v>
                </c:pt>
                <c:pt idx="21">
                  <c:v>0.25</c:v>
                </c:pt>
                <c:pt idx="22">
                  <c:v>0.25</c:v>
                </c:pt>
                <c:pt idx="23">
                  <c:v>0.25</c:v>
                </c:pt>
                <c:pt idx="24">
                  <c:v>0.25</c:v>
                </c:pt>
                <c:pt idx="25">
                  <c:v>0.25</c:v>
                </c:pt>
                <c:pt idx="26">
                  <c:v>0.25</c:v>
                </c:pt>
                <c:pt idx="27">
                  <c:v>0.3</c:v>
                </c:pt>
                <c:pt idx="28">
                  <c:v>0.3</c:v>
                </c:pt>
                <c:pt idx="29">
                  <c:v>0.3</c:v>
                </c:pt>
                <c:pt idx="30">
                  <c:v>0.3</c:v>
                </c:pt>
              </c:numCache>
            </c:numRef>
          </c:val>
          <c:smooth val="0"/>
        </c:ser>
        <c:ser>
          <c:idx val="1"/>
          <c:order val="1"/>
          <c:tx>
            <c:v>HV</c:v>
          </c:tx>
          <c:spPr>
            <a:ln w="12700">
              <a:solidFill>
                <a:srgbClr val="FF0000"/>
              </a:solidFill>
              <a:prstDash val="solid"/>
            </a:ln>
          </c:spPr>
          <c:marker>
            <c:symbol val="square"/>
            <c:size val="5"/>
            <c:spPr>
              <a:solidFill>
                <a:srgbClr val="FF0000"/>
              </a:solidFill>
              <a:ln>
                <a:solidFill>
                  <a:srgbClr val="FF0000"/>
                </a:solidFill>
                <a:prstDash val="solid"/>
              </a:ln>
            </c:spPr>
          </c:marker>
          <c:val>
            <c:numRef>
              <c:f>morts!$I$4:$I$34</c:f>
              <c:numCache>
                <c:formatCode>0%</c:formatCode>
                <c:ptCount val="31"/>
                <c:pt idx="0">
                  <c:v>0.0</c:v>
                </c:pt>
                <c:pt idx="1">
                  <c:v>0.0</c:v>
                </c:pt>
                <c:pt idx="2">
                  <c:v>0.0</c:v>
                </c:pt>
                <c:pt idx="3">
                  <c:v>0.0</c:v>
                </c:pt>
                <c:pt idx="4">
                  <c:v>0.0</c:v>
                </c:pt>
                <c:pt idx="5">
                  <c:v>0.1</c:v>
                </c:pt>
                <c:pt idx="6">
                  <c:v>0.25</c:v>
                </c:pt>
                <c:pt idx="7">
                  <c:v>0.35</c:v>
                </c:pt>
                <c:pt idx="8">
                  <c:v>0.5</c:v>
                </c:pt>
                <c:pt idx="9">
                  <c:v>0.55</c:v>
                </c:pt>
                <c:pt idx="10">
                  <c:v>0.600000000000001</c:v>
                </c:pt>
                <c:pt idx="11">
                  <c:v>0.700000000000001</c:v>
                </c:pt>
                <c:pt idx="12">
                  <c:v>0.700000000000001</c:v>
                </c:pt>
                <c:pt idx="13">
                  <c:v>0.750000000000003</c:v>
                </c:pt>
                <c:pt idx="14">
                  <c:v>0.8</c:v>
                </c:pt>
                <c:pt idx="15">
                  <c:v>0.8</c:v>
                </c:pt>
                <c:pt idx="16">
                  <c:v>0.8</c:v>
                </c:pt>
                <c:pt idx="17">
                  <c:v>0.8</c:v>
                </c:pt>
                <c:pt idx="18">
                  <c:v>0.8</c:v>
                </c:pt>
                <c:pt idx="19">
                  <c:v>0.8</c:v>
                </c:pt>
                <c:pt idx="20">
                  <c:v>0.8</c:v>
                </c:pt>
                <c:pt idx="21">
                  <c:v>0.8</c:v>
                </c:pt>
                <c:pt idx="22">
                  <c:v>0.8</c:v>
                </c:pt>
                <c:pt idx="23">
                  <c:v>0.8</c:v>
                </c:pt>
                <c:pt idx="24">
                  <c:v>0.8</c:v>
                </c:pt>
                <c:pt idx="25">
                  <c:v>0.8</c:v>
                </c:pt>
                <c:pt idx="26">
                  <c:v>0.8</c:v>
                </c:pt>
                <c:pt idx="27">
                  <c:v>0.8</c:v>
                </c:pt>
                <c:pt idx="28">
                  <c:v>0.8</c:v>
                </c:pt>
                <c:pt idx="29">
                  <c:v>0.8</c:v>
                </c:pt>
                <c:pt idx="30">
                  <c:v>0.8</c:v>
                </c:pt>
              </c:numCache>
            </c:numRef>
          </c:val>
          <c:smooth val="0"/>
        </c:ser>
        <c:dLbls>
          <c:showLegendKey val="0"/>
          <c:showVal val="0"/>
          <c:showCatName val="0"/>
          <c:showSerName val="0"/>
          <c:showPercent val="0"/>
          <c:showBubbleSize val="0"/>
        </c:dLbls>
        <c:marker val="1"/>
        <c:smooth val="0"/>
        <c:axId val="2137421352"/>
        <c:axId val="2137424200"/>
      </c:lineChart>
      <c:catAx>
        <c:axId val="2137421352"/>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2000"/>
            </a:pPr>
            <a:endParaRPr lang="en-US"/>
          </a:p>
        </c:txPr>
        <c:crossAx val="2137424200"/>
        <c:crosses val="autoZero"/>
        <c:auto val="1"/>
        <c:lblAlgn val="ctr"/>
        <c:lblOffset val="100"/>
        <c:tickLblSkip val="5"/>
        <c:tickMarkSkip val="1"/>
        <c:noMultiLvlLbl val="0"/>
      </c:catAx>
      <c:valAx>
        <c:axId val="2137424200"/>
        <c:scaling>
          <c:orientation val="minMax"/>
          <c:max val="1.0"/>
          <c:min val="0.0"/>
        </c:scaling>
        <c:delete val="0"/>
        <c:axPos val="l"/>
        <c:numFmt formatCode="0%" sourceLinked="1"/>
        <c:majorTickMark val="out"/>
        <c:minorTickMark val="none"/>
        <c:tickLblPos val="nextTo"/>
        <c:spPr>
          <a:ln w="3175">
            <a:solidFill>
              <a:srgbClr val="000000"/>
            </a:solidFill>
            <a:prstDash val="solid"/>
          </a:ln>
        </c:spPr>
        <c:txPr>
          <a:bodyPr rot="0" vert="horz"/>
          <a:lstStyle/>
          <a:p>
            <a:pPr>
              <a:defRPr sz="2000"/>
            </a:pPr>
            <a:endParaRPr lang="en-US"/>
          </a:p>
        </c:txPr>
        <c:crossAx val="2137421352"/>
        <c:crosses val="autoZero"/>
        <c:crossBetween val="between"/>
        <c:majorUnit val="0.2"/>
      </c:valAx>
      <c:spPr>
        <a:noFill/>
        <a:ln w="25400">
          <a:noFill/>
        </a:ln>
      </c:spPr>
    </c:plotArea>
    <c:legend>
      <c:legendPos val="r"/>
      <c:layout>
        <c:manualLayout>
          <c:xMode val="edge"/>
          <c:yMode val="edge"/>
          <c:x val="0.217072430321399"/>
          <c:y val="0.162808126492839"/>
          <c:w val="0.206440713213501"/>
          <c:h val="0.222710586782189"/>
        </c:manualLayout>
      </c:layout>
      <c:overlay val="0"/>
      <c:spPr>
        <a:noFill/>
        <a:ln w="3175">
          <a:noFill/>
          <a:prstDash val="solid"/>
        </a:ln>
      </c:spPr>
      <c:txPr>
        <a:bodyPr/>
        <a:lstStyle/>
        <a:p>
          <a:pPr>
            <a:defRPr sz="2000"/>
          </a:pPr>
          <a:endParaRPr lang="en-US"/>
        </a:p>
      </c:txPr>
    </c:legend>
    <c:plotVisOnly val="1"/>
    <c:dispBlanksAs val="gap"/>
    <c:showDLblsOverMax val="0"/>
  </c:chart>
  <c:spPr>
    <a:solidFill>
      <a:srgbClr val="FFFFFF"/>
    </a:solidFill>
    <a:ln w="3175">
      <a:noFill/>
      <a:prstDash val="solid"/>
    </a:ln>
  </c:spPr>
  <c:txPr>
    <a:bodyPr/>
    <a:lstStyle/>
    <a:p>
      <a:pPr>
        <a:defRPr sz="1000" b="0" i="0" u="none" strike="noStrike" baseline="0">
          <a:solidFill>
            <a:srgbClr val="000000"/>
          </a:solidFill>
          <a:latin typeface="Arial" pitchFamily="34" charset="0"/>
          <a:ea typeface="Arial"/>
          <a:cs typeface="Arial"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400" b="0"/>
            </a:pPr>
            <a:r>
              <a:rPr lang="en-US" sz="2400" b="0" dirty="0" smtClean="0"/>
              <a:t>Number Fish Shedding</a:t>
            </a:r>
            <a:endParaRPr lang="en-US" sz="2400" b="0" dirty="0"/>
          </a:p>
        </c:rich>
      </c:tx>
      <c:layout>
        <c:manualLayout>
          <c:xMode val="edge"/>
          <c:yMode val="edge"/>
          <c:x val="0.288285282088154"/>
          <c:y val="0.0185150428050378"/>
        </c:manualLayout>
      </c:layout>
      <c:overlay val="0"/>
    </c:title>
    <c:autoTitleDeleted val="0"/>
    <c:plotArea>
      <c:layout>
        <c:manualLayout>
          <c:layoutTarget val="inner"/>
          <c:xMode val="edge"/>
          <c:yMode val="edge"/>
          <c:x val="0.209532403548219"/>
          <c:y val="0.0514005540974045"/>
          <c:w val="0.742677453234752"/>
          <c:h val="0.686537800708013"/>
        </c:manualLayout>
      </c:layout>
      <c:scatterChart>
        <c:scatterStyle val="lineMarker"/>
        <c:varyColors val="0"/>
        <c:ser>
          <c:idx val="0"/>
          <c:order val="0"/>
          <c:tx>
            <c:v>LV</c:v>
          </c:tx>
          <c:spPr>
            <a:ln>
              <a:solidFill>
                <a:srgbClr val="0000FF"/>
              </a:solidFill>
            </a:ln>
          </c:spPr>
          <c:marker>
            <c:symbol val="diamond"/>
            <c:size val="7"/>
            <c:spPr>
              <a:solidFill>
                <a:srgbClr val="0000FF"/>
              </a:solidFill>
              <a:ln>
                <a:solidFill>
                  <a:srgbClr val="0000FF"/>
                </a:solidFill>
              </a:ln>
            </c:spPr>
          </c:marker>
          <c:xVal>
            <c:numRef>
              <c:f>'shed by day'!$D$477:$Z$477</c:f>
              <c:numCache>
                <c:formatCode>General</c:formatCode>
                <c:ptCount val="23"/>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2">
                  <c:v>30.0</c:v>
                </c:pt>
              </c:numCache>
            </c:numRef>
          </c:xVal>
          <c:yVal>
            <c:numRef>
              <c:f>'shed by day'!$D$478:$Z$478</c:f>
              <c:numCache>
                <c:formatCode>General</c:formatCode>
                <c:ptCount val="23"/>
                <c:pt idx="0">
                  <c:v>0.0</c:v>
                </c:pt>
                <c:pt idx="1">
                  <c:v>19.0</c:v>
                </c:pt>
                <c:pt idx="2">
                  <c:v>19.0</c:v>
                </c:pt>
                <c:pt idx="3">
                  <c:v>7.0</c:v>
                </c:pt>
                <c:pt idx="4">
                  <c:v>3.0</c:v>
                </c:pt>
                <c:pt idx="5">
                  <c:v>3.0</c:v>
                </c:pt>
                <c:pt idx="6">
                  <c:v>0.0</c:v>
                </c:pt>
                <c:pt idx="7">
                  <c:v>1.0</c:v>
                </c:pt>
                <c:pt idx="8">
                  <c:v>1.0</c:v>
                </c:pt>
                <c:pt idx="9">
                  <c:v>3.0</c:v>
                </c:pt>
                <c:pt idx="10">
                  <c:v>1.0</c:v>
                </c:pt>
                <c:pt idx="11">
                  <c:v>1.0</c:v>
                </c:pt>
                <c:pt idx="12">
                  <c:v>2.0</c:v>
                </c:pt>
                <c:pt idx="13">
                  <c:v>0.0</c:v>
                </c:pt>
                <c:pt idx="14">
                  <c:v>0.0</c:v>
                </c:pt>
                <c:pt idx="15">
                  <c:v>0.0</c:v>
                </c:pt>
                <c:pt idx="16">
                  <c:v>0.0</c:v>
                </c:pt>
                <c:pt idx="17">
                  <c:v>0.0</c:v>
                </c:pt>
                <c:pt idx="18">
                  <c:v>0.0</c:v>
                </c:pt>
                <c:pt idx="19">
                  <c:v>0.0</c:v>
                </c:pt>
                <c:pt idx="20">
                  <c:v>0.0</c:v>
                </c:pt>
                <c:pt idx="22">
                  <c:v>0.0</c:v>
                </c:pt>
              </c:numCache>
            </c:numRef>
          </c:yVal>
          <c:smooth val="0"/>
        </c:ser>
        <c:ser>
          <c:idx val="1"/>
          <c:order val="1"/>
          <c:tx>
            <c:v>HV</c:v>
          </c:tx>
          <c:spPr>
            <a:ln>
              <a:solidFill>
                <a:srgbClr val="FF0000"/>
              </a:solidFill>
            </a:ln>
          </c:spPr>
          <c:marker>
            <c:symbol val="square"/>
            <c:size val="7"/>
            <c:spPr>
              <a:solidFill>
                <a:srgbClr val="FF0000"/>
              </a:solidFill>
              <a:ln>
                <a:solidFill>
                  <a:srgbClr val="FF0000"/>
                </a:solidFill>
              </a:ln>
            </c:spPr>
          </c:marker>
          <c:xVal>
            <c:numRef>
              <c:f>'shed by day'!$D$477:$Z$477</c:f>
              <c:numCache>
                <c:formatCode>General</c:formatCode>
                <c:ptCount val="23"/>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2">
                  <c:v>30.0</c:v>
                </c:pt>
              </c:numCache>
            </c:numRef>
          </c:xVal>
          <c:yVal>
            <c:numRef>
              <c:f>'shed by day'!$D$482:$Z$482</c:f>
              <c:numCache>
                <c:formatCode>General</c:formatCode>
                <c:ptCount val="23"/>
                <c:pt idx="0">
                  <c:v>0.0</c:v>
                </c:pt>
                <c:pt idx="1">
                  <c:v>20.0</c:v>
                </c:pt>
                <c:pt idx="2">
                  <c:v>19.0</c:v>
                </c:pt>
                <c:pt idx="3">
                  <c:v>17.0</c:v>
                </c:pt>
                <c:pt idx="4">
                  <c:v>10.0</c:v>
                </c:pt>
                <c:pt idx="5">
                  <c:v>10.0</c:v>
                </c:pt>
                <c:pt idx="6">
                  <c:v>7.0</c:v>
                </c:pt>
                <c:pt idx="7">
                  <c:v>6.0</c:v>
                </c:pt>
                <c:pt idx="8">
                  <c:v>6.0</c:v>
                </c:pt>
                <c:pt idx="9">
                  <c:v>5.0</c:v>
                </c:pt>
                <c:pt idx="10">
                  <c:v>4.0</c:v>
                </c:pt>
                <c:pt idx="11">
                  <c:v>5.0</c:v>
                </c:pt>
                <c:pt idx="12">
                  <c:v>4.0</c:v>
                </c:pt>
                <c:pt idx="13">
                  <c:v>2.0</c:v>
                </c:pt>
                <c:pt idx="14">
                  <c:v>1.0</c:v>
                </c:pt>
                <c:pt idx="15">
                  <c:v>2.0</c:v>
                </c:pt>
                <c:pt idx="16">
                  <c:v>0.0</c:v>
                </c:pt>
                <c:pt idx="17">
                  <c:v>1.0</c:v>
                </c:pt>
                <c:pt idx="18">
                  <c:v>0.0</c:v>
                </c:pt>
                <c:pt idx="19">
                  <c:v>1.0</c:v>
                </c:pt>
                <c:pt idx="20">
                  <c:v>0.0</c:v>
                </c:pt>
                <c:pt idx="22">
                  <c:v>0.0</c:v>
                </c:pt>
              </c:numCache>
            </c:numRef>
          </c:yVal>
          <c:smooth val="0"/>
        </c:ser>
        <c:dLbls>
          <c:showLegendKey val="0"/>
          <c:showVal val="0"/>
          <c:showCatName val="0"/>
          <c:showSerName val="0"/>
          <c:showPercent val="0"/>
          <c:showBubbleSize val="0"/>
        </c:dLbls>
        <c:axId val="2131846600"/>
        <c:axId val="2131841656"/>
      </c:scatterChart>
      <c:valAx>
        <c:axId val="2131846600"/>
        <c:scaling>
          <c:orientation val="minMax"/>
          <c:max val="30.0"/>
          <c:min val="0.0"/>
        </c:scaling>
        <c:delete val="0"/>
        <c:axPos val="b"/>
        <c:numFmt formatCode="General" sourceLinked="1"/>
        <c:majorTickMark val="out"/>
        <c:minorTickMark val="none"/>
        <c:tickLblPos val="nextTo"/>
        <c:txPr>
          <a:bodyPr rot="0" vert="horz"/>
          <a:lstStyle/>
          <a:p>
            <a:pPr>
              <a:defRPr sz="2000"/>
            </a:pPr>
            <a:endParaRPr lang="en-US"/>
          </a:p>
        </c:txPr>
        <c:crossAx val="2131841656"/>
        <c:crosses val="autoZero"/>
        <c:crossBetween val="midCat"/>
        <c:majorUnit val="5.0"/>
        <c:minorUnit val="1.0"/>
      </c:valAx>
      <c:valAx>
        <c:axId val="2131841656"/>
        <c:scaling>
          <c:orientation val="minMax"/>
          <c:max val="20.0"/>
          <c:min val="0.0"/>
        </c:scaling>
        <c:delete val="0"/>
        <c:axPos val="l"/>
        <c:title>
          <c:tx>
            <c:rich>
              <a:bodyPr/>
              <a:lstStyle/>
              <a:p>
                <a:pPr>
                  <a:defRPr sz="2400" b="0"/>
                </a:pPr>
                <a:r>
                  <a:rPr lang="en-US" sz="2400" b="0" dirty="0"/>
                  <a:t>Number of fish</a:t>
                </a:r>
              </a:p>
            </c:rich>
          </c:tx>
          <c:layout>
            <c:manualLayout>
              <c:xMode val="edge"/>
              <c:yMode val="edge"/>
              <c:x val="0.00145113639385464"/>
              <c:y val="0.051400704703758"/>
            </c:manualLayout>
          </c:layout>
          <c:overlay val="0"/>
        </c:title>
        <c:numFmt formatCode="General" sourceLinked="1"/>
        <c:majorTickMark val="out"/>
        <c:minorTickMark val="none"/>
        <c:tickLblPos val="nextTo"/>
        <c:txPr>
          <a:bodyPr rot="0" vert="horz"/>
          <a:lstStyle/>
          <a:p>
            <a:pPr>
              <a:defRPr sz="2000"/>
            </a:pPr>
            <a:endParaRPr lang="en-US"/>
          </a:p>
        </c:txPr>
        <c:crossAx val="2131846600"/>
        <c:crosses val="autoZero"/>
        <c:crossBetween val="midCat"/>
        <c:majorUnit val="5.0"/>
        <c:minorUnit val="1.0"/>
      </c:valAx>
    </c:plotArea>
    <c:legend>
      <c:legendPos val="r"/>
      <c:layout>
        <c:manualLayout>
          <c:xMode val="edge"/>
          <c:yMode val="edge"/>
          <c:x val="0.790032892864466"/>
          <c:y val="0.167727835315909"/>
          <c:w val="0.153083333333335"/>
          <c:h val="0.262492344706911"/>
        </c:manualLayout>
      </c:layout>
      <c:overlay val="0"/>
      <c:txPr>
        <a:bodyPr/>
        <a:lstStyle/>
        <a:p>
          <a:pPr>
            <a:defRPr sz="2000"/>
          </a:pPr>
          <a:endParaRPr lang="en-US"/>
        </a:p>
      </c:txPr>
    </c:legend>
    <c:plotVisOnly val="1"/>
    <c:dispBlanksAs val="gap"/>
    <c:showDLblsOverMax val="0"/>
  </c:chart>
  <c:spPr>
    <a:solidFill>
      <a:srgbClr val="FFFFFF"/>
    </a:solidFill>
  </c:spPr>
  <c:txPr>
    <a:bodyPr/>
    <a:lstStyle/>
    <a:p>
      <a:pPr>
        <a:defRPr sz="1000" b="0" i="0" u="none" strike="noStrike" baseline="0">
          <a:solidFill>
            <a:srgbClr val="000000"/>
          </a:solidFill>
          <a:latin typeface="Arial" pitchFamily="34" charset="0"/>
          <a:ea typeface="Calibri"/>
          <a:cs typeface="Arial"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046443568336"/>
          <c:y val="0.0514005540974045"/>
          <c:w val="0.718808541776655"/>
          <c:h val="0.682219150366198"/>
        </c:manualLayout>
      </c:layout>
      <c:scatterChart>
        <c:scatterStyle val="lineMarker"/>
        <c:varyColors val="0"/>
        <c:ser>
          <c:idx val="0"/>
          <c:order val="0"/>
          <c:tx>
            <c:v>LV alone</c:v>
          </c:tx>
          <c:spPr>
            <a:ln w="25400">
              <a:solidFill>
                <a:srgbClr val="0000FF"/>
              </a:solidFill>
            </a:ln>
          </c:spPr>
          <c:marker>
            <c:symbol val="diamond"/>
            <c:size val="7"/>
            <c:spPr>
              <a:solidFill>
                <a:srgbClr val="0000FF"/>
              </a:solidFill>
              <a:ln>
                <a:solidFill>
                  <a:srgbClr val="0000FF"/>
                </a:solidFill>
              </a:ln>
            </c:spPr>
          </c:marker>
          <c:xVal>
            <c:numRef>
              <c:f>'shed by day'!$D$457:$AE$457</c:f>
              <c:numCache>
                <c:formatCode>General</c:formatCode>
                <c:ptCount val="28"/>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1">
                  <c:v>29.0</c:v>
                </c:pt>
                <c:pt idx="22">
                  <c:v>30.0</c:v>
                </c:pt>
                <c:pt idx="23">
                  <c:v>31.0</c:v>
                </c:pt>
                <c:pt idx="24">
                  <c:v>32.0</c:v>
                </c:pt>
                <c:pt idx="25">
                  <c:v>33.0</c:v>
                </c:pt>
                <c:pt idx="26">
                  <c:v>34.0</c:v>
                </c:pt>
                <c:pt idx="27">
                  <c:v>35.0</c:v>
                </c:pt>
              </c:numCache>
            </c:numRef>
          </c:xVal>
          <c:yVal>
            <c:numRef>
              <c:f>'shed by day'!$D$935:$AE$935</c:f>
              <c:numCache>
                <c:formatCode>General</c:formatCode>
                <c:ptCount val="28"/>
                <c:pt idx="0">
                  <c:v>0.0</c:v>
                </c:pt>
                <c:pt idx="1">
                  <c:v>6.846354422230528</c:v>
                </c:pt>
                <c:pt idx="2">
                  <c:v>5.49131970753488</c:v>
                </c:pt>
                <c:pt idx="3">
                  <c:v>4.839599825355932</c:v>
                </c:pt>
                <c:pt idx="4">
                  <c:v>3.753314586533714</c:v>
                </c:pt>
                <c:pt idx="5">
                  <c:v>3.950144005447763</c:v>
                </c:pt>
                <c:pt idx="6">
                  <c:v>0.0</c:v>
                </c:pt>
                <c:pt idx="7">
                  <c:v>3.26316938877427</c:v>
                </c:pt>
                <c:pt idx="8">
                  <c:v>3.303961580586494</c:v>
                </c:pt>
                <c:pt idx="9">
                  <c:v>3.443147920879344</c:v>
                </c:pt>
                <c:pt idx="10">
                  <c:v>3.222797927842408</c:v>
                </c:pt>
                <c:pt idx="11">
                  <c:v>3.093335002865404</c:v>
                </c:pt>
                <c:pt idx="12">
                  <c:v>3.472288512298066</c:v>
                </c:pt>
                <c:pt idx="13">
                  <c:v>0.0</c:v>
                </c:pt>
                <c:pt idx="14">
                  <c:v>0.0</c:v>
                </c:pt>
                <c:pt idx="15">
                  <c:v>0.0</c:v>
                </c:pt>
                <c:pt idx="16">
                  <c:v>0.0</c:v>
                </c:pt>
                <c:pt idx="17">
                  <c:v>0.0</c:v>
                </c:pt>
                <c:pt idx="18">
                  <c:v>0.0</c:v>
                </c:pt>
                <c:pt idx="19">
                  <c:v>0.0</c:v>
                </c:pt>
                <c:pt idx="20">
                  <c:v>0.0</c:v>
                </c:pt>
                <c:pt idx="22">
                  <c:v>0.0</c:v>
                </c:pt>
              </c:numCache>
            </c:numRef>
          </c:yVal>
          <c:smooth val="0"/>
        </c:ser>
        <c:ser>
          <c:idx val="1"/>
          <c:order val="1"/>
          <c:tx>
            <c:v>HV alone</c:v>
          </c:tx>
          <c:spPr>
            <a:ln w="25400">
              <a:solidFill>
                <a:srgbClr val="FF0000"/>
              </a:solidFill>
            </a:ln>
          </c:spPr>
          <c:marker>
            <c:symbol val="square"/>
            <c:size val="7"/>
            <c:spPr>
              <a:solidFill>
                <a:srgbClr val="FF0000"/>
              </a:solidFill>
              <a:ln>
                <a:solidFill>
                  <a:srgbClr val="FF0000"/>
                </a:solidFill>
              </a:ln>
            </c:spPr>
          </c:marker>
          <c:xVal>
            <c:numRef>
              <c:f>'shed by day'!$D$457:$AE$457</c:f>
              <c:numCache>
                <c:formatCode>General</c:formatCode>
                <c:ptCount val="28"/>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1">
                  <c:v>29.0</c:v>
                </c:pt>
                <c:pt idx="22">
                  <c:v>30.0</c:v>
                </c:pt>
                <c:pt idx="23">
                  <c:v>31.0</c:v>
                </c:pt>
                <c:pt idx="24">
                  <c:v>32.0</c:v>
                </c:pt>
                <c:pt idx="25">
                  <c:v>33.0</c:v>
                </c:pt>
                <c:pt idx="26">
                  <c:v>34.0</c:v>
                </c:pt>
                <c:pt idx="27">
                  <c:v>35.0</c:v>
                </c:pt>
              </c:numCache>
            </c:numRef>
          </c:xVal>
          <c:yVal>
            <c:numRef>
              <c:f>'shed by day'!$D$937:$AE$937</c:f>
              <c:numCache>
                <c:formatCode>General</c:formatCode>
                <c:ptCount val="28"/>
                <c:pt idx="0">
                  <c:v>0.0</c:v>
                </c:pt>
                <c:pt idx="1">
                  <c:v>6.43278749059444</c:v>
                </c:pt>
                <c:pt idx="2">
                  <c:v>5.800631805169627</c:v>
                </c:pt>
                <c:pt idx="3">
                  <c:v>4.853212342621421</c:v>
                </c:pt>
                <c:pt idx="4">
                  <c:v>4.655720971768105</c:v>
                </c:pt>
                <c:pt idx="5">
                  <c:v>5.208953079010501</c:v>
                </c:pt>
                <c:pt idx="6">
                  <c:v>4.566652778215238</c:v>
                </c:pt>
                <c:pt idx="7">
                  <c:v>4.291724636929107</c:v>
                </c:pt>
                <c:pt idx="8">
                  <c:v>4.542808267519638</c:v>
                </c:pt>
                <c:pt idx="9">
                  <c:v>4.70308720454751</c:v>
                </c:pt>
                <c:pt idx="10">
                  <c:v>4.689172746087037</c:v>
                </c:pt>
                <c:pt idx="11">
                  <c:v>4.97975360858214</c:v>
                </c:pt>
                <c:pt idx="12">
                  <c:v>5.150094110405288</c:v>
                </c:pt>
                <c:pt idx="13">
                  <c:v>5.164470128468199</c:v>
                </c:pt>
                <c:pt idx="14">
                  <c:v>4.04822155381425</c:v>
                </c:pt>
                <c:pt idx="15">
                  <c:v>3.492524983816151</c:v>
                </c:pt>
                <c:pt idx="16">
                  <c:v>0.0</c:v>
                </c:pt>
                <c:pt idx="17">
                  <c:v>2.895062306610256</c:v>
                </c:pt>
                <c:pt idx="18">
                  <c:v>0.0</c:v>
                </c:pt>
                <c:pt idx="19">
                  <c:v>3.351857740640539</c:v>
                </c:pt>
                <c:pt idx="20">
                  <c:v>0.0</c:v>
                </c:pt>
                <c:pt idx="22">
                  <c:v>0.0</c:v>
                </c:pt>
              </c:numCache>
            </c:numRef>
          </c:yVal>
          <c:smooth val="0"/>
        </c:ser>
        <c:dLbls>
          <c:showLegendKey val="0"/>
          <c:showVal val="0"/>
          <c:showCatName val="0"/>
          <c:showSerName val="0"/>
          <c:showPercent val="0"/>
          <c:showBubbleSize val="0"/>
        </c:dLbls>
        <c:axId val="2131805992"/>
        <c:axId val="2131798152"/>
      </c:scatterChart>
      <c:valAx>
        <c:axId val="2131805992"/>
        <c:scaling>
          <c:orientation val="minMax"/>
          <c:max val="30.0"/>
          <c:min val="0.0"/>
        </c:scaling>
        <c:delete val="0"/>
        <c:axPos val="b"/>
        <c:title>
          <c:tx>
            <c:rich>
              <a:bodyPr/>
              <a:lstStyle/>
              <a:p>
                <a:pPr>
                  <a:defRPr sz="2400"/>
                </a:pPr>
                <a:r>
                  <a:rPr lang="en-US" sz="2400" dirty="0" smtClean="0"/>
                  <a:t>Day</a:t>
                </a:r>
                <a:r>
                  <a:rPr lang="en-US" sz="2400" baseline="0" dirty="0" smtClean="0"/>
                  <a:t> post-exposure</a:t>
                </a:r>
                <a:endParaRPr lang="en-US" sz="2400" dirty="0"/>
              </a:p>
            </c:rich>
          </c:tx>
          <c:layout>
            <c:manualLayout>
              <c:xMode val="edge"/>
              <c:yMode val="edge"/>
              <c:x val="0.288250550256624"/>
              <c:y val="0.855275824427837"/>
            </c:manualLayout>
          </c:layout>
          <c:overlay val="0"/>
        </c:title>
        <c:numFmt formatCode="General" sourceLinked="1"/>
        <c:majorTickMark val="out"/>
        <c:minorTickMark val="none"/>
        <c:tickLblPos val="nextTo"/>
        <c:txPr>
          <a:bodyPr rot="0" vert="horz"/>
          <a:lstStyle/>
          <a:p>
            <a:pPr>
              <a:defRPr sz="2000"/>
            </a:pPr>
            <a:endParaRPr lang="en-US"/>
          </a:p>
        </c:txPr>
        <c:crossAx val="2131798152"/>
        <c:crosses val="autoZero"/>
        <c:crossBetween val="midCat"/>
        <c:majorUnit val="5.0"/>
        <c:minorUnit val="1.0"/>
      </c:valAx>
      <c:valAx>
        <c:axId val="2131798152"/>
        <c:scaling>
          <c:orientation val="minMax"/>
          <c:max val="8.0"/>
          <c:min val="0.0"/>
        </c:scaling>
        <c:delete val="0"/>
        <c:axPos val="l"/>
        <c:numFmt formatCode="General" sourceLinked="1"/>
        <c:majorTickMark val="out"/>
        <c:minorTickMark val="none"/>
        <c:tickLblPos val="nextTo"/>
        <c:txPr>
          <a:bodyPr rot="0" vert="horz"/>
          <a:lstStyle/>
          <a:p>
            <a:pPr>
              <a:defRPr sz="2000"/>
            </a:pPr>
            <a:endParaRPr lang="en-US"/>
          </a:p>
        </c:txPr>
        <c:crossAx val="2131805992"/>
        <c:crosses val="autoZero"/>
        <c:crossBetween val="midCat"/>
        <c:majorUnit val="2.0"/>
        <c:minorUnit val="1.0"/>
      </c:valAx>
      <c:spPr>
        <a:solidFill>
          <a:schemeClr val="bg1"/>
        </a:solidFill>
      </c:spPr>
    </c:plotArea>
    <c:legend>
      <c:legendPos val="r"/>
      <c:layout>
        <c:manualLayout>
          <c:xMode val="edge"/>
          <c:yMode val="edge"/>
          <c:x val="0.635248127218177"/>
          <c:y val="0.157721885275653"/>
          <c:w val="0.361932320988433"/>
          <c:h val="0.256852338160718"/>
        </c:manualLayout>
      </c:layout>
      <c:overlay val="1"/>
      <c:txPr>
        <a:bodyPr/>
        <a:lstStyle/>
        <a:p>
          <a:pPr>
            <a:defRPr sz="2000"/>
          </a:pPr>
          <a:endParaRPr lang="en-US"/>
        </a:p>
      </c:txPr>
    </c:legend>
    <c:plotVisOnly val="1"/>
    <c:dispBlanksAs val="gap"/>
    <c:showDLblsOverMax val="0"/>
  </c:chart>
  <c:spPr>
    <a:solidFill>
      <a:schemeClr val="bg1"/>
    </a:solidFill>
    <a:ln>
      <a:noFill/>
    </a:ln>
  </c:spPr>
  <c:txPr>
    <a:bodyPr/>
    <a:lstStyle/>
    <a:p>
      <a:pPr>
        <a:defRPr sz="1200" b="0" i="0" u="none" strike="noStrike" baseline="0">
          <a:solidFill>
            <a:srgbClr val="000000"/>
          </a:solidFill>
          <a:latin typeface="Arial" pitchFamily="34" charset="0"/>
          <a:ea typeface="Calibri"/>
          <a:cs typeface="Arial"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400" b="0"/>
            </a:pPr>
            <a:r>
              <a:rPr lang="en-US" sz="2400" b="0" dirty="0"/>
              <a:t>Cumulative </a:t>
            </a:r>
            <a:r>
              <a:rPr lang="en-US" sz="2400" b="0" dirty="0" smtClean="0"/>
              <a:t>Mortality</a:t>
            </a:r>
            <a:endParaRPr lang="en-US" sz="2400" b="0" dirty="0"/>
          </a:p>
        </c:rich>
      </c:tx>
      <c:layout>
        <c:manualLayout>
          <c:xMode val="edge"/>
          <c:yMode val="edge"/>
          <c:x val="0.28847676108719"/>
          <c:y val="0.00367599378797374"/>
        </c:manualLayout>
      </c:layout>
      <c:overlay val="0"/>
      <c:spPr>
        <a:noFill/>
        <a:ln w="25400">
          <a:noFill/>
        </a:ln>
      </c:spPr>
    </c:title>
    <c:autoTitleDeleted val="0"/>
    <c:plotArea>
      <c:layout>
        <c:manualLayout>
          <c:layoutTarget val="inner"/>
          <c:xMode val="edge"/>
          <c:yMode val="edge"/>
          <c:x val="0.209541382870029"/>
          <c:y val="0.0892565947242207"/>
          <c:w val="0.753160480087201"/>
          <c:h val="0.654858730893933"/>
        </c:manualLayout>
      </c:layout>
      <c:lineChart>
        <c:grouping val="standard"/>
        <c:varyColors val="0"/>
        <c:ser>
          <c:idx val="0"/>
          <c:order val="0"/>
          <c:tx>
            <c:v>LV</c:v>
          </c:tx>
          <c:spPr>
            <a:ln w="12700">
              <a:solidFill>
                <a:srgbClr val="0000FF"/>
              </a:solidFill>
              <a:prstDash val="solid"/>
            </a:ln>
          </c:spPr>
          <c:marker>
            <c:symbol val="diamond"/>
            <c:size val="5"/>
            <c:spPr>
              <a:solidFill>
                <a:srgbClr val="0000FF"/>
              </a:solidFill>
              <a:ln>
                <a:solidFill>
                  <a:srgbClr val="0000FF"/>
                </a:solidFill>
                <a:prstDash val="solid"/>
              </a:ln>
            </c:spPr>
          </c:marker>
          <c:cat>
            <c:numRef>
              <c:f>morts!$C$4:$C$34</c:f>
              <c:numCache>
                <c:formatCode>General</c:formatCode>
                <c:ptCount val="31"/>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numCache>
            </c:numRef>
          </c:cat>
          <c:val>
            <c:numRef>
              <c:f>morts!$F$4:$F$34</c:f>
              <c:numCache>
                <c:formatCode>0%</c:formatCode>
                <c:ptCount val="31"/>
                <c:pt idx="0">
                  <c:v>0.0</c:v>
                </c:pt>
                <c:pt idx="1">
                  <c:v>0.0</c:v>
                </c:pt>
                <c:pt idx="2">
                  <c:v>0.0</c:v>
                </c:pt>
                <c:pt idx="3">
                  <c:v>0.05</c:v>
                </c:pt>
                <c:pt idx="4">
                  <c:v>0.05</c:v>
                </c:pt>
                <c:pt idx="5">
                  <c:v>0.05</c:v>
                </c:pt>
                <c:pt idx="6">
                  <c:v>0.1</c:v>
                </c:pt>
                <c:pt idx="7">
                  <c:v>0.15</c:v>
                </c:pt>
                <c:pt idx="8">
                  <c:v>0.2</c:v>
                </c:pt>
                <c:pt idx="9">
                  <c:v>0.2</c:v>
                </c:pt>
                <c:pt idx="10">
                  <c:v>0.2</c:v>
                </c:pt>
                <c:pt idx="11">
                  <c:v>0.2</c:v>
                </c:pt>
                <c:pt idx="12">
                  <c:v>0.2</c:v>
                </c:pt>
                <c:pt idx="13">
                  <c:v>0.25</c:v>
                </c:pt>
                <c:pt idx="14">
                  <c:v>0.25</c:v>
                </c:pt>
                <c:pt idx="15">
                  <c:v>0.25</c:v>
                </c:pt>
                <c:pt idx="16">
                  <c:v>0.25</c:v>
                </c:pt>
                <c:pt idx="17">
                  <c:v>0.25</c:v>
                </c:pt>
                <c:pt idx="18">
                  <c:v>0.25</c:v>
                </c:pt>
                <c:pt idx="19">
                  <c:v>0.25</c:v>
                </c:pt>
                <c:pt idx="20">
                  <c:v>0.25</c:v>
                </c:pt>
                <c:pt idx="21">
                  <c:v>0.25</c:v>
                </c:pt>
                <c:pt idx="22">
                  <c:v>0.25</c:v>
                </c:pt>
                <c:pt idx="23">
                  <c:v>0.25</c:v>
                </c:pt>
                <c:pt idx="24">
                  <c:v>0.25</c:v>
                </c:pt>
                <c:pt idx="25">
                  <c:v>0.25</c:v>
                </c:pt>
                <c:pt idx="26">
                  <c:v>0.25</c:v>
                </c:pt>
                <c:pt idx="27">
                  <c:v>0.3</c:v>
                </c:pt>
                <c:pt idx="28">
                  <c:v>0.3</c:v>
                </c:pt>
                <c:pt idx="29">
                  <c:v>0.3</c:v>
                </c:pt>
                <c:pt idx="30">
                  <c:v>0.3</c:v>
                </c:pt>
              </c:numCache>
            </c:numRef>
          </c:val>
          <c:smooth val="0"/>
        </c:ser>
        <c:ser>
          <c:idx val="1"/>
          <c:order val="1"/>
          <c:tx>
            <c:v>HV</c:v>
          </c:tx>
          <c:spPr>
            <a:ln w="12700">
              <a:solidFill>
                <a:srgbClr val="FF0000"/>
              </a:solidFill>
              <a:prstDash val="solid"/>
            </a:ln>
          </c:spPr>
          <c:marker>
            <c:symbol val="square"/>
            <c:size val="5"/>
            <c:spPr>
              <a:solidFill>
                <a:srgbClr val="FF0000"/>
              </a:solidFill>
              <a:ln>
                <a:solidFill>
                  <a:srgbClr val="FF0000"/>
                </a:solidFill>
                <a:prstDash val="solid"/>
              </a:ln>
            </c:spPr>
          </c:marker>
          <c:val>
            <c:numRef>
              <c:f>morts!$I$4:$I$34</c:f>
              <c:numCache>
                <c:formatCode>0%</c:formatCode>
                <c:ptCount val="31"/>
                <c:pt idx="0">
                  <c:v>0.0</c:v>
                </c:pt>
                <c:pt idx="1">
                  <c:v>0.0</c:v>
                </c:pt>
                <c:pt idx="2">
                  <c:v>0.0</c:v>
                </c:pt>
                <c:pt idx="3">
                  <c:v>0.0</c:v>
                </c:pt>
                <c:pt idx="4">
                  <c:v>0.0</c:v>
                </c:pt>
                <c:pt idx="5">
                  <c:v>0.1</c:v>
                </c:pt>
                <c:pt idx="6">
                  <c:v>0.25</c:v>
                </c:pt>
                <c:pt idx="7">
                  <c:v>0.35</c:v>
                </c:pt>
                <c:pt idx="8">
                  <c:v>0.5</c:v>
                </c:pt>
                <c:pt idx="9">
                  <c:v>0.55</c:v>
                </c:pt>
                <c:pt idx="10">
                  <c:v>0.600000000000001</c:v>
                </c:pt>
                <c:pt idx="11">
                  <c:v>0.700000000000001</c:v>
                </c:pt>
                <c:pt idx="12">
                  <c:v>0.700000000000001</c:v>
                </c:pt>
                <c:pt idx="13">
                  <c:v>0.750000000000003</c:v>
                </c:pt>
                <c:pt idx="14">
                  <c:v>0.8</c:v>
                </c:pt>
                <c:pt idx="15">
                  <c:v>0.8</c:v>
                </c:pt>
                <c:pt idx="16">
                  <c:v>0.8</c:v>
                </c:pt>
                <c:pt idx="17">
                  <c:v>0.8</c:v>
                </c:pt>
                <c:pt idx="18">
                  <c:v>0.8</c:v>
                </c:pt>
                <c:pt idx="19">
                  <c:v>0.8</c:v>
                </c:pt>
                <c:pt idx="20">
                  <c:v>0.8</c:v>
                </c:pt>
                <c:pt idx="21">
                  <c:v>0.8</c:v>
                </c:pt>
                <c:pt idx="22">
                  <c:v>0.8</c:v>
                </c:pt>
                <c:pt idx="23">
                  <c:v>0.8</c:v>
                </c:pt>
                <c:pt idx="24">
                  <c:v>0.8</c:v>
                </c:pt>
                <c:pt idx="25">
                  <c:v>0.8</c:v>
                </c:pt>
                <c:pt idx="26">
                  <c:v>0.8</c:v>
                </c:pt>
                <c:pt idx="27">
                  <c:v>0.8</c:v>
                </c:pt>
                <c:pt idx="28">
                  <c:v>0.8</c:v>
                </c:pt>
                <c:pt idx="29">
                  <c:v>0.8</c:v>
                </c:pt>
                <c:pt idx="30">
                  <c:v>0.8</c:v>
                </c:pt>
              </c:numCache>
            </c:numRef>
          </c:val>
          <c:smooth val="0"/>
        </c:ser>
        <c:dLbls>
          <c:showLegendKey val="0"/>
          <c:showVal val="0"/>
          <c:showCatName val="0"/>
          <c:showSerName val="0"/>
          <c:showPercent val="0"/>
          <c:showBubbleSize val="0"/>
        </c:dLbls>
        <c:marker val="1"/>
        <c:smooth val="0"/>
        <c:axId val="2102333592"/>
        <c:axId val="2102338712"/>
      </c:lineChart>
      <c:catAx>
        <c:axId val="2102333592"/>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2000"/>
            </a:pPr>
            <a:endParaRPr lang="en-US"/>
          </a:p>
        </c:txPr>
        <c:crossAx val="2102338712"/>
        <c:crosses val="autoZero"/>
        <c:auto val="1"/>
        <c:lblAlgn val="ctr"/>
        <c:lblOffset val="100"/>
        <c:tickLblSkip val="5"/>
        <c:tickMarkSkip val="1"/>
        <c:noMultiLvlLbl val="0"/>
      </c:catAx>
      <c:valAx>
        <c:axId val="2102338712"/>
        <c:scaling>
          <c:orientation val="minMax"/>
          <c:max val="1.0"/>
          <c:min val="0.0"/>
        </c:scaling>
        <c:delete val="0"/>
        <c:axPos val="l"/>
        <c:numFmt formatCode="0%" sourceLinked="1"/>
        <c:majorTickMark val="out"/>
        <c:minorTickMark val="none"/>
        <c:tickLblPos val="nextTo"/>
        <c:spPr>
          <a:ln w="3175">
            <a:solidFill>
              <a:srgbClr val="000000"/>
            </a:solidFill>
            <a:prstDash val="solid"/>
          </a:ln>
        </c:spPr>
        <c:txPr>
          <a:bodyPr rot="0" vert="horz"/>
          <a:lstStyle/>
          <a:p>
            <a:pPr>
              <a:defRPr sz="2000"/>
            </a:pPr>
            <a:endParaRPr lang="en-US"/>
          </a:p>
        </c:txPr>
        <c:crossAx val="2102333592"/>
        <c:crosses val="autoZero"/>
        <c:crossBetween val="between"/>
        <c:majorUnit val="0.2"/>
      </c:valAx>
      <c:spPr>
        <a:noFill/>
        <a:ln w="25400">
          <a:noFill/>
        </a:ln>
      </c:spPr>
    </c:plotArea>
    <c:legend>
      <c:legendPos val="r"/>
      <c:layout>
        <c:manualLayout>
          <c:xMode val="edge"/>
          <c:yMode val="edge"/>
          <c:x val="0.217072430321399"/>
          <c:y val="0.162808126492839"/>
          <c:w val="0.206440713213501"/>
          <c:h val="0.222710586782189"/>
        </c:manualLayout>
      </c:layout>
      <c:overlay val="0"/>
      <c:spPr>
        <a:noFill/>
        <a:ln w="3175">
          <a:noFill/>
          <a:prstDash val="solid"/>
        </a:ln>
      </c:spPr>
      <c:txPr>
        <a:bodyPr/>
        <a:lstStyle/>
        <a:p>
          <a:pPr>
            <a:defRPr sz="2000"/>
          </a:pPr>
          <a:endParaRPr lang="en-US"/>
        </a:p>
      </c:txPr>
    </c:legend>
    <c:plotVisOnly val="1"/>
    <c:dispBlanksAs val="gap"/>
    <c:showDLblsOverMax val="0"/>
  </c:chart>
  <c:spPr>
    <a:solidFill>
      <a:srgbClr val="FFFFFF"/>
    </a:solidFill>
    <a:ln w="3175">
      <a:noFill/>
      <a:prstDash val="solid"/>
    </a:ln>
  </c:spPr>
  <c:txPr>
    <a:bodyPr/>
    <a:lstStyle/>
    <a:p>
      <a:pPr>
        <a:defRPr sz="1000" b="0" i="0" u="none" strike="noStrike" baseline="0">
          <a:solidFill>
            <a:srgbClr val="000000"/>
          </a:solidFill>
          <a:latin typeface="Arial" pitchFamily="34" charset="0"/>
          <a:ea typeface="Arial"/>
          <a:cs typeface="Arial"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400" b="0"/>
            </a:pPr>
            <a:r>
              <a:rPr lang="en-US" sz="2400" b="0" dirty="0"/>
              <a:t>Number </a:t>
            </a:r>
            <a:r>
              <a:rPr lang="en-US" sz="2400" b="0" dirty="0" smtClean="0"/>
              <a:t>Fish Shedding</a:t>
            </a:r>
            <a:endParaRPr lang="en-US" sz="2400" b="0" dirty="0"/>
          </a:p>
        </c:rich>
      </c:tx>
      <c:layout>
        <c:manualLayout>
          <c:xMode val="edge"/>
          <c:yMode val="edge"/>
          <c:x val="0.292329438170603"/>
          <c:y val="0.0141412943787416"/>
        </c:manualLayout>
      </c:layout>
      <c:overlay val="0"/>
    </c:title>
    <c:autoTitleDeleted val="0"/>
    <c:plotArea>
      <c:layout>
        <c:manualLayout>
          <c:layoutTarget val="inner"/>
          <c:xMode val="edge"/>
          <c:yMode val="edge"/>
          <c:x val="0.209532403548219"/>
          <c:y val="0.0514005540974045"/>
          <c:w val="0.742677453234752"/>
          <c:h val="0.686537800708013"/>
        </c:manualLayout>
      </c:layout>
      <c:scatterChart>
        <c:scatterStyle val="lineMarker"/>
        <c:varyColors val="0"/>
        <c:ser>
          <c:idx val="0"/>
          <c:order val="0"/>
          <c:tx>
            <c:v>LV</c:v>
          </c:tx>
          <c:spPr>
            <a:ln>
              <a:solidFill>
                <a:srgbClr val="0000FF"/>
              </a:solidFill>
            </a:ln>
          </c:spPr>
          <c:marker>
            <c:symbol val="diamond"/>
            <c:size val="7"/>
            <c:spPr>
              <a:solidFill>
                <a:srgbClr val="0000FF"/>
              </a:solidFill>
              <a:ln>
                <a:solidFill>
                  <a:srgbClr val="0000FF"/>
                </a:solidFill>
              </a:ln>
            </c:spPr>
          </c:marker>
          <c:xVal>
            <c:numRef>
              <c:f>'shed by day'!$D$477:$Z$477</c:f>
              <c:numCache>
                <c:formatCode>General</c:formatCode>
                <c:ptCount val="23"/>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2">
                  <c:v>30.0</c:v>
                </c:pt>
              </c:numCache>
            </c:numRef>
          </c:xVal>
          <c:yVal>
            <c:numRef>
              <c:f>'shed by day'!$D$478:$Z$478</c:f>
              <c:numCache>
                <c:formatCode>General</c:formatCode>
                <c:ptCount val="23"/>
                <c:pt idx="0">
                  <c:v>0.0</c:v>
                </c:pt>
                <c:pt idx="1">
                  <c:v>19.0</c:v>
                </c:pt>
                <c:pt idx="2">
                  <c:v>19.0</c:v>
                </c:pt>
                <c:pt idx="3">
                  <c:v>7.0</c:v>
                </c:pt>
                <c:pt idx="4">
                  <c:v>3.0</c:v>
                </c:pt>
                <c:pt idx="5">
                  <c:v>3.0</c:v>
                </c:pt>
                <c:pt idx="6">
                  <c:v>0.0</c:v>
                </c:pt>
                <c:pt idx="7">
                  <c:v>1.0</c:v>
                </c:pt>
                <c:pt idx="8">
                  <c:v>1.0</c:v>
                </c:pt>
                <c:pt idx="9">
                  <c:v>3.0</c:v>
                </c:pt>
                <c:pt idx="10">
                  <c:v>1.0</c:v>
                </c:pt>
                <c:pt idx="11">
                  <c:v>1.0</c:v>
                </c:pt>
                <c:pt idx="12">
                  <c:v>2.0</c:v>
                </c:pt>
                <c:pt idx="13">
                  <c:v>0.0</c:v>
                </c:pt>
                <c:pt idx="14">
                  <c:v>0.0</c:v>
                </c:pt>
                <c:pt idx="15">
                  <c:v>0.0</c:v>
                </c:pt>
                <c:pt idx="16">
                  <c:v>0.0</c:v>
                </c:pt>
                <c:pt idx="17">
                  <c:v>0.0</c:v>
                </c:pt>
                <c:pt idx="18">
                  <c:v>0.0</c:v>
                </c:pt>
                <c:pt idx="19">
                  <c:v>0.0</c:v>
                </c:pt>
                <c:pt idx="20">
                  <c:v>0.0</c:v>
                </c:pt>
                <c:pt idx="22">
                  <c:v>0.0</c:v>
                </c:pt>
              </c:numCache>
            </c:numRef>
          </c:yVal>
          <c:smooth val="0"/>
        </c:ser>
        <c:ser>
          <c:idx val="1"/>
          <c:order val="1"/>
          <c:tx>
            <c:v>HV</c:v>
          </c:tx>
          <c:spPr>
            <a:ln>
              <a:noFill/>
            </a:ln>
          </c:spPr>
          <c:marker>
            <c:symbol val="square"/>
            <c:size val="7"/>
            <c:spPr>
              <a:solidFill>
                <a:srgbClr val="FF0000"/>
              </a:solidFill>
              <a:ln>
                <a:solidFill>
                  <a:srgbClr val="FF0000"/>
                </a:solidFill>
              </a:ln>
            </c:spPr>
          </c:marker>
          <c:dPt>
            <c:idx val="6"/>
            <c:marker>
              <c:symbol val="none"/>
            </c:marker>
            <c:bubble3D val="0"/>
          </c:dPt>
          <c:dPt>
            <c:idx val="7"/>
            <c:marker>
              <c:symbol val="none"/>
            </c:marker>
            <c:bubble3D val="0"/>
          </c:dPt>
          <c:dPt>
            <c:idx val="8"/>
            <c:marker>
              <c:symbol val="none"/>
            </c:marker>
            <c:bubble3D val="0"/>
          </c:dPt>
          <c:dPt>
            <c:idx val="9"/>
            <c:marker>
              <c:symbol val="none"/>
            </c:marker>
            <c:bubble3D val="0"/>
          </c:dPt>
          <c:dPt>
            <c:idx val="10"/>
            <c:marker>
              <c:symbol val="none"/>
            </c:marker>
            <c:bubble3D val="0"/>
          </c:dPt>
          <c:dPt>
            <c:idx val="11"/>
            <c:marker>
              <c:symbol val="none"/>
            </c:marker>
            <c:bubble3D val="0"/>
          </c:dPt>
          <c:dPt>
            <c:idx val="12"/>
            <c:marker>
              <c:symbol val="none"/>
            </c:marker>
            <c:bubble3D val="0"/>
          </c:dPt>
          <c:dPt>
            <c:idx val="13"/>
            <c:marker>
              <c:symbol val="none"/>
            </c:marker>
            <c:bubble3D val="0"/>
          </c:dPt>
          <c:dPt>
            <c:idx val="14"/>
            <c:marker>
              <c:symbol val="none"/>
            </c:marker>
            <c:bubble3D val="0"/>
          </c:dPt>
          <c:dPt>
            <c:idx val="15"/>
            <c:marker>
              <c:symbol val="none"/>
            </c:marker>
            <c:bubble3D val="0"/>
          </c:dPt>
          <c:dPt>
            <c:idx val="16"/>
            <c:marker>
              <c:symbol val="none"/>
            </c:marker>
            <c:bubble3D val="0"/>
          </c:dPt>
          <c:dPt>
            <c:idx val="17"/>
            <c:marker>
              <c:symbol val="none"/>
            </c:marker>
            <c:bubble3D val="0"/>
          </c:dPt>
          <c:dPt>
            <c:idx val="18"/>
            <c:marker>
              <c:symbol val="none"/>
            </c:marker>
            <c:bubble3D val="0"/>
          </c:dPt>
          <c:dPt>
            <c:idx val="19"/>
            <c:marker>
              <c:symbol val="none"/>
            </c:marker>
            <c:bubble3D val="0"/>
          </c:dPt>
          <c:dPt>
            <c:idx val="20"/>
            <c:marker>
              <c:symbol val="none"/>
            </c:marker>
            <c:bubble3D val="0"/>
          </c:dPt>
          <c:dPt>
            <c:idx val="22"/>
            <c:marker>
              <c:symbol val="none"/>
            </c:marker>
            <c:bubble3D val="0"/>
          </c:dPt>
          <c:xVal>
            <c:numRef>
              <c:f>'shed by day'!$D$477:$Z$477</c:f>
              <c:numCache>
                <c:formatCode>General</c:formatCode>
                <c:ptCount val="23"/>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2">
                  <c:v>30.0</c:v>
                </c:pt>
              </c:numCache>
            </c:numRef>
          </c:xVal>
          <c:yVal>
            <c:numRef>
              <c:f>'shed by day'!$D$482:$Z$482</c:f>
              <c:numCache>
                <c:formatCode>General</c:formatCode>
                <c:ptCount val="23"/>
                <c:pt idx="0">
                  <c:v>0.0</c:v>
                </c:pt>
                <c:pt idx="1">
                  <c:v>20.0</c:v>
                </c:pt>
                <c:pt idx="2">
                  <c:v>19.0</c:v>
                </c:pt>
                <c:pt idx="3">
                  <c:v>17.0</c:v>
                </c:pt>
                <c:pt idx="4">
                  <c:v>10.0</c:v>
                </c:pt>
                <c:pt idx="5">
                  <c:v>10.0</c:v>
                </c:pt>
                <c:pt idx="6">
                  <c:v>7.0</c:v>
                </c:pt>
                <c:pt idx="7">
                  <c:v>6.0</c:v>
                </c:pt>
                <c:pt idx="8">
                  <c:v>6.0</c:v>
                </c:pt>
                <c:pt idx="9">
                  <c:v>5.0</c:v>
                </c:pt>
                <c:pt idx="10">
                  <c:v>4.0</c:v>
                </c:pt>
                <c:pt idx="11">
                  <c:v>5.0</c:v>
                </c:pt>
                <c:pt idx="12">
                  <c:v>4.0</c:v>
                </c:pt>
                <c:pt idx="13">
                  <c:v>2.0</c:v>
                </c:pt>
                <c:pt idx="14">
                  <c:v>1.0</c:v>
                </c:pt>
                <c:pt idx="15">
                  <c:v>2.0</c:v>
                </c:pt>
                <c:pt idx="16">
                  <c:v>0.0</c:v>
                </c:pt>
                <c:pt idx="17">
                  <c:v>1.0</c:v>
                </c:pt>
                <c:pt idx="18">
                  <c:v>0.0</c:v>
                </c:pt>
                <c:pt idx="19">
                  <c:v>1.0</c:v>
                </c:pt>
                <c:pt idx="20">
                  <c:v>0.0</c:v>
                </c:pt>
                <c:pt idx="22">
                  <c:v>0.0</c:v>
                </c:pt>
              </c:numCache>
            </c:numRef>
          </c:yVal>
          <c:smooth val="0"/>
        </c:ser>
        <c:dLbls>
          <c:showLegendKey val="0"/>
          <c:showVal val="0"/>
          <c:showCatName val="0"/>
          <c:showSerName val="0"/>
          <c:showPercent val="0"/>
          <c:showBubbleSize val="0"/>
        </c:dLbls>
        <c:axId val="2101727576"/>
        <c:axId val="2101724728"/>
      </c:scatterChart>
      <c:valAx>
        <c:axId val="2101727576"/>
        <c:scaling>
          <c:orientation val="minMax"/>
          <c:max val="30.0"/>
          <c:min val="0.0"/>
        </c:scaling>
        <c:delete val="0"/>
        <c:axPos val="b"/>
        <c:numFmt formatCode="General" sourceLinked="1"/>
        <c:majorTickMark val="out"/>
        <c:minorTickMark val="none"/>
        <c:tickLblPos val="nextTo"/>
        <c:txPr>
          <a:bodyPr rot="0" vert="horz"/>
          <a:lstStyle/>
          <a:p>
            <a:pPr>
              <a:defRPr sz="2000"/>
            </a:pPr>
            <a:endParaRPr lang="en-US"/>
          </a:p>
        </c:txPr>
        <c:crossAx val="2101724728"/>
        <c:crosses val="autoZero"/>
        <c:crossBetween val="midCat"/>
        <c:majorUnit val="5.0"/>
        <c:minorUnit val="1.0"/>
      </c:valAx>
      <c:valAx>
        <c:axId val="2101724728"/>
        <c:scaling>
          <c:orientation val="minMax"/>
          <c:max val="20.0"/>
          <c:min val="0.0"/>
        </c:scaling>
        <c:delete val="0"/>
        <c:axPos val="l"/>
        <c:title>
          <c:tx>
            <c:rich>
              <a:bodyPr/>
              <a:lstStyle/>
              <a:p>
                <a:pPr>
                  <a:defRPr sz="2400" b="0"/>
                </a:pPr>
                <a:r>
                  <a:rPr lang="en-US" sz="2400" b="0" dirty="0"/>
                  <a:t>Number of fish</a:t>
                </a:r>
              </a:p>
            </c:rich>
          </c:tx>
          <c:layout>
            <c:manualLayout>
              <c:xMode val="edge"/>
              <c:yMode val="edge"/>
              <c:x val="0.00145113639385464"/>
              <c:y val="0.051400704703758"/>
            </c:manualLayout>
          </c:layout>
          <c:overlay val="0"/>
        </c:title>
        <c:numFmt formatCode="General" sourceLinked="1"/>
        <c:majorTickMark val="out"/>
        <c:minorTickMark val="none"/>
        <c:tickLblPos val="nextTo"/>
        <c:txPr>
          <a:bodyPr rot="0" vert="horz"/>
          <a:lstStyle/>
          <a:p>
            <a:pPr>
              <a:defRPr sz="2000"/>
            </a:pPr>
            <a:endParaRPr lang="en-US"/>
          </a:p>
        </c:txPr>
        <c:crossAx val="2101727576"/>
        <c:crosses val="autoZero"/>
        <c:crossBetween val="midCat"/>
        <c:majorUnit val="5.0"/>
        <c:minorUnit val="1.0"/>
      </c:valAx>
    </c:plotArea>
    <c:legend>
      <c:legendPos val="r"/>
      <c:layout>
        <c:manualLayout>
          <c:xMode val="edge"/>
          <c:yMode val="edge"/>
          <c:x val="0.790032892864466"/>
          <c:y val="0.167727835315909"/>
          <c:w val="0.153083333333335"/>
          <c:h val="0.262492344706911"/>
        </c:manualLayout>
      </c:layout>
      <c:overlay val="0"/>
      <c:txPr>
        <a:bodyPr/>
        <a:lstStyle/>
        <a:p>
          <a:pPr>
            <a:defRPr sz="2000"/>
          </a:pPr>
          <a:endParaRPr lang="en-US"/>
        </a:p>
      </c:txPr>
    </c:legend>
    <c:plotVisOnly val="1"/>
    <c:dispBlanksAs val="gap"/>
    <c:showDLblsOverMax val="0"/>
  </c:chart>
  <c:spPr>
    <a:solidFill>
      <a:srgbClr val="FFFFFF"/>
    </a:solidFill>
  </c:spPr>
  <c:txPr>
    <a:bodyPr/>
    <a:lstStyle/>
    <a:p>
      <a:pPr>
        <a:defRPr sz="1000" b="0" i="0" u="none" strike="noStrike" baseline="0">
          <a:solidFill>
            <a:srgbClr val="000000"/>
          </a:solidFill>
          <a:latin typeface="Arial" pitchFamily="34" charset="0"/>
          <a:ea typeface="Calibri"/>
          <a:cs typeface="Arial"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046443568336"/>
          <c:y val="0.0514005540974045"/>
          <c:w val="0.718808541776655"/>
          <c:h val="0.682219150366198"/>
        </c:manualLayout>
      </c:layout>
      <c:scatterChart>
        <c:scatterStyle val="lineMarker"/>
        <c:varyColors val="0"/>
        <c:ser>
          <c:idx val="0"/>
          <c:order val="0"/>
          <c:tx>
            <c:v>LV alone</c:v>
          </c:tx>
          <c:spPr>
            <a:ln w="25400">
              <a:solidFill>
                <a:srgbClr val="0000FF"/>
              </a:solidFill>
            </a:ln>
          </c:spPr>
          <c:marker>
            <c:symbol val="diamond"/>
            <c:size val="7"/>
            <c:spPr>
              <a:solidFill>
                <a:srgbClr val="0000FF"/>
              </a:solidFill>
              <a:ln>
                <a:solidFill>
                  <a:srgbClr val="0000FF"/>
                </a:solidFill>
              </a:ln>
            </c:spPr>
          </c:marker>
          <c:xVal>
            <c:numRef>
              <c:f>'shed by day'!$D$457:$AE$457</c:f>
              <c:numCache>
                <c:formatCode>General</c:formatCode>
                <c:ptCount val="28"/>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1">
                  <c:v>29.0</c:v>
                </c:pt>
                <c:pt idx="22">
                  <c:v>30.0</c:v>
                </c:pt>
                <c:pt idx="23">
                  <c:v>31.0</c:v>
                </c:pt>
                <c:pt idx="24">
                  <c:v>32.0</c:v>
                </c:pt>
                <c:pt idx="25">
                  <c:v>33.0</c:v>
                </c:pt>
                <c:pt idx="26">
                  <c:v>34.0</c:v>
                </c:pt>
                <c:pt idx="27">
                  <c:v>35.0</c:v>
                </c:pt>
              </c:numCache>
            </c:numRef>
          </c:xVal>
          <c:yVal>
            <c:numRef>
              <c:f>'shed by day'!$D$935:$AE$935</c:f>
              <c:numCache>
                <c:formatCode>General</c:formatCode>
                <c:ptCount val="28"/>
                <c:pt idx="0">
                  <c:v>0.0</c:v>
                </c:pt>
                <c:pt idx="1">
                  <c:v>6.846354422230528</c:v>
                </c:pt>
                <c:pt idx="2">
                  <c:v>5.49131970753488</c:v>
                </c:pt>
                <c:pt idx="3">
                  <c:v>4.839599825355932</c:v>
                </c:pt>
                <c:pt idx="4">
                  <c:v>3.753314586533714</c:v>
                </c:pt>
                <c:pt idx="5">
                  <c:v>3.950144005447763</c:v>
                </c:pt>
                <c:pt idx="6">
                  <c:v>0.0</c:v>
                </c:pt>
                <c:pt idx="7">
                  <c:v>3.26316938877427</c:v>
                </c:pt>
                <c:pt idx="8">
                  <c:v>3.303961580586494</c:v>
                </c:pt>
                <c:pt idx="9">
                  <c:v>3.443147920879344</c:v>
                </c:pt>
                <c:pt idx="10">
                  <c:v>3.222797927842408</c:v>
                </c:pt>
                <c:pt idx="11">
                  <c:v>3.093335002865404</c:v>
                </c:pt>
                <c:pt idx="12">
                  <c:v>3.472288512298066</c:v>
                </c:pt>
                <c:pt idx="13">
                  <c:v>0.0</c:v>
                </c:pt>
                <c:pt idx="14">
                  <c:v>0.0</c:v>
                </c:pt>
                <c:pt idx="15">
                  <c:v>0.0</c:v>
                </c:pt>
                <c:pt idx="16">
                  <c:v>0.0</c:v>
                </c:pt>
                <c:pt idx="17">
                  <c:v>0.0</c:v>
                </c:pt>
                <c:pt idx="18">
                  <c:v>0.0</c:v>
                </c:pt>
                <c:pt idx="19">
                  <c:v>0.0</c:v>
                </c:pt>
                <c:pt idx="20">
                  <c:v>0.0</c:v>
                </c:pt>
                <c:pt idx="22">
                  <c:v>0.0</c:v>
                </c:pt>
              </c:numCache>
            </c:numRef>
          </c:yVal>
          <c:smooth val="0"/>
        </c:ser>
        <c:ser>
          <c:idx val="1"/>
          <c:order val="1"/>
          <c:tx>
            <c:v>HV alone</c:v>
          </c:tx>
          <c:spPr>
            <a:ln w="25400">
              <a:noFill/>
            </a:ln>
          </c:spPr>
          <c:marker>
            <c:symbol val="square"/>
            <c:size val="7"/>
            <c:spPr>
              <a:solidFill>
                <a:srgbClr val="FF0000"/>
              </a:solidFill>
              <a:ln>
                <a:solidFill>
                  <a:srgbClr val="FF0000"/>
                </a:solidFill>
              </a:ln>
            </c:spPr>
          </c:marker>
          <c:dPt>
            <c:idx val="6"/>
            <c:marker>
              <c:symbol val="none"/>
            </c:marker>
            <c:bubble3D val="0"/>
          </c:dPt>
          <c:dPt>
            <c:idx val="7"/>
            <c:marker>
              <c:symbol val="none"/>
            </c:marker>
            <c:bubble3D val="0"/>
          </c:dPt>
          <c:dPt>
            <c:idx val="8"/>
            <c:marker>
              <c:symbol val="none"/>
            </c:marker>
            <c:bubble3D val="0"/>
          </c:dPt>
          <c:dPt>
            <c:idx val="9"/>
            <c:marker>
              <c:symbol val="none"/>
            </c:marker>
            <c:bubble3D val="0"/>
          </c:dPt>
          <c:dPt>
            <c:idx val="10"/>
            <c:marker>
              <c:symbol val="none"/>
            </c:marker>
            <c:bubble3D val="0"/>
          </c:dPt>
          <c:dPt>
            <c:idx val="11"/>
            <c:marker>
              <c:symbol val="none"/>
            </c:marker>
            <c:bubble3D val="0"/>
          </c:dPt>
          <c:dPt>
            <c:idx val="12"/>
            <c:marker>
              <c:symbol val="none"/>
            </c:marker>
            <c:bubble3D val="0"/>
          </c:dPt>
          <c:dPt>
            <c:idx val="13"/>
            <c:marker>
              <c:symbol val="none"/>
            </c:marker>
            <c:bubble3D val="0"/>
          </c:dPt>
          <c:dPt>
            <c:idx val="14"/>
            <c:marker>
              <c:symbol val="none"/>
            </c:marker>
            <c:bubble3D val="0"/>
          </c:dPt>
          <c:dPt>
            <c:idx val="15"/>
            <c:marker>
              <c:symbol val="none"/>
            </c:marker>
            <c:bubble3D val="0"/>
          </c:dPt>
          <c:dPt>
            <c:idx val="16"/>
            <c:marker>
              <c:symbol val="none"/>
            </c:marker>
            <c:bubble3D val="0"/>
          </c:dPt>
          <c:dPt>
            <c:idx val="17"/>
            <c:marker>
              <c:symbol val="none"/>
            </c:marker>
            <c:bubble3D val="0"/>
          </c:dPt>
          <c:dPt>
            <c:idx val="18"/>
            <c:marker>
              <c:symbol val="none"/>
            </c:marker>
            <c:bubble3D val="0"/>
          </c:dPt>
          <c:dPt>
            <c:idx val="19"/>
            <c:marker>
              <c:symbol val="none"/>
            </c:marker>
            <c:bubble3D val="0"/>
          </c:dPt>
          <c:dPt>
            <c:idx val="20"/>
            <c:marker>
              <c:symbol val="none"/>
            </c:marker>
            <c:bubble3D val="0"/>
          </c:dPt>
          <c:dPt>
            <c:idx val="22"/>
            <c:marker>
              <c:symbol val="none"/>
            </c:marker>
            <c:bubble3D val="0"/>
          </c:dPt>
          <c:xVal>
            <c:numRef>
              <c:f>'shed by day'!$D$457:$AE$457</c:f>
              <c:numCache>
                <c:formatCode>General</c:formatCode>
                <c:ptCount val="28"/>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1">
                  <c:v>29.0</c:v>
                </c:pt>
                <c:pt idx="22">
                  <c:v>30.0</c:v>
                </c:pt>
                <c:pt idx="23">
                  <c:v>31.0</c:v>
                </c:pt>
                <c:pt idx="24">
                  <c:v>32.0</c:v>
                </c:pt>
                <c:pt idx="25">
                  <c:v>33.0</c:v>
                </c:pt>
                <c:pt idx="26">
                  <c:v>34.0</c:v>
                </c:pt>
                <c:pt idx="27">
                  <c:v>35.0</c:v>
                </c:pt>
              </c:numCache>
            </c:numRef>
          </c:xVal>
          <c:yVal>
            <c:numRef>
              <c:f>'shed by day'!$D$937:$AE$937</c:f>
              <c:numCache>
                <c:formatCode>General</c:formatCode>
                <c:ptCount val="28"/>
                <c:pt idx="0">
                  <c:v>0.0</c:v>
                </c:pt>
                <c:pt idx="1">
                  <c:v>6.43278749059444</c:v>
                </c:pt>
                <c:pt idx="2">
                  <c:v>5.800631805169627</c:v>
                </c:pt>
                <c:pt idx="3">
                  <c:v>4.853212342621421</c:v>
                </c:pt>
                <c:pt idx="4">
                  <c:v>4.655720971768105</c:v>
                </c:pt>
                <c:pt idx="5">
                  <c:v>5.208953079010501</c:v>
                </c:pt>
                <c:pt idx="6">
                  <c:v>4.566652778215238</c:v>
                </c:pt>
                <c:pt idx="7">
                  <c:v>4.291724636929107</c:v>
                </c:pt>
                <c:pt idx="8">
                  <c:v>4.542808267519638</c:v>
                </c:pt>
                <c:pt idx="9">
                  <c:v>4.70308720454751</c:v>
                </c:pt>
                <c:pt idx="10">
                  <c:v>4.689172746087037</c:v>
                </c:pt>
                <c:pt idx="11">
                  <c:v>4.97975360858214</c:v>
                </c:pt>
                <c:pt idx="12">
                  <c:v>5.150094110405288</c:v>
                </c:pt>
                <c:pt idx="13">
                  <c:v>5.164470128468199</c:v>
                </c:pt>
                <c:pt idx="14">
                  <c:v>4.04822155381425</c:v>
                </c:pt>
                <c:pt idx="15">
                  <c:v>3.492524983816151</c:v>
                </c:pt>
                <c:pt idx="16">
                  <c:v>0.0</c:v>
                </c:pt>
                <c:pt idx="17">
                  <c:v>2.895062306610256</c:v>
                </c:pt>
                <c:pt idx="18">
                  <c:v>0.0</c:v>
                </c:pt>
                <c:pt idx="19">
                  <c:v>3.351857740640539</c:v>
                </c:pt>
                <c:pt idx="20">
                  <c:v>0.0</c:v>
                </c:pt>
                <c:pt idx="22">
                  <c:v>0.0</c:v>
                </c:pt>
              </c:numCache>
            </c:numRef>
          </c:yVal>
          <c:smooth val="0"/>
        </c:ser>
        <c:dLbls>
          <c:showLegendKey val="0"/>
          <c:showVal val="0"/>
          <c:showCatName val="0"/>
          <c:showSerName val="0"/>
          <c:showPercent val="0"/>
          <c:showBubbleSize val="0"/>
        </c:dLbls>
        <c:axId val="2101669576"/>
        <c:axId val="2101664136"/>
      </c:scatterChart>
      <c:valAx>
        <c:axId val="2101669576"/>
        <c:scaling>
          <c:orientation val="minMax"/>
          <c:max val="30.0"/>
          <c:min val="0.0"/>
        </c:scaling>
        <c:delete val="0"/>
        <c:axPos val="b"/>
        <c:title>
          <c:tx>
            <c:rich>
              <a:bodyPr/>
              <a:lstStyle/>
              <a:p>
                <a:pPr>
                  <a:defRPr sz="2400"/>
                </a:pPr>
                <a:r>
                  <a:rPr lang="en-US" sz="2400" dirty="0" smtClean="0"/>
                  <a:t>Day</a:t>
                </a:r>
                <a:r>
                  <a:rPr lang="en-US" sz="2400" baseline="0" dirty="0" smtClean="0"/>
                  <a:t> post-exposure</a:t>
                </a:r>
                <a:endParaRPr lang="en-US" sz="2400" dirty="0"/>
              </a:p>
            </c:rich>
          </c:tx>
          <c:layout>
            <c:manualLayout>
              <c:xMode val="edge"/>
              <c:yMode val="edge"/>
              <c:x val="0.288250550256624"/>
              <c:y val="0.855275824427837"/>
            </c:manualLayout>
          </c:layout>
          <c:overlay val="0"/>
        </c:title>
        <c:numFmt formatCode="General" sourceLinked="1"/>
        <c:majorTickMark val="out"/>
        <c:minorTickMark val="none"/>
        <c:tickLblPos val="nextTo"/>
        <c:txPr>
          <a:bodyPr rot="0" vert="horz"/>
          <a:lstStyle/>
          <a:p>
            <a:pPr>
              <a:defRPr sz="2000"/>
            </a:pPr>
            <a:endParaRPr lang="en-US"/>
          </a:p>
        </c:txPr>
        <c:crossAx val="2101664136"/>
        <c:crosses val="autoZero"/>
        <c:crossBetween val="midCat"/>
        <c:majorUnit val="5.0"/>
        <c:minorUnit val="1.0"/>
      </c:valAx>
      <c:valAx>
        <c:axId val="2101664136"/>
        <c:scaling>
          <c:orientation val="minMax"/>
          <c:max val="8.0"/>
          <c:min val="0.0"/>
        </c:scaling>
        <c:delete val="0"/>
        <c:axPos val="l"/>
        <c:numFmt formatCode="General" sourceLinked="1"/>
        <c:majorTickMark val="out"/>
        <c:minorTickMark val="none"/>
        <c:tickLblPos val="nextTo"/>
        <c:txPr>
          <a:bodyPr rot="0" vert="horz"/>
          <a:lstStyle/>
          <a:p>
            <a:pPr>
              <a:defRPr sz="2000"/>
            </a:pPr>
            <a:endParaRPr lang="en-US"/>
          </a:p>
        </c:txPr>
        <c:crossAx val="2101669576"/>
        <c:crosses val="autoZero"/>
        <c:crossBetween val="midCat"/>
        <c:majorUnit val="2.0"/>
        <c:minorUnit val="1.0"/>
      </c:valAx>
      <c:spPr>
        <a:solidFill>
          <a:schemeClr val="bg1"/>
        </a:solidFill>
      </c:spPr>
    </c:plotArea>
    <c:legend>
      <c:legendPos val="r"/>
      <c:layout>
        <c:manualLayout>
          <c:xMode val="edge"/>
          <c:yMode val="edge"/>
          <c:x val="0.635248127218177"/>
          <c:y val="0.157721885275653"/>
          <c:w val="0.361932320988433"/>
          <c:h val="0.256852338160718"/>
        </c:manualLayout>
      </c:layout>
      <c:overlay val="1"/>
      <c:txPr>
        <a:bodyPr/>
        <a:lstStyle/>
        <a:p>
          <a:pPr>
            <a:defRPr sz="2000"/>
          </a:pPr>
          <a:endParaRPr lang="en-US"/>
        </a:p>
      </c:txPr>
    </c:legend>
    <c:plotVisOnly val="1"/>
    <c:dispBlanksAs val="gap"/>
    <c:showDLblsOverMax val="0"/>
  </c:chart>
  <c:spPr>
    <a:solidFill>
      <a:schemeClr val="bg1"/>
    </a:solidFill>
    <a:ln>
      <a:noFill/>
    </a:ln>
  </c:spPr>
  <c:txPr>
    <a:bodyPr/>
    <a:lstStyle/>
    <a:p>
      <a:pPr>
        <a:defRPr sz="1200" b="0" i="0" u="none" strike="noStrike" baseline="0">
          <a:solidFill>
            <a:srgbClr val="000000"/>
          </a:solidFill>
          <a:latin typeface="Arial" pitchFamily="34" charset="0"/>
          <a:ea typeface="Calibri"/>
          <a:cs typeface="Arial"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0" i="0" u="none" strike="noStrike" baseline="0">
                <a:solidFill>
                  <a:srgbClr val="000000"/>
                </a:solidFill>
                <a:latin typeface="Arial"/>
                <a:ea typeface="Arial"/>
                <a:cs typeface="Arial"/>
              </a:defRPr>
            </a:pPr>
            <a:r>
              <a:rPr lang="en-US" sz="2000" b="0" dirty="0"/>
              <a:t>Mean </a:t>
            </a:r>
            <a:r>
              <a:rPr lang="en-US" sz="2000" b="0" dirty="0" smtClean="0"/>
              <a:t>Daily </a:t>
            </a:r>
            <a:r>
              <a:rPr lang="en-US" sz="2000" b="0" dirty="0"/>
              <a:t>V</a:t>
            </a:r>
            <a:r>
              <a:rPr lang="en-US" sz="2000" b="0" dirty="0" smtClean="0"/>
              <a:t>irus Shed</a:t>
            </a:r>
          </a:p>
        </c:rich>
      </c:tx>
      <c:layout>
        <c:manualLayout>
          <c:xMode val="edge"/>
          <c:yMode val="edge"/>
          <c:x val="0.223347738318243"/>
          <c:y val="0.0044258398203736"/>
        </c:manualLayout>
      </c:layout>
      <c:overlay val="0"/>
      <c:spPr>
        <a:noFill/>
        <a:ln w="25400">
          <a:noFill/>
        </a:ln>
      </c:spPr>
    </c:title>
    <c:autoTitleDeleted val="0"/>
    <c:plotArea>
      <c:layout>
        <c:manualLayout>
          <c:layoutTarget val="inner"/>
          <c:xMode val="edge"/>
          <c:yMode val="edge"/>
          <c:x val="0.20132834699836"/>
          <c:y val="0.0517322053433825"/>
          <c:w val="0.748150975641319"/>
          <c:h val="0.676797866812507"/>
        </c:manualLayout>
      </c:layout>
      <c:scatterChart>
        <c:scatterStyle val="lineMarker"/>
        <c:varyColors val="0"/>
        <c:ser>
          <c:idx val="0"/>
          <c:order val="0"/>
          <c:tx>
            <c:v>LV</c:v>
          </c:tx>
          <c:spPr>
            <a:ln w="28575">
              <a:solidFill>
                <a:srgbClr val="0000FF"/>
              </a:solidFill>
            </a:ln>
          </c:spPr>
          <c:marker>
            <c:symbol val="diamond"/>
            <c:size val="6"/>
            <c:spPr>
              <a:solidFill>
                <a:srgbClr val="0000FF"/>
              </a:solidFill>
              <a:ln>
                <a:solidFill>
                  <a:srgbClr val="0000FF"/>
                </a:solidFill>
                <a:prstDash val="solid"/>
              </a:ln>
            </c:spPr>
          </c:marker>
          <c:errBars>
            <c:errDir val="y"/>
            <c:errBarType val="both"/>
            <c:errValType val="cust"/>
            <c:noEndCap val="0"/>
            <c:plus>
              <c:numRef>
                <c:f>'shed by day'!$D$459:$Z$459</c:f>
                <c:numCache>
                  <c:formatCode>General</c:formatCode>
                  <c:ptCount val="23"/>
                  <c:pt idx="1">
                    <c:v>0.116673258809977</c:v>
                  </c:pt>
                  <c:pt idx="2">
                    <c:v>0.137717077777041</c:v>
                  </c:pt>
                  <c:pt idx="3">
                    <c:v>0.231063480638899</c:v>
                  </c:pt>
                  <c:pt idx="4">
                    <c:v>0.0204404855449991</c:v>
                  </c:pt>
                  <c:pt idx="5">
                    <c:v>0.153076763388675</c:v>
                  </c:pt>
                  <c:pt idx="9">
                    <c:v>0.155997109886004</c:v>
                  </c:pt>
                  <c:pt idx="12">
                    <c:v>0.119602325674051</c:v>
                  </c:pt>
                </c:numCache>
              </c:numRef>
            </c:plus>
            <c:minus>
              <c:numRef>
                <c:f>'shed by day'!$D$459:$Z$459</c:f>
                <c:numCache>
                  <c:formatCode>General</c:formatCode>
                  <c:ptCount val="23"/>
                  <c:pt idx="1">
                    <c:v>0.116673258809977</c:v>
                  </c:pt>
                  <c:pt idx="2">
                    <c:v>0.137717077777041</c:v>
                  </c:pt>
                  <c:pt idx="3">
                    <c:v>0.231063480638899</c:v>
                  </c:pt>
                  <c:pt idx="4">
                    <c:v>0.0204404855449991</c:v>
                  </c:pt>
                  <c:pt idx="5">
                    <c:v>0.153076763388675</c:v>
                  </c:pt>
                  <c:pt idx="9">
                    <c:v>0.155997109886004</c:v>
                  </c:pt>
                  <c:pt idx="12">
                    <c:v>0.119602325674051</c:v>
                  </c:pt>
                </c:numCache>
              </c:numRef>
            </c:minus>
            <c:spPr>
              <a:ln w="12700">
                <a:solidFill>
                  <a:srgbClr val="000000"/>
                </a:solidFill>
                <a:prstDash val="solid"/>
              </a:ln>
            </c:spPr>
          </c:errBars>
          <c:xVal>
            <c:numRef>
              <c:f>'shed by day'!$D$689:$Z$689</c:f>
              <c:numCache>
                <c:formatCode>General</c:formatCode>
                <c:ptCount val="23"/>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1">
                  <c:v>29.0</c:v>
                </c:pt>
                <c:pt idx="22">
                  <c:v>30.0</c:v>
                </c:pt>
              </c:numCache>
            </c:numRef>
          </c:xVal>
          <c:yVal>
            <c:numRef>
              <c:f>'shed by day'!$D$690:$Z$690</c:f>
              <c:numCache>
                <c:formatCode>General</c:formatCode>
                <c:ptCount val="23"/>
                <c:pt idx="0">
                  <c:v>0.0</c:v>
                </c:pt>
                <c:pt idx="1">
                  <c:v>4.978046068159286</c:v>
                </c:pt>
                <c:pt idx="2">
                  <c:v>3.686186475989135</c:v>
                </c:pt>
                <c:pt idx="3">
                  <c:v>1.196038221994354</c:v>
                </c:pt>
                <c:pt idx="4">
                  <c:v>0.517127751652529</c:v>
                </c:pt>
                <c:pt idx="5">
                  <c:v>0.539553877386053</c:v>
                </c:pt>
                <c:pt idx="6">
                  <c:v>0.0</c:v>
                </c:pt>
                <c:pt idx="7">
                  <c:v>0.181274022051291</c:v>
                </c:pt>
                <c:pt idx="8">
                  <c:v>0.194337990625019</c:v>
                </c:pt>
                <c:pt idx="9">
                  <c:v>0.54478550003961</c:v>
                </c:pt>
                <c:pt idx="10">
                  <c:v>0.201408615135949</c:v>
                </c:pt>
                <c:pt idx="11">
                  <c:v>0.193311534631922</c:v>
                </c:pt>
                <c:pt idx="12">
                  <c:v>0.394355906414754</c:v>
                </c:pt>
                <c:pt idx="13">
                  <c:v>0.0</c:v>
                </c:pt>
                <c:pt idx="14">
                  <c:v>0.0</c:v>
                </c:pt>
                <c:pt idx="15">
                  <c:v>0.0</c:v>
                </c:pt>
                <c:pt idx="16">
                  <c:v>0.0</c:v>
                </c:pt>
                <c:pt idx="17">
                  <c:v>0.0</c:v>
                </c:pt>
                <c:pt idx="18">
                  <c:v>0.0</c:v>
                </c:pt>
                <c:pt idx="19">
                  <c:v>0.0</c:v>
                </c:pt>
                <c:pt idx="20">
                  <c:v>0.0</c:v>
                </c:pt>
                <c:pt idx="22">
                  <c:v>0.0</c:v>
                </c:pt>
              </c:numCache>
            </c:numRef>
          </c:yVal>
          <c:smooth val="0"/>
        </c:ser>
        <c:ser>
          <c:idx val="1"/>
          <c:order val="1"/>
          <c:tx>
            <c:v>HV</c:v>
          </c:tx>
          <c:spPr>
            <a:ln w="28575">
              <a:solidFill>
                <a:srgbClr val="FF0000"/>
              </a:solidFill>
            </a:ln>
          </c:spPr>
          <c:marker>
            <c:symbol val="square"/>
            <c:size val="6"/>
            <c:spPr>
              <a:solidFill>
                <a:srgbClr val="FF0000"/>
              </a:solidFill>
              <a:ln>
                <a:solidFill>
                  <a:srgbClr val="FF0000"/>
                </a:solidFill>
                <a:prstDash val="solid"/>
              </a:ln>
            </c:spPr>
          </c:marker>
          <c:errBars>
            <c:errDir val="y"/>
            <c:errBarType val="both"/>
            <c:errValType val="cust"/>
            <c:noEndCap val="0"/>
            <c:plus>
              <c:numRef>
                <c:f>'shed by day'!$D$463:$Z$463</c:f>
                <c:numCache>
                  <c:formatCode>General</c:formatCode>
                  <c:ptCount val="23"/>
                  <c:pt idx="1">
                    <c:v>0.0749375164904044</c:v>
                  </c:pt>
                  <c:pt idx="2">
                    <c:v>0.116063285902112</c:v>
                  </c:pt>
                  <c:pt idx="3">
                    <c:v>0.109083516641391</c:v>
                  </c:pt>
                  <c:pt idx="4">
                    <c:v>0.160700484237159</c:v>
                  </c:pt>
                  <c:pt idx="5">
                    <c:v>0.229627727539181</c:v>
                  </c:pt>
                  <c:pt idx="6">
                    <c:v>0.183364920086932</c:v>
                  </c:pt>
                  <c:pt idx="7">
                    <c:v>0.160817626160653</c:v>
                  </c:pt>
                  <c:pt idx="8">
                    <c:v>0.203378866970404</c:v>
                  </c:pt>
                  <c:pt idx="9">
                    <c:v>0.298100822065593</c:v>
                  </c:pt>
                  <c:pt idx="10">
                    <c:v>0.452717556115349</c:v>
                  </c:pt>
                  <c:pt idx="11">
                    <c:v>0.298311198515696</c:v>
                  </c:pt>
                  <c:pt idx="12">
                    <c:v>0.509107476035475</c:v>
                  </c:pt>
                  <c:pt idx="13">
                    <c:v>0.508083467441723</c:v>
                  </c:pt>
                  <c:pt idx="15">
                    <c:v>0.11179738307116</c:v>
                  </c:pt>
                </c:numCache>
              </c:numRef>
            </c:plus>
            <c:minus>
              <c:numRef>
                <c:f>'shed by day'!$D$463:$Z$463</c:f>
                <c:numCache>
                  <c:formatCode>General</c:formatCode>
                  <c:ptCount val="23"/>
                  <c:pt idx="1">
                    <c:v>0.0749375164904044</c:v>
                  </c:pt>
                  <c:pt idx="2">
                    <c:v>0.116063285902112</c:v>
                  </c:pt>
                  <c:pt idx="3">
                    <c:v>0.109083516641391</c:v>
                  </c:pt>
                  <c:pt idx="4">
                    <c:v>0.160700484237159</c:v>
                  </c:pt>
                  <c:pt idx="5">
                    <c:v>0.229627727539181</c:v>
                  </c:pt>
                  <c:pt idx="6">
                    <c:v>0.183364920086932</c:v>
                  </c:pt>
                  <c:pt idx="7">
                    <c:v>0.160817626160653</c:v>
                  </c:pt>
                  <c:pt idx="8">
                    <c:v>0.203378866970404</c:v>
                  </c:pt>
                  <c:pt idx="9">
                    <c:v>0.298100822065593</c:v>
                  </c:pt>
                  <c:pt idx="10">
                    <c:v>0.452717556115349</c:v>
                  </c:pt>
                  <c:pt idx="11">
                    <c:v>0.298311198515696</c:v>
                  </c:pt>
                  <c:pt idx="12">
                    <c:v>0.509107476035475</c:v>
                  </c:pt>
                  <c:pt idx="13">
                    <c:v>0.508083467441723</c:v>
                  </c:pt>
                  <c:pt idx="15">
                    <c:v>0.11179738307116</c:v>
                  </c:pt>
                </c:numCache>
              </c:numRef>
            </c:minus>
            <c:spPr>
              <a:ln w="12700">
                <a:solidFill>
                  <a:srgbClr val="000000"/>
                </a:solidFill>
                <a:prstDash val="solid"/>
              </a:ln>
            </c:spPr>
          </c:errBars>
          <c:xVal>
            <c:numRef>
              <c:f>'shed by day'!$D$689:$Z$689</c:f>
              <c:numCache>
                <c:formatCode>General</c:formatCode>
                <c:ptCount val="23"/>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1">
                  <c:v>29.0</c:v>
                </c:pt>
                <c:pt idx="22">
                  <c:v>30.0</c:v>
                </c:pt>
              </c:numCache>
            </c:numRef>
          </c:xVal>
          <c:yVal>
            <c:numRef>
              <c:f>'shed by day'!$D$694:$Z$694</c:f>
              <c:numCache>
                <c:formatCode>General</c:formatCode>
                <c:ptCount val="23"/>
                <c:pt idx="0">
                  <c:v>0.0</c:v>
                </c:pt>
                <c:pt idx="1">
                  <c:v>5.022834195722568</c:v>
                </c:pt>
                <c:pt idx="2">
                  <c:v>4.077702028776847</c:v>
                </c:pt>
                <c:pt idx="3">
                  <c:v>2.886509092749156</c:v>
                </c:pt>
                <c:pt idx="4">
                  <c:v>1.664719663194695</c:v>
                </c:pt>
                <c:pt idx="5">
                  <c:v>1.861051161090343</c:v>
                </c:pt>
                <c:pt idx="6">
                  <c:v>1.368513049434082</c:v>
                </c:pt>
                <c:pt idx="7">
                  <c:v>1.346133236449323</c:v>
                </c:pt>
                <c:pt idx="8">
                  <c:v>1.636239903866051</c:v>
                </c:pt>
                <c:pt idx="9">
                  <c:v>1.779484477698436</c:v>
                </c:pt>
                <c:pt idx="10">
                  <c:v>1.595140206047263</c:v>
                </c:pt>
                <c:pt idx="11">
                  <c:v>2.452900696687974</c:v>
                </c:pt>
                <c:pt idx="12">
                  <c:v>2.423944067352881</c:v>
                </c:pt>
                <c:pt idx="13">
                  <c:v>1.538812035192487</c:v>
                </c:pt>
                <c:pt idx="14">
                  <c:v>0.8096365373419</c:v>
                </c:pt>
                <c:pt idx="15">
                  <c:v>1.588560904615716</c:v>
                </c:pt>
                <c:pt idx="16">
                  <c:v>0.0</c:v>
                </c:pt>
                <c:pt idx="17">
                  <c:v>0.723627239555442</c:v>
                </c:pt>
                <c:pt idx="18">
                  <c:v>0.0</c:v>
                </c:pt>
                <c:pt idx="19">
                  <c:v>0.837916133375262</c:v>
                </c:pt>
                <c:pt idx="20">
                  <c:v>0.0</c:v>
                </c:pt>
                <c:pt idx="22">
                  <c:v>0.0</c:v>
                </c:pt>
              </c:numCache>
            </c:numRef>
          </c:yVal>
          <c:smooth val="0"/>
        </c:ser>
        <c:dLbls>
          <c:showLegendKey val="0"/>
          <c:showVal val="0"/>
          <c:showCatName val="0"/>
          <c:showSerName val="0"/>
          <c:showPercent val="0"/>
          <c:showBubbleSize val="0"/>
        </c:dLbls>
        <c:axId val="2138442408"/>
        <c:axId val="2138445800"/>
      </c:scatterChart>
      <c:valAx>
        <c:axId val="2138442408"/>
        <c:scaling>
          <c:orientation val="minMax"/>
          <c:max val="30.0"/>
          <c:min val="0.0"/>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1800" b="0" i="0" u="none" strike="noStrike" baseline="0">
                <a:solidFill>
                  <a:srgbClr val="000000"/>
                </a:solidFill>
                <a:latin typeface="Arial"/>
                <a:ea typeface="Arial"/>
                <a:cs typeface="Arial"/>
              </a:defRPr>
            </a:pPr>
            <a:endParaRPr lang="en-US"/>
          </a:p>
        </c:txPr>
        <c:crossAx val="2138445800"/>
        <c:crosses val="autoZero"/>
        <c:crossBetween val="midCat"/>
        <c:majorUnit val="5.0"/>
      </c:valAx>
      <c:valAx>
        <c:axId val="2138445800"/>
        <c:scaling>
          <c:orientation val="minMax"/>
          <c:max val="6.0"/>
          <c:min val="0.0"/>
        </c:scaling>
        <c:delete val="0"/>
        <c:axPos val="l"/>
        <c:numFmt formatCode="General" sourceLinked="1"/>
        <c:majorTickMark val="out"/>
        <c:minorTickMark val="none"/>
        <c:tickLblPos val="nextTo"/>
        <c:spPr>
          <a:ln w="3175">
            <a:solidFill>
              <a:srgbClr val="000000"/>
            </a:solidFill>
            <a:prstDash val="solid"/>
          </a:ln>
        </c:spPr>
        <c:txPr>
          <a:bodyPr rot="0" vert="horz"/>
          <a:lstStyle/>
          <a:p>
            <a:pPr>
              <a:defRPr sz="1800" b="0" i="0" u="none" strike="noStrike" baseline="0">
                <a:solidFill>
                  <a:srgbClr val="000000"/>
                </a:solidFill>
                <a:latin typeface="Arial"/>
                <a:ea typeface="Arial"/>
                <a:cs typeface="Arial"/>
              </a:defRPr>
            </a:pPr>
            <a:endParaRPr lang="en-US"/>
          </a:p>
        </c:txPr>
        <c:crossAx val="2138442408"/>
        <c:crosses val="autoZero"/>
        <c:crossBetween val="midCat"/>
        <c:majorUnit val="2.0"/>
        <c:minorUnit val="0.2"/>
      </c:valAx>
      <c:spPr>
        <a:noFill/>
        <a:ln w="25400">
          <a:noFill/>
        </a:ln>
      </c:spPr>
    </c:plotArea>
    <c:legend>
      <c:legendPos val="r"/>
      <c:layout>
        <c:manualLayout>
          <c:xMode val="edge"/>
          <c:yMode val="edge"/>
          <c:x val="0.752373035596754"/>
          <c:y val="0.216975247530013"/>
          <c:w val="0.228393626183323"/>
          <c:h val="0.241539278398608"/>
        </c:manualLayout>
      </c:layout>
      <c:overlay val="0"/>
      <c:spPr>
        <a:noFill/>
        <a:ln w="3175">
          <a:noFill/>
          <a:prstDash val="solid"/>
        </a:ln>
      </c:spPr>
      <c:txPr>
        <a:bodyPr/>
        <a:lstStyle/>
        <a:p>
          <a:pPr>
            <a:defRPr sz="18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noFill/>
      <a:prstDash val="solid"/>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8466202422517"/>
          <c:y val="0.0514005540974045"/>
          <c:w val="0.751832795311116"/>
          <c:h val="0.688632638286843"/>
        </c:manualLayout>
      </c:layout>
      <c:scatterChart>
        <c:scatterStyle val="lineMarker"/>
        <c:varyColors val="0"/>
        <c:ser>
          <c:idx val="0"/>
          <c:order val="0"/>
          <c:tx>
            <c:v>LV</c:v>
          </c:tx>
          <c:spPr>
            <a:ln>
              <a:solidFill>
                <a:srgbClr val="0000FF"/>
              </a:solidFill>
            </a:ln>
          </c:spPr>
          <c:marker>
            <c:symbol val="diamond"/>
            <c:size val="7"/>
            <c:spPr>
              <a:solidFill>
                <a:srgbClr val="0000FF"/>
              </a:solidFill>
              <a:ln>
                <a:solidFill>
                  <a:srgbClr val="0000FF"/>
                </a:solidFill>
              </a:ln>
            </c:spPr>
          </c:marker>
          <c:xVal>
            <c:numRef>
              <c:f>'shed by day'!$D$477:$Z$477</c:f>
              <c:numCache>
                <c:formatCode>General</c:formatCode>
                <c:ptCount val="23"/>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2">
                  <c:v>30.0</c:v>
                </c:pt>
              </c:numCache>
            </c:numRef>
          </c:xVal>
          <c:yVal>
            <c:numRef>
              <c:f>'shed by day'!$D$478:$Z$478</c:f>
              <c:numCache>
                <c:formatCode>General</c:formatCode>
                <c:ptCount val="23"/>
                <c:pt idx="0">
                  <c:v>0.0</c:v>
                </c:pt>
                <c:pt idx="1">
                  <c:v>19.0</c:v>
                </c:pt>
                <c:pt idx="2">
                  <c:v>19.0</c:v>
                </c:pt>
                <c:pt idx="3">
                  <c:v>7.0</c:v>
                </c:pt>
                <c:pt idx="4">
                  <c:v>3.0</c:v>
                </c:pt>
                <c:pt idx="5">
                  <c:v>3.0</c:v>
                </c:pt>
                <c:pt idx="6">
                  <c:v>0.0</c:v>
                </c:pt>
                <c:pt idx="7">
                  <c:v>1.0</c:v>
                </c:pt>
                <c:pt idx="8">
                  <c:v>1.0</c:v>
                </c:pt>
                <c:pt idx="9">
                  <c:v>3.0</c:v>
                </c:pt>
                <c:pt idx="10">
                  <c:v>1.0</c:v>
                </c:pt>
                <c:pt idx="11">
                  <c:v>1.0</c:v>
                </c:pt>
                <c:pt idx="12">
                  <c:v>2.0</c:v>
                </c:pt>
                <c:pt idx="13">
                  <c:v>0.0</c:v>
                </c:pt>
                <c:pt idx="14">
                  <c:v>0.0</c:v>
                </c:pt>
                <c:pt idx="15">
                  <c:v>0.0</c:v>
                </c:pt>
                <c:pt idx="16">
                  <c:v>0.0</c:v>
                </c:pt>
                <c:pt idx="17">
                  <c:v>0.0</c:v>
                </c:pt>
                <c:pt idx="18">
                  <c:v>0.0</c:v>
                </c:pt>
                <c:pt idx="19">
                  <c:v>0.0</c:v>
                </c:pt>
                <c:pt idx="20">
                  <c:v>0.0</c:v>
                </c:pt>
                <c:pt idx="22">
                  <c:v>0.0</c:v>
                </c:pt>
              </c:numCache>
            </c:numRef>
          </c:yVal>
          <c:smooth val="0"/>
        </c:ser>
        <c:ser>
          <c:idx val="1"/>
          <c:order val="1"/>
          <c:tx>
            <c:v>HV</c:v>
          </c:tx>
          <c:spPr>
            <a:ln>
              <a:solidFill>
                <a:srgbClr val="FF0000"/>
              </a:solidFill>
            </a:ln>
          </c:spPr>
          <c:marker>
            <c:symbol val="square"/>
            <c:size val="7"/>
            <c:spPr>
              <a:solidFill>
                <a:srgbClr val="FF0000"/>
              </a:solidFill>
              <a:ln>
                <a:solidFill>
                  <a:srgbClr val="FF0000"/>
                </a:solidFill>
              </a:ln>
            </c:spPr>
          </c:marker>
          <c:xVal>
            <c:numRef>
              <c:f>'shed by day'!$D$477:$Z$477</c:f>
              <c:numCache>
                <c:formatCode>General</c:formatCode>
                <c:ptCount val="23"/>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2">
                  <c:v>30.0</c:v>
                </c:pt>
              </c:numCache>
            </c:numRef>
          </c:xVal>
          <c:yVal>
            <c:numRef>
              <c:f>'shed by day'!$D$482:$Z$482</c:f>
              <c:numCache>
                <c:formatCode>General</c:formatCode>
                <c:ptCount val="23"/>
                <c:pt idx="0">
                  <c:v>0.0</c:v>
                </c:pt>
                <c:pt idx="1">
                  <c:v>20.0</c:v>
                </c:pt>
                <c:pt idx="2">
                  <c:v>19.0</c:v>
                </c:pt>
                <c:pt idx="3">
                  <c:v>17.0</c:v>
                </c:pt>
                <c:pt idx="4">
                  <c:v>10.0</c:v>
                </c:pt>
                <c:pt idx="5">
                  <c:v>10.0</c:v>
                </c:pt>
                <c:pt idx="6">
                  <c:v>7.0</c:v>
                </c:pt>
                <c:pt idx="7">
                  <c:v>6.0</c:v>
                </c:pt>
                <c:pt idx="8">
                  <c:v>6.0</c:v>
                </c:pt>
                <c:pt idx="9">
                  <c:v>5.0</c:v>
                </c:pt>
                <c:pt idx="10">
                  <c:v>4.0</c:v>
                </c:pt>
                <c:pt idx="11">
                  <c:v>5.0</c:v>
                </c:pt>
                <c:pt idx="12">
                  <c:v>4.0</c:v>
                </c:pt>
                <c:pt idx="13">
                  <c:v>2.0</c:v>
                </c:pt>
                <c:pt idx="14">
                  <c:v>1.0</c:v>
                </c:pt>
                <c:pt idx="15">
                  <c:v>2.0</c:v>
                </c:pt>
                <c:pt idx="16">
                  <c:v>0.0</c:v>
                </c:pt>
                <c:pt idx="17">
                  <c:v>1.0</c:v>
                </c:pt>
                <c:pt idx="18">
                  <c:v>0.0</c:v>
                </c:pt>
                <c:pt idx="19">
                  <c:v>1.0</c:v>
                </c:pt>
                <c:pt idx="20">
                  <c:v>0.0</c:v>
                </c:pt>
                <c:pt idx="22">
                  <c:v>0.0</c:v>
                </c:pt>
              </c:numCache>
            </c:numRef>
          </c:yVal>
          <c:smooth val="0"/>
        </c:ser>
        <c:dLbls>
          <c:showLegendKey val="0"/>
          <c:showVal val="0"/>
          <c:showCatName val="0"/>
          <c:showSerName val="0"/>
          <c:showPercent val="0"/>
          <c:showBubbleSize val="0"/>
        </c:dLbls>
        <c:axId val="2134204168"/>
        <c:axId val="2134199192"/>
      </c:scatterChart>
      <c:valAx>
        <c:axId val="2134204168"/>
        <c:scaling>
          <c:orientation val="minMax"/>
          <c:max val="30.0"/>
          <c:min val="0.0"/>
        </c:scaling>
        <c:delete val="0"/>
        <c:axPos val="b"/>
        <c:numFmt formatCode="General" sourceLinked="1"/>
        <c:majorTickMark val="out"/>
        <c:minorTickMark val="none"/>
        <c:tickLblPos val="nextTo"/>
        <c:txPr>
          <a:bodyPr rot="0" vert="horz"/>
          <a:lstStyle/>
          <a:p>
            <a:pPr>
              <a:defRPr sz="1800"/>
            </a:pPr>
            <a:endParaRPr lang="en-US"/>
          </a:p>
        </c:txPr>
        <c:crossAx val="2134199192"/>
        <c:crosses val="autoZero"/>
        <c:crossBetween val="midCat"/>
        <c:majorUnit val="5.0"/>
        <c:minorUnit val="1.0"/>
      </c:valAx>
      <c:valAx>
        <c:axId val="2134199192"/>
        <c:scaling>
          <c:orientation val="minMax"/>
          <c:max val="20.0"/>
          <c:min val="0.0"/>
        </c:scaling>
        <c:delete val="0"/>
        <c:axPos val="l"/>
        <c:title>
          <c:tx>
            <c:rich>
              <a:bodyPr/>
              <a:lstStyle/>
              <a:p>
                <a:pPr>
                  <a:defRPr sz="1800" b="0"/>
                </a:pPr>
                <a:r>
                  <a:rPr lang="en-US" sz="1800" b="0" dirty="0"/>
                  <a:t>Number of fish</a:t>
                </a:r>
              </a:p>
            </c:rich>
          </c:tx>
          <c:layout/>
          <c:overlay val="0"/>
        </c:title>
        <c:numFmt formatCode="General" sourceLinked="1"/>
        <c:majorTickMark val="out"/>
        <c:minorTickMark val="none"/>
        <c:tickLblPos val="nextTo"/>
        <c:txPr>
          <a:bodyPr rot="0" vert="horz"/>
          <a:lstStyle/>
          <a:p>
            <a:pPr>
              <a:defRPr sz="1800"/>
            </a:pPr>
            <a:endParaRPr lang="en-US"/>
          </a:p>
        </c:txPr>
        <c:crossAx val="2134204168"/>
        <c:crosses val="autoZero"/>
        <c:crossBetween val="midCat"/>
        <c:majorUnit val="5.0"/>
        <c:minorUnit val="1.0"/>
      </c:valAx>
    </c:plotArea>
    <c:legend>
      <c:legendPos val="r"/>
      <c:layout>
        <c:manualLayout>
          <c:xMode val="edge"/>
          <c:yMode val="edge"/>
          <c:x val="0.777193434757607"/>
          <c:y val="0.136108752580729"/>
          <c:w val="0.185012675748591"/>
          <c:h val="0.208008794587397"/>
        </c:manualLayout>
      </c:layout>
      <c:overlay val="0"/>
      <c:txPr>
        <a:bodyPr/>
        <a:lstStyle/>
        <a:p>
          <a:pPr>
            <a:defRPr sz="1800"/>
          </a:pPr>
          <a:endParaRPr lang="en-US"/>
        </a:p>
      </c:txPr>
    </c:legend>
    <c:plotVisOnly val="1"/>
    <c:dispBlanksAs val="gap"/>
    <c:showDLblsOverMax val="0"/>
  </c:chart>
  <c:spPr>
    <a:solidFill>
      <a:srgbClr val="FFFFFF"/>
    </a:solidFill>
  </c:spPr>
  <c:txPr>
    <a:bodyPr/>
    <a:lstStyle/>
    <a:p>
      <a:pPr>
        <a:defRPr sz="1000" b="0" i="0" u="none" strike="noStrike" baseline="0">
          <a:solidFill>
            <a:srgbClr val="000000"/>
          </a:solidFill>
          <a:latin typeface="Arial" pitchFamily="34" charset="0"/>
          <a:ea typeface="Calibri"/>
          <a:cs typeface="Arial"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5962236411222"/>
          <c:y val="0.0892565947242207"/>
          <c:w val="0.684823824713117"/>
          <c:h val="0.645631510594049"/>
        </c:manualLayout>
      </c:layout>
      <c:lineChart>
        <c:grouping val="standard"/>
        <c:varyColors val="0"/>
        <c:ser>
          <c:idx val="0"/>
          <c:order val="0"/>
          <c:tx>
            <c:v>LV</c:v>
          </c:tx>
          <c:spPr>
            <a:ln w="12700">
              <a:solidFill>
                <a:srgbClr val="0000FF"/>
              </a:solidFill>
              <a:prstDash val="solid"/>
            </a:ln>
          </c:spPr>
          <c:marker>
            <c:symbol val="diamond"/>
            <c:size val="5"/>
            <c:spPr>
              <a:solidFill>
                <a:srgbClr val="0000FF"/>
              </a:solidFill>
              <a:ln>
                <a:solidFill>
                  <a:srgbClr val="0000FF"/>
                </a:solidFill>
                <a:prstDash val="solid"/>
              </a:ln>
            </c:spPr>
          </c:marker>
          <c:cat>
            <c:numRef>
              <c:f>morts!$C$4:$C$34</c:f>
              <c:numCache>
                <c:formatCode>General</c:formatCode>
                <c:ptCount val="31"/>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numCache>
            </c:numRef>
          </c:cat>
          <c:val>
            <c:numRef>
              <c:f>morts!$F$4:$F$34</c:f>
              <c:numCache>
                <c:formatCode>0%</c:formatCode>
                <c:ptCount val="31"/>
                <c:pt idx="0">
                  <c:v>0.0</c:v>
                </c:pt>
                <c:pt idx="1">
                  <c:v>0.0</c:v>
                </c:pt>
                <c:pt idx="2">
                  <c:v>0.0</c:v>
                </c:pt>
                <c:pt idx="3">
                  <c:v>0.05</c:v>
                </c:pt>
                <c:pt idx="4">
                  <c:v>0.05</c:v>
                </c:pt>
                <c:pt idx="5">
                  <c:v>0.05</c:v>
                </c:pt>
                <c:pt idx="6">
                  <c:v>0.1</c:v>
                </c:pt>
                <c:pt idx="7">
                  <c:v>0.15</c:v>
                </c:pt>
                <c:pt idx="8">
                  <c:v>0.2</c:v>
                </c:pt>
                <c:pt idx="9">
                  <c:v>0.2</c:v>
                </c:pt>
                <c:pt idx="10">
                  <c:v>0.2</c:v>
                </c:pt>
                <c:pt idx="11">
                  <c:v>0.2</c:v>
                </c:pt>
                <c:pt idx="12">
                  <c:v>0.2</c:v>
                </c:pt>
                <c:pt idx="13">
                  <c:v>0.25</c:v>
                </c:pt>
                <c:pt idx="14">
                  <c:v>0.25</c:v>
                </c:pt>
                <c:pt idx="15">
                  <c:v>0.25</c:v>
                </c:pt>
                <c:pt idx="16">
                  <c:v>0.25</c:v>
                </c:pt>
                <c:pt idx="17">
                  <c:v>0.25</c:v>
                </c:pt>
                <c:pt idx="18">
                  <c:v>0.25</c:v>
                </c:pt>
                <c:pt idx="19">
                  <c:v>0.25</c:v>
                </c:pt>
                <c:pt idx="20">
                  <c:v>0.25</c:v>
                </c:pt>
                <c:pt idx="21">
                  <c:v>0.25</c:v>
                </c:pt>
                <c:pt idx="22">
                  <c:v>0.25</c:v>
                </c:pt>
                <c:pt idx="23">
                  <c:v>0.25</c:v>
                </c:pt>
                <c:pt idx="24">
                  <c:v>0.25</c:v>
                </c:pt>
                <c:pt idx="25">
                  <c:v>0.25</c:v>
                </c:pt>
                <c:pt idx="26">
                  <c:v>0.25</c:v>
                </c:pt>
                <c:pt idx="27">
                  <c:v>0.3</c:v>
                </c:pt>
                <c:pt idx="28">
                  <c:v>0.3</c:v>
                </c:pt>
                <c:pt idx="29">
                  <c:v>0.3</c:v>
                </c:pt>
                <c:pt idx="30">
                  <c:v>0.3</c:v>
                </c:pt>
              </c:numCache>
            </c:numRef>
          </c:val>
          <c:smooth val="0"/>
        </c:ser>
        <c:ser>
          <c:idx val="1"/>
          <c:order val="1"/>
          <c:tx>
            <c:v>HV</c:v>
          </c:tx>
          <c:spPr>
            <a:ln w="12700">
              <a:solidFill>
                <a:srgbClr val="FF0000"/>
              </a:solidFill>
              <a:prstDash val="solid"/>
            </a:ln>
          </c:spPr>
          <c:marker>
            <c:symbol val="square"/>
            <c:size val="5"/>
            <c:spPr>
              <a:solidFill>
                <a:srgbClr val="FF0000"/>
              </a:solidFill>
              <a:ln>
                <a:solidFill>
                  <a:srgbClr val="FF0000"/>
                </a:solidFill>
                <a:prstDash val="solid"/>
              </a:ln>
            </c:spPr>
          </c:marker>
          <c:val>
            <c:numRef>
              <c:f>morts!$I$4:$I$34</c:f>
              <c:numCache>
                <c:formatCode>0%</c:formatCode>
                <c:ptCount val="31"/>
                <c:pt idx="0">
                  <c:v>0.0</c:v>
                </c:pt>
                <c:pt idx="1">
                  <c:v>0.0</c:v>
                </c:pt>
                <c:pt idx="2">
                  <c:v>0.0</c:v>
                </c:pt>
                <c:pt idx="3">
                  <c:v>0.0</c:v>
                </c:pt>
                <c:pt idx="4">
                  <c:v>0.0</c:v>
                </c:pt>
                <c:pt idx="5">
                  <c:v>0.1</c:v>
                </c:pt>
                <c:pt idx="6">
                  <c:v>0.25</c:v>
                </c:pt>
                <c:pt idx="7">
                  <c:v>0.35</c:v>
                </c:pt>
                <c:pt idx="8">
                  <c:v>0.5</c:v>
                </c:pt>
                <c:pt idx="9">
                  <c:v>0.55</c:v>
                </c:pt>
                <c:pt idx="10">
                  <c:v>0.600000000000001</c:v>
                </c:pt>
                <c:pt idx="11">
                  <c:v>0.700000000000001</c:v>
                </c:pt>
                <c:pt idx="12">
                  <c:v>0.700000000000001</c:v>
                </c:pt>
                <c:pt idx="13">
                  <c:v>0.750000000000003</c:v>
                </c:pt>
                <c:pt idx="14">
                  <c:v>0.8</c:v>
                </c:pt>
                <c:pt idx="15">
                  <c:v>0.8</c:v>
                </c:pt>
                <c:pt idx="16">
                  <c:v>0.8</c:v>
                </c:pt>
                <c:pt idx="17">
                  <c:v>0.8</c:v>
                </c:pt>
                <c:pt idx="18">
                  <c:v>0.8</c:v>
                </c:pt>
                <c:pt idx="19">
                  <c:v>0.8</c:v>
                </c:pt>
                <c:pt idx="20">
                  <c:v>0.8</c:v>
                </c:pt>
                <c:pt idx="21">
                  <c:v>0.8</c:v>
                </c:pt>
                <c:pt idx="22">
                  <c:v>0.8</c:v>
                </c:pt>
                <c:pt idx="23">
                  <c:v>0.8</c:v>
                </c:pt>
                <c:pt idx="24">
                  <c:v>0.8</c:v>
                </c:pt>
                <c:pt idx="25">
                  <c:v>0.8</c:v>
                </c:pt>
                <c:pt idx="26">
                  <c:v>0.8</c:v>
                </c:pt>
                <c:pt idx="27">
                  <c:v>0.8</c:v>
                </c:pt>
                <c:pt idx="28">
                  <c:v>0.8</c:v>
                </c:pt>
                <c:pt idx="29">
                  <c:v>0.8</c:v>
                </c:pt>
                <c:pt idx="30">
                  <c:v>0.8</c:v>
                </c:pt>
              </c:numCache>
            </c:numRef>
          </c:val>
          <c:smooth val="0"/>
        </c:ser>
        <c:dLbls>
          <c:showLegendKey val="0"/>
          <c:showVal val="0"/>
          <c:showCatName val="0"/>
          <c:showSerName val="0"/>
          <c:showPercent val="0"/>
          <c:showBubbleSize val="0"/>
        </c:dLbls>
        <c:marker val="1"/>
        <c:smooth val="0"/>
        <c:axId val="2134031864"/>
        <c:axId val="2134026968"/>
      </c:lineChart>
      <c:catAx>
        <c:axId val="2134031864"/>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1800"/>
            </a:pPr>
            <a:endParaRPr lang="en-US"/>
          </a:p>
        </c:txPr>
        <c:crossAx val="2134026968"/>
        <c:crosses val="autoZero"/>
        <c:auto val="1"/>
        <c:lblAlgn val="ctr"/>
        <c:lblOffset val="100"/>
        <c:tickLblSkip val="5"/>
        <c:tickMarkSkip val="1"/>
        <c:noMultiLvlLbl val="0"/>
      </c:catAx>
      <c:valAx>
        <c:axId val="2134026968"/>
        <c:scaling>
          <c:orientation val="minMax"/>
          <c:max val="1.0"/>
          <c:min val="0.0"/>
        </c:scaling>
        <c:delete val="0"/>
        <c:axPos val="l"/>
        <c:numFmt formatCode="0%" sourceLinked="1"/>
        <c:majorTickMark val="out"/>
        <c:minorTickMark val="none"/>
        <c:tickLblPos val="nextTo"/>
        <c:spPr>
          <a:ln w="3175">
            <a:solidFill>
              <a:srgbClr val="000000"/>
            </a:solidFill>
            <a:prstDash val="solid"/>
          </a:ln>
        </c:spPr>
        <c:txPr>
          <a:bodyPr rot="0" vert="horz"/>
          <a:lstStyle/>
          <a:p>
            <a:pPr>
              <a:defRPr sz="1800"/>
            </a:pPr>
            <a:endParaRPr lang="en-US"/>
          </a:p>
        </c:txPr>
        <c:crossAx val="2134031864"/>
        <c:crosses val="autoZero"/>
        <c:crossBetween val="between"/>
        <c:majorUnit val="0.2"/>
      </c:valAx>
      <c:spPr>
        <a:noFill/>
        <a:ln w="25400">
          <a:noFill/>
        </a:ln>
      </c:spPr>
    </c:plotArea>
    <c:legend>
      <c:legendPos val="r"/>
      <c:layout>
        <c:manualLayout>
          <c:xMode val="edge"/>
          <c:yMode val="edge"/>
          <c:x val="0.568813363353103"/>
          <c:y val="0.241239499041859"/>
          <c:w val="0.309957962472828"/>
          <c:h val="0.305755395683455"/>
        </c:manualLayout>
      </c:layout>
      <c:overlay val="0"/>
      <c:spPr>
        <a:noFill/>
        <a:ln w="3175">
          <a:noFill/>
          <a:prstDash val="solid"/>
        </a:ln>
      </c:spPr>
      <c:txPr>
        <a:bodyPr/>
        <a:lstStyle/>
        <a:p>
          <a:pPr>
            <a:defRPr sz="1800"/>
          </a:pPr>
          <a:endParaRPr lang="en-US"/>
        </a:p>
      </c:txPr>
    </c:legend>
    <c:plotVisOnly val="1"/>
    <c:dispBlanksAs val="gap"/>
    <c:showDLblsOverMax val="0"/>
  </c:chart>
  <c:spPr>
    <a:solidFill>
      <a:srgbClr val="FFFFFF"/>
    </a:solidFill>
    <a:ln w="3175">
      <a:noFill/>
      <a:prstDash val="solid"/>
    </a:ln>
  </c:spPr>
  <c:txPr>
    <a:bodyPr/>
    <a:lstStyle/>
    <a:p>
      <a:pPr>
        <a:defRPr sz="1000" b="0" i="0" u="none" strike="noStrike" baseline="0">
          <a:solidFill>
            <a:srgbClr val="000000"/>
          </a:solidFill>
          <a:latin typeface="Arial" pitchFamily="34" charset="0"/>
          <a:ea typeface="Arial"/>
          <a:cs typeface="Arial"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3946050317863"/>
          <c:y val="0.0514005540974045"/>
          <c:w val="0.82929964356536"/>
          <c:h val="0.866089107277535"/>
        </c:manualLayout>
      </c:layout>
      <c:barChart>
        <c:barDir val="col"/>
        <c:grouping val="clustered"/>
        <c:varyColors val="0"/>
        <c:ser>
          <c:idx val="0"/>
          <c:order val="0"/>
          <c:tx>
            <c:v>Vaccinated</c:v>
          </c:tx>
          <c:spPr>
            <a:solidFill>
              <a:schemeClr val="tx1">
                <a:lumMod val="50000"/>
                <a:lumOff val="50000"/>
              </a:schemeClr>
            </a:solidFill>
            <a:ln>
              <a:solidFill>
                <a:schemeClr val="tx1"/>
              </a:solidFill>
            </a:ln>
          </c:spPr>
          <c:invertIfNegative val="0"/>
          <c:errBars>
            <c:errBarType val="both"/>
            <c:errValType val="cust"/>
            <c:noEndCap val="0"/>
            <c:plus>
              <c:numRef>
                <c:f>'LVAC2 data'!$BX$122:$BX$128</c:f>
                <c:numCache>
                  <c:formatCode>General</c:formatCode>
                  <c:ptCount val="7"/>
                  <c:pt idx="0">
                    <c:v>5.0</c:v>
                  </c:pt>
                  <c:pt idx="1">
                    <c:v>5.0</c:v>
                  </c:pt>
                  <c:pt idx="2">
                    <c:v>20.0</c:v>
                  </c:pt>
                  <c:pt idx="3">
                    <c:v>2.0</c:v>
                  </c:pt>
                  <c:pt idx="4">
                    <c:v>6.0</c:v>
                  </c:pt>
                  <c:pt idx="5">
                    <c:v>5.0</c:v>
                  </c:pt>
                  <c:pt idx="6">
                    <c:v>3.0</c:v>
                  </c:pt>
                </c:numCache>
              </c:numRef>
            </c:plus>
            <c:minus>
              <c:numRef>
                <c:f>'LVAC2 data'!$BX$122:$BX$128</c:f>
                <c:numCache>
                  <c:formatCode>General</c:formatCode>
                  <c:ptCount val="7"/>
                  <c:pt idx="0">
                    <c:v>5.0</c:v>
                  </c:pt>
                  <c:pt idx="1">
                    <c:v>5.0</c:v>
                  </c:pt>
                  <c:pt idx="2">
                    <c:v>20.0</c:v>
                  </c:pt>
                  <c:pt idx="3">
                    <c:v>2.0</c:v>
                  </c:pt>
                  <c:pt idx="4">
                    <c:v>6.0</c:v>
                  </c:pt>
                  <c:pt idx="5">
                    <c:v>5.0</c:v>
                  </c:pt>
                  <c:pt idx="6">
                    <c:v>3.0</c:v>
                  </c:pt>
                </c:numCache>
              </c:numRef>
            </c:minus>
          </c:errBars>
          <c:cat>
            <c:numRef>
              <c:f>'LVAC2 data'!$BZ$122:$BZ$128</c:f>
              <c:numCache>
                <c:formatCode>0.00E+00</c:formatCode>
                <c:ptCount val="7"/>
                <c:pt idx="0">
                  <c:v>0.0</c:v>
                </c:pt>
                <c:pt idx="1">
                  <c:v>10.0</c:v>
                </c:pt>
                <c:pt idx="2">
                  <c:v>100.0</c:v>
                </c:pt>
                <c:pt idx="3">
                  <c:v>1000.0</c:v>
                </c:pt>
                <c:pt idx="4">
                  <c:v>10000.0</c:v>
                </c:pt>
                <c:pt idx="5">
                  <c:v>100000.0</c:v>
                </c:pt>
                <c:pt idx="6">
                  <c:v>1.0E6</c:v>
                </c:pt>
              </c:numCache>
            </c:numRef>
          </c:cat>
          <c:val>
            <c:numRef>
              <c:f>'LVAC2 data'!$BW$122:$BW$128</c:f>
              <c:numCache>
                <c:formatCode>General</c:formatCode>
                <c:ptCount val="7"/>
                <c:pt idx="0">
                  <c:v>8.0</c:v>
                </c:pt>
                <c:pt idx="1">
                  <c:v>10.0</c:v>
                </c:pt>
                <c:pt idx="2">
                  <c:v>30.0</c:v>
                </c:pt>
                <c:pt idx="3">
                  <c:v>22.0</c:v>
                </c:pt>
                <c:pt idx="4">
                  <c:v>15.0</c:v>
                </c:pt>
                <c:pt idx="5">
                  <c:v>10.0</c:v>
                </c:pt>
                <c:pt idx="6">
                  <c:v>7.0</c:v>
                </c:pt>
              </c:numCache>
            </c:numRef>
          </c:val>
        </c:ser>
        <c:ser>
          <c:idx val="1"/>
          <c:order val="1"/>
          <c:tx>
            <c:v>Unvaccinated</c:v>
          </c:tx>
          <c:spPr>
            <a:solidFill>
              <a:schemeClr val="tx1"/>
            </a:solidFill>
            <a:ln>
              <a:solidFill>
                <a:schemeClr val="bg1">
                  <a:lumMod val="50000"/>
                </a:schemeClr>
              </a:solidFill>
            </a:ln>
          </c:spPr>
          <c:invertIfNegative val="0"/>
          <c:errBars>
            <c:errBarType val="both"/>
            <c:errValType val="cust"/>
            <c:noEndCap val="0"/>
            <c:plus>
              <c:numRef>
                <c:f>'LVAC2 data'!$BX$129:$BX$135</c:f>
                <c:numCache>
                  <c:formatCode>General</c:formatCode>
                  <c:ptCount val="7"/>
                  <c:pt idx="0">
                    <c:v>3.0</c:v>
                  </c:pt>
                  <c:pt idx="1">
                    <c:v>15.0</c:v>
                  </c:pt>
                  <c:pt idx="2">
                    <c:v>15.0</c:v>
                  </c:pt>
                  <c:pt idx="3">
                    <c:v>6.0</c:v>
                  </c:pt>
                  <c:pt idx="4">
                    <c:v>6.0</c:v>
                  </c:pt>
                  <c:pt idx="5">
                    <c:v>5.0</c:v>
                  </c:pt>
                  <c:pt idx="6">
                    <c:v>0.0</c:v>
                  </c:pt>
                </c:numCache>
              </c:numRef>
            </c:plus>
            <c:minus>
              <c:numRef>
                <c:f>'LVAC2 data'!$BX$129:$BX$135</c:f>
                <c:numCache>
                  <c:formatCode>General</c:formatCode>
                  <c:ptCount val="7"/>
                  <c:pt idx="0">
                    <c:v>3.0</c:v>
                  </c:pt>
                  <c:pt idx="1">
                    <c:v>15.0</c:v>
                  </c:pt>
                  <c:pt idx="2">
                    <c:v>15.0</c:v>
                  </c:pt>
                  <c:pt idx="3">
                    <c:v>6.0</c:v>
                  </c:pt>
                  <c:pt idx="4">
                    <c:v>6.0</c:v>
                  </c:pt>
                  <c:pt idx="5">
                    <c:v>5.0</c:v>
                  </c:pt>
                  <c:pt idx="6">
                    <c:v>0.0</c:v>
                  </c:pt>
                </c:numCache>
              </c:numRef>
            </c:minus>
          </c:errBars>
          <c:val>
            <c:numRef>
              <c:f>'LVAC2 data'!$BW$129:$BW$135</c:f>
              <c:numCache>
                <c:formatCode>General</c:formatCode>
                <c:ptCount val="7"/>
                <c:pt idx="0">
                  <c:v>6.0</c:v>
                </c:pt>
                <c:pt idx="1">
                  <c:v>37.0</c:v>
                </c:pt>
                <c:pt idx="2">
                  <c:v>55.0</c:v>
                </c:pt>
                <c:pt idx="3">
                  <c:v>63.0</c:v>
                </c:pt>
                <c:pt idx="4">
                  <c:v>64.0</c:v>
                </c:pt>
                <c:pt idx="5">
                  <c:v>85.0</c:v>
                </c:pt>
                <c:pt idx="6">
                  <c:v>95.0</c:v>
                </c:pt>
              </c:numCache>
            </c:numRef>
          </c:val>
        </c:ser>
        <c:dLbls>
          <c:showLegendKey val="0"/>
          <c:showVal val="0"/>
          <c:showCatName val="0"/>
          <c:showSerName val="0"/>
          <c:showPercent val="0"/>
          <c:showBubbleSize val="0"/>
        </c:dLbls>
        <c:gapWidth val="150"/>
        <c:axId val="-2146263336"/>
        <c:axId val="-2146306088"/>
      </c:barChart>
      <c:catAx>
        <c:axId val="-2146263336"/>
        <c:scaling>
          <c:orientation val="minMax"/>
        </c:scaling>
        <c:delete val="1"/>
        <c:axPos val="b"/>
        <c:numFmt formatCode="0.00E+00" sourceLinked="1"/>
        <c:majorTickMark val="out"/>
        <c:minorTickMark val="none"/>
        <c:tickLblPos val="nextTo"/>
        <c:crossAx val="-2146306088"/>
        <c:crosses val="autoZero"/>
        <c:auto val="1"/>
        <c:lblAlgn val="ctr"/>
        <c:lblOffset val="100"/>
        <c:noMultiLvlLbl val="0"/>
      </c:catAx>
      <c:valAx>
        <c:axId val="-2146306088"/>
        <c:scaling>
          <c:orientation val="minMax"/>
        </c:scaling>
        <c:delete val="0"/>
        <c:axPos val="l"/>
        <c:majorGridlines>
          <c:spPr>
            <a:ln>
              <a:noFill/>
            </a:ln>
          </c:spPr>
        </c:majorGridlines>
        <c:title>
          <c:tx>
            <c:rich>
              <a:bodyPr rot="-5400000" vert="horz"/>
              <a:lstStyle/>
              <a:p>
                <a:pPr>
                  <a:defRPr sz="1600"/>
                </a:pPr>
                <a:r>
                  <a:rPr lang="en-US" sz="1600"/>
                  <a:t>Percent mortality</a:t>
                </a:r>
              </a:p>
            </c:rich>
          </c:tx>
          <c:layout/>
          <c:overlay val="0"/>
        </c:title>
        <c:numFmt formatCode="General" sourceLinked="1"/>
        <c:majorTickMark val="out"/>
        <c:minorTickMark val="none"/>
        <c:tickLblPos val="nextTo"/>
        <c:txPr>
          <a:bodyPr/>
          <a:lstStyle/>
          <a:p>
            <a:pPr>
              <a:defRPr sz="1400"/>
            </a:pPr>
            <a:endParaRPr lang="en-US"/>
          </a:p>
        </c:txPr>
        <c:crossAx val="-2146263336"/>
        <c:crosses val="autoZero"/>
        <c:crossBetween val="between"/>
      </c:valAx>
    </c:plotArea>
    <c:legend>
      <c:legendPos val="r"/>
      <c:layout>
        <c:manualLayout>
          <c:xMode val="edge"/>
          <c:yMode val="edge"/>
          <c:x val="0.180686518498527"/>
          <c:y val="0.0829494733221982"/>
          <c:w val="0.31230986843852"/>
          <c:h val="0.187153152866403"/>
        </c:manualLayout>
      </c:layout>
      <c:overlay val="0"/>
      <c:txPr>
        <a:bodyPr/>
        <a:lstStyle/>
        <a:p>
          <a:pPr>
            <a:defRPr sz="1400"/>
          </a:pPr>
          <a:endParaRPr lang="en-US"/>
        </a:p>
      </c:txPr>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9123727955057"/>
          <c:y val="0.144111350965877"/>
          <c:w val="0.767424137772252"/>
          <c:h val="0.649847140858251"/>
        </c:manualLayout>
      </c:layout>
      <c:barChart>
        <c:barDir val="col"/>
        <c:grouping val="clustered"/>
        <c:varyColors val="0"/>
        <c:ser>
          <c:idx val="0"/>
          <c:order val="0"/>
          <c:spPr>
            <a:solidFill>
              <a:srgbClr val="00B050"/>
            </a:solidFill>
          </c:spPr>
          <c:invertIfNegative val="0"/>
          <c:val>
            <c:numRef>
              <c:f>Sheet1!$C$7:$C$11</c:f>
              <c:numCache>
                <c:formatCode>General</c:formatCode>
                <c:ptCount val="5"/>
                <c:pt idx="0">
                  <c:v>6.30102999566406</c:v>
                </c:pt>
                <c:pt idx="1">
                  <c:v>7.698970004335985</c:v>
                </c:pt>
                <c:pt idx="2">
                  <c:v>7.698970004335985</c:v>
                </c:pt>
                <c:pt idx="3">
                  <c:v>7.698970004335985</c:v>
                </c:pt>
                <c:pt idx="4">
                  <c:v>7.698970004335985</c:v>
                </c:pt>
              </c:numCache>
            </c:numRef>
          </c:val>
        </c:ser>
        <c:dLbls>
          <c:showLegendKey val="0"/>
          <c:showVal val="0"/>
          <c:showCatName val="0"/>
          <c:showSerName val="0"/>
          <c:showPercent val="0"/>
          <c:showBubbleSize val="0"/>
        </c:dLbls>
        <c:gapWidth val="150"/>
        <c:axId val="-2142220728"/>
        <c:axId val="-2142215272"/>
      </c:barChart>
      <c:catAx>
        <c:axId val="-2142220728"/>
        <c:scaling>
          <c:orientation val="minMax"/>
        </c:scaling>
        <c:delete val="0"/>
        <c:axPos val="b"/>
        <c:title>
          <c:tx>
            <c:rich>
              <a:bodyPr/>
              <a:lstStyle/>
              <a:p>
                <a:pPr>
                  <a:defRPr sz="2400" b="0"/>
                </a:pPr>
                <a:r>
                  <a:rPr lang="en-US" sz="2400" b="0" dirty="0"/>
                  <a:t>Fish</a:t>
                </a:r>
              </a:p>
            </c:rich>
          </c:tx>
          <c:layout>
            <c:manualLayout>
              <c:xMode val="edge"/>
              <c:yMode val="edge"/>
              <c:x val="0.507777317309021"/>
              <c:y val="0.893428022330951"/>
            </c:manualLayout>
          </c:layout>
          <c:overlay val="0"/>
        </c:title>
        <c:majorTickMark val="out"/>
        <c:minorTickMark val="none"/>
        <c:tickLblPos val="nextTo"/>
        <c:txPr>
          <a:bodyPr/>
          <a:lstStyle/>
          <a:p>
            <a:pPr>
              <a:defRPr sz="2000"/>
            </a:pPr>
            <a:endParaRPr lang="en-US"/>
          </a:p>
        </c:txPr>
        <c:crossAx val="-2142215272"/>
        <c:crosses val="autoZero"/>
        <c:auto val="1"/>
        <c:lblAlgn val="ctr"/>
        <c:lblOffset val="100"/>
        <c:noMultiLvlLbl val="0"/>
      </c:catAx>
      <c:valAx>
        <c:axId val="-2142215272"/>
        <c:scaling>
          <c:orientation val="minMax"/>
          <c:max val="8.0"/>
          <c:min val="0.0"/>
        </c:scaling>
        <c:delete val="0"/>
        <c:axPos val="l"/>
        <c:majorGridlines>
          <c:spPr>
            <a:ln>
              <a:solidFill>
                <a:schemeClr val="bg1"/>
              </a:solidFill>
            </a:ln>
          </c:spPr>
        </c:majorGridlines>
        <c:title>
          <c:tx>
            <c:rich>
              <a:bodyPr rot="-5400000" vert="horz"/>
              <a:lstStyle/>
              <a:p>
                <a:pPr>
                  <a:defRPr sz="2400" b="0"/>
                </a:pPr>
                <a:r>
                  <a:rPr lang="en-US" sz="2400" b="0" dirty="0"/>
                  <a:t>Log(Virus/g fish)</a:t>
                </a:r>
              </a:p>
            </c:rich>
          </c:tx>
          <c:layout>
            <c:manualLayout>
              <c:xMode val="edge"/>
              <c:yMode val="edge"/>
              <c:x val="0.00691647096744489"/>
              <c:y val="0.158159202635228"/>
            </c:manualLayout>
          </c:layout>
          <c:overlay val="0"/>
        </c:title>
        <c:numFmt formatCode="General" sourceLinked="1"/>
        <c:majorTickMark val="out"/>
        <c:minorTickMark val="none"/>
        <c:tickLblPos val="nextTo"/>
        <c:txPr>
          <a:bodyPr/>
          <a:lstStyle/>
          <a:p>
            <a:pPr>
              <a:defRPr sz="2000"/>
            </a:pPr>
            <a:endParaRPr lang="en-US"/>
          </a:p>
        </c:txPr>
        <c:crossAx val="-2142220728"/>
        <c:crosses val="autoZero"/>
        <c:crossBetween val="between"/>
        <c:majorUnit val="2.0"/>
      </c:valAx>
      <c:spPr>
        <a:noFill/>
        <a:ln>
          <a:noFill/>
        </a:ln>
      </c:spPr>
    </c:plotArea>
    <c:plotVisOnly val="1"/>
    <c:dispBlanksAs val="gap"/>
    <c:showDLblsOverMax val="0"/>
  </c:chart>
  <c:spPr>
    <a:solidFill>
      <a:schemeClr val="bg1"/>
    </a:solidFill>
    <a:ln>
      <a:noFill/>
    </a:ln>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141467993584"/>
          <c:y val="0.134346113337936"/>
          <c:w val="0.78530297645086"/>
          <c:h val="0.666127665553072"/>
        </c:manualLayout>
      </c:layout>
      <c:barChart>
        <c:barDir val="col"/>
        <c:grouping val="clustered"/>
        <c:varyColors val="0"/>
        <c:ser>
          <c:idx val="0"/>
          <c:order val="0"/>
          <c:spPr>
            <a:solidFill>
              <a:srgbClr val="FFC000"/>
            </a:solidFill>
          </c:spPr>
          <c:invertIfNegative val="0"/>
          <c:val>
            <c:numRef>
              <c:f>Sheet1!$C$2:$C$6</c:f>
              <c:numCache>
                <c:formatCode>General</c:formatCode>
                <c:ptCount val="5"/>
                <c:pt idx="0">
                  <c:v>3.69897000433602</c:v>
                </c:pt>
                <c:pt idx="1">
                  <c:v>6.30102999566406</c:v>
                </c:pt>
                <c:pt idx="2">
                  <c:v>2.903089986991944</c:v>
                </c:pt>
                <c:pt idx="3">
                  <c:v>0.0</c:v>
                </c:pt>
                <c:pt idx="4">
                  <c:v>6.903089986991944</c:v>
                </c:pt>
              </c:numCache>
            </c:numRef>
          </c:val>
        </c:ser>
        <c:dLbls>
          <c:showLegendKey val="0"/>
          <c:showVal val="0"/>
          <c:showCatName val="0"/>
          <c:showSerName val="0"/>
          <c:showPercent val="0"/>
          <c:showBubbleSize val="0"/>
        </c:dLbls>
        <c:gapWidth val="150"/>
        <c:axId val="-2140678360"/>
        <c:axId val="-2140672856"/>
      </c:barChart>
      <c:catAx>
        <c:axId val="-2140678360"/>
        <c:scaling>
          <c:orientation val="minMax"/>
        </c:scaling>
        <c:delete val="0"/>
        <c:axPos val="b"/>
        <c:title>
          <c:tx>
            <c:rich>
              <a:bodyPr/>
              <a:lstStyle/>
              <a:p>
                <a:pPr>
                  <a:defRPr sz="2400" b="0"/>
                </a:pPr>
                <a:r>
                  <a:rPr lang="en-US" sz="2400" b="0" dirty="0"/>
                  <a:t>Fish</a:t>
                </a:r>
              </a:p>
            </c:rich>
          </c:tx>
          <c:layout>
            <c:manualLayout>
              <c:xMode val="edge"/>
              <c:yMode val="edge"/>
              <c:x val="0.493835666375038"/>
              <c:y val="0.893839510617184"/>
            </c:manualLayout>
          </c:layout>
          <c:overlay val="0"/>
        </c:title>
        <c:majorTickMark val="out"/>
        <c:minorTickMark val="none"/>
        <c:tickLblPos val="nextTo"/>
        <c:txPr>
          <a:bodyPr/>
          <a:lstStyle/>
          <a:p>
            <a:pPr>
              <a:defRPr sz="2000"/>
            </a:pPr>
            <a:endParaRPr lang="en-US"/>
          </a:p>
        </c:txPr>
        <c:crossAx val="-2140672856"/>
        <c:crosses val="autoZero"/>
        <c:auto val="1"/>
        <c:lblAlgn val="ctr"/>
        <c:lblOffset val="100"/>
        <c:noMultiLvlLbl val="0"/>
      </c:catAx>
      <c:valAx>
        <c:axId val="-2140672856"/>
        <c:scaling>
          <c:orientation val="minMax"/>
          <c:max val="8.0"/>
          <c:min val="0.0"/>
        </c:scaling>
        <c:delete val="0"/>
        <c:axPos val="l"/>
        <c:majorGridlines>
          <c:spPr>
            <a:ln>
              <a:solidFill>
                <a:schemeClr val="bg1"/>
              </a:solidFill>
            </a:ln>
          </c:spPr>
        </c:majorGridlines>
        <c:title>
          <c:tx>
            <c:rich>
              <a:bodyPr rot="-5400000" vert="horz"/>
              <a:lstStyle/>
              <a:p>
                <a:pPr>
                  <a:defRPr sz="2400" b="0"/>
                </a:pPr>
                <a:r>
                  <a:rPr lang="en-US" sz="2400" b="0" dirty="0"/>
                  <a:t>Log(Virus/g fish)</a:t>
                </a:r>
              </a:p>
            </c:rich>
          </c:tx>
          <c:layout>
            <c:manualLayout>
              <c:xMode val="edge"/>
              <c:yMode val="edge"/>
              <c:x val="0.00691650203117528"/>
              <c:y val="0.138541764590259"/>
            </c:manualLayout>
          </c:layout>
          <c:overlay val="0"/>
        </c:title>
        <c:numFmt formatCode="General" sourceLinked="1"/>
        <c:majorTickMark val="out"/>
        <c:minorTickMark val="none"/>
        <c:tickLblPos val="nextTo"/>
        <c:txPr>
          <a:bodyPr/>
          <a:lstStyle/>
          <a:p>
            <a:pPr>
              <a:defRPr sz="2000"/>
            </a:pPr>
            <a:endParaRPr lang="en-US"/>
          </a:p>
        </c:txPr>
        <c:crossAx val="-2140678360"/>
        <c:crosses val="autoZero"/>
        <c:crossBetween val="between"/>
        <c:majorUnit val="2.0"/>
      </c:valAx>
      <c:spPr>
        <a:noFill/>
        <a:ln>
          <a:noFill/>
        </a:ln>
      </c:spPr>
    </c:plotArea>
    <c:plotVisOnly val="1"/>
    <c:dispBlanksAs val="gap"/>
    <c:showDLblsOverMax val="0"/>
  </c:chart>
  <c:spPr>
    <a:solidFill>
      <a:schemeClr val="bg1"/>
    </a:solidFill>
    <a:ln>
      <a:noFill/>
    </a:ln>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0"/>
            </a:pPr>
            <a:r>
              <a:rPr lang="en-US" sz="2000" b="0" dirty="0"/>
              <a:t>Cumulative </a:t>
            </a:r>
            <a:r>
              <a:rPr lang="en-US" sz="2000" b="0" dirty="0" smtClean="0"/>
              <a:t>Mortality</a:t>
            </a:r>
            <a:endParaRPr lang="en-US" sz="2000" b="0" dirty="0"/>
          </a:p>
        </c:rich>
      </c:tx>
      <c:layout>
        <c:manualLayout>
          <c:xMode val="edge"/>
          <c:yMode val="edge"/>
          <c:x val="0.285768511631398"/>
          <c:y val="0.00367599378797374"/>
        </c:manualLayout>
      </c:layout>
      <c:overlay val="0"/>
      <c:spPr>
        <a:noFill/>
        <a:ln w="25400">
          <a:noFill/>
        </a:ln>
      </c:spPr>
    </c:title>
    <c:autoTitleDeleted val="0"/>
    <c:plotArea>
      <c:layout>
        <c:manualLayout>
          <c:layoutTarget val="inner"/>
          <c:xMode val="edge"/>
          <c:yMode val="edge"/>
          <c:x val="0.209541382870029"/>
          <c:y val="0.145320791960572"/>
          <c:w val="0.753160480087201"/>
          <c:h val="0.549771234513791"/>
        </c:manualLayout>
      </c:layout>
      <c:lineChart>
        <c:grouping val="standard"/>
        <c:varyColors val="0"/>
        <c:ser>
          <c:idx val="0"/>
          <c:order val="0"/>
          <c:tx>
            <c:v>LV</c:v>
          </c:tx>
          <c:spPr>
            <a:ln w="12700">
              <a:solidFill>
                <a:srgbClr val="0000FF"/>
              </a:solidFill>
              <a:prstDash val="solid"/>
            </a:ln>
          </c:spPr>
          <c:marker>
            <c:symbol val="diamond"/>
            <c:size val="5"/>
            <c:spPr>
              <a:solidFill>
                <a:srgbClr val="0000FF"/>
              </a:solidFill>
              <a:ln>
                <a:solidFill>
                  <a:srgbClr val="0000FF"/>
                </a:solidFill>
                <a:prstDash val="solid"/>
              </a:ln>
            </c:spPr>
          </c:marker>
          <c:cat>
            <c:numRef>
              <c:f>morts!$C$4:$C$34</c:f>
              <c:numCache>
                <c:formatCode>General</c:formatCode>
                <c:ptCount val="31"/>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numCache>
            </c:numRef>
          </c:cat>
          <c:val>
            <c:numRef>
              <c:f>morts!$F$4:$F$34</c:f>
              <c:numCache>
                <c:formatCode>0%</c:formatCode>
                <c:ptCount val="31"/>
                <c:pt idx="0">
                  <c:v>0.0</c:v>
                </c:pt>
                <c:pt idx="1">
                  <c:v>0.0</c:v>
                </c:pt>
                <c:pt idx="2">
                  <c:v>0.0</c:v>
                </c:pt>
                <c:pt idx="3">
                  <c:v>0.05</c:v>
                </c:pt>
                <c:pt idx="4">
                  <c:v>0.05</c:v>
                </c:pt>
                <c:pt idx="5">
                  <c:v>0.05</c:v>
                </c:pt>
                <c:pt idx="6">
                  <c:v>0.1</c:v>
                </c:pt>
                <c:pt idx="7">
                  <c:v>0.15</c:v>
                </c:pt>
                <c:pt idx="8">
                  <c:v>0.2</c:v>
                </c:pt>
                <c:pt idx="9">
                  <c:v>0.2</c:v>
                </c:pt>
                <c:pt idx="10">
                  <c:v>0.2</c:v>
                </c:pt>
                <c:pt idx="11">
                  <c:v>0.2</c:v>
                </c:pt>
                <c:pt idx="12">
                  <c:v>0.2</c:v>
                </c:pt>
                <c:pt idx="13">
                  <c:v>0.25</c:v>
                </c:pt>
                <c:pt idx="14">
                  <c:v>0.25</c:v>
                </c:pt>
                <c:pt idx="15">
                  <c:v>0.25</c:v>
                </c:pt>
                <c:pt idx="16">
                  <c:v>0.25</c:v>
                </c:pt>
                <c:pt idx="17">
                  <c:v>0.25</c:v>
                </c:pt>
                <c:pt idx="18">
                  <c:v>0.25</c:v>
                </c:pt>
                <c:pt idx="19">
                  <c:v>0.25</c:v>
                </c:pt>
                <c:pt idx="20">
                  <c:v>0.25</c:v>
                </c:pt>
                <c:pt idx="21">
                  <c:v>0.25</c:v>
                </c:pt>
                <c:pt idx="22">
                  <c:v>0.25</c:v>
                </c:pt>
                <c:pt idx="23">
                  <c:v>0.25</c:v>
                </c:pt>
                <c:pt idx="24">
                  <c:v>0.25</c:v>
                </c:pt>
                <c:pt idx="25">
                  <c:v>0.25</c:v>
                </c:pt>
                <c:pt idx="26">
                  <c:v>0.25</c:v>
                </c:pt>
                <c:pt idx="27">
                  <c:v>0.3</c:v>
                </c:pt>
                <c:pt idx="28">
                  <c:v>0.3</c:v>
                </c:pt>
                <c:pt idx="29">
                  <c:v>0.3</c:v>
                </c:pt>
                <c:pt idx="30">
                  <c:v>0.3</c:v>
                </c:pt>
              </c:numCache>
            </c:numRef>
          </c:val>
          <c:smooth val="0"/>
        </c:ser>
        <c:ser>
          <c:idx val="1"/>
          <c:order val="1"/>
          <c:tx>
            <c:v>HV</c:v>
          </c:tx>
          <c:spPr>
            <a:ln w="12700">
              <a:solidFill>
                <a:srgbClr val="FF0000"/>
              </a:solidFill>
              <a:prstDash val="solid"/>
            </a:ln>
          </c:spPr>
          <c:marker>
            <c:symbol val="square"/>
            <c:size val="5"/>
            <c:spPr>
              <a:solidFill>
                <a:srgbClr val="FF0000"/>
              </a:solidFill>
              <a:ln>
                <a:solidFill>
                  <a:srgbClr val="FF0000"/>
                </a:solidFill>
                <a:prstDash val="solid"/>
              </a:ln>
            </c:spPr>
          </c:marker>
          <c:val>
            <c:numRef>
              <c:f>morts!$I$4:$I$34</c:f>
              <c:numCache>
                <c:formatCode>0%</c:formatCode>
                <c:ptCount val="31"/>
                <c:pt idx="0">
                  <c:v>0.0</c:v>
                </c:pt>
                <c:pt idx="1">
                  <c:v>0.0</c:v>
                </c:pt>
                <c:pt idx="2">
                  <c:v>0.0</c:v>
                </c:pt>
                <c:pt idx="3">
                  <c:v>0.0</c:v>
                </c:pt>
                <c:pt idx="4">
                  <c:v>0.0</c:v>
                </c:pt>
                <c:pt idx="5">
                  <c:v>0.1</c:v>
                </c:pt>
                <c:pt idx="6">
                  <c:v>0.25</c:v>
                </c:pt>
                <c:pt idx="7">
                  <c:v>0.35</c:v>
                </c:pt>
                <c:pt idx="8">
                  <c:v>0.5</c:v>
                </c:pt>
                <c:pt idx="9">
                  <c:v>0.55</c:v>
                </c:pt>
                <c:pt idx="10">
                  <c:v>0.600000000000001</c:v>
                </c:pt>
                <c:pt idx="11">
                  <c:v>0.700000000000001</c:v>
                </c:pt>
                <c:pt idx="12">
                  <c:v>0.700000000000001</c:v>
                </c:pt>
                <c:pt idx="13">
                  <c:v>0.750000000000003</c:v>
                </c:pt>
                <c:pt idx="14">
                  <c:v>0.8</c:v>
                </c:pt>
                <c:pt idx="15">
                  <c:v>0.8</c:v>
                </c:pt>
                <c:pt idx="16">
                  <c:v>0.8</c:v>
                </c:pt>
                <c:pt idx="17">
                  <c:v>0.8</c:v>
                </c:pt>
                <c:pt idx="18">
                  <c:v>0.8</c:v>
                </c:pt>
                <c:pt idx="19">
                  <c:v>0.8</c:v>
                </c:pt>
                <c:pt idx="20">
                  <c:v>0.8</c:v>
                </c:pt>
                <c:pt idx="21">
                  <c:v>0.8</c:v>
                </c:pt>
                <c:pt idx="22">
                  <c:v>0.8</c:v>
                </c:pt>
                <c:pt idx="23">
                  <c:v>0.8</c:v>
                </c:pt>
                <c:pt idx="24">
                  <c:v>0.8</c:v>
                </c:pt>
                <c:pt idx="25">
                  <c:v>0.8</c:v>
                </c:pt>
                <c:pt idx="26">
                  <c:v>0.8</c:v>
                </c:pt>
                <c:pt idx="27">
                  <c:v>0.8</c:v>
                </c:pt>
                <c:pt idx="28">
                  <c:v>0.8</c:v>
                </c:pt>
                <c:pt idx="29">
                  <c:v>0.8</c:v>
                </c:pt>
                <c:pt idx="30">
                  <c:v>0.8</c:v>
                </c:pt>
              </c:numCache>
            </c:numRef>
          </c:val>
          <c:smooth val="0"/>
        </c:ser>
        <c:dLbls>
          <c:showLegendKey val="0"/>
          <c:showVal val="0"/>
          <c:showCatName val="0"/>
          <c:showSerName val="0"/>
          <c:showPercent val="0"/>
          <c:showBubbleSize val="0"/>
        </c:dLbls>
        <c:marker val="1"/>
        <c:smooth val="0"/>
        <c:axId val="2138864056"/>
        <c:axId val="2138869144"/>
      </c:lineChart>
      <c:catAx>
        <c:axId val="2138864056"/>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2000"/>
            </a:pPr>
            <a:endParaRPr lang="en-US"/>
          </a:p>
        </c:txPr>
        <c:crossAx val="2138869144"/>
        <c:crosses val="autoZero"/>
        <c:auto val="1"/>
        <c:lblAlgn val="ctr"/>
        <c:lblOffset val="100"/>
        <c:tickLblSkip val="5"/>
        <c:tickMarkSkip val="1"/>
        <c:noMultiLvlLbl val="0"/>
      </c:catAx>
      <c:valAx>
        <c:axId val="2138869144"/>
        <c:scaling>
          <c:orientation val="minMax"/>
          <c:max val="1.0"/>
          <c:min val="0.0"/>
        </c:scaling>
        <c:delete val="0"/>
        <c:axPos val="l"/>
        <c:numFmt formatCode="0%" sourceLinked="1"/>
        <c:majorTickMark val="out"/>
        <c:minorTickMark val="none"/>
        <c:tickLblPos val="nextTo"/>
        <c:spPr>
          <a:ln w="3175">
            <a:solidFill>
              <a:srgbClr val="000000"/>
            </a:solidFill>
            <a:prstDash val="solid"/>
          </a:ln>
        </c:spPr>
        <c:txPr>
          <a:bodyPr rot="0" vert="horz"/>
          <a:lstStyle/>
          <a:p>
            <a:pPr>
              <a:defRPr sz="1800"/>
            </a:pPr>
            <a:endParaRPr lang="en-US"/>
          </a:p>
        </c:txPr>
        <c:crossAx val="2138864056"/>
        <c:crosses val="autoZero"/>
        <c:crossBetween val="between"/>
        <c:majorUnit val="0.2"/>
      </c:valAx>
      <c:spPr>
        <a:noFill/>
        <a:ln w="25400">
          <a:noFill/>
        </a:ln>
      </c:spPr>
    </c:plotArea>
    <c:plotVisOnly val="1"/>
    <c:dispBlanksAs val="gap"/>
    <c:showDLblsOverMax val="0"/>
  </c:chart>
  <c:spPr>
    <a:solidFill>
      <a:srgbClr val="FFFFFF"/>
    </a:solidFill>
    <a:ln w="3175">
      <a:noFill/>
      <a:prstDash val="solid"/>
    </a:ln>
  </c:spPr>
  <c:txPr>
    <a:bodyPr/>
    <a:lstStyle/>
    <a:p>
      <a:pPr>
        <a:defRPr sz="1000" b="0" i="0" u="none" strike="noStrike" baseline="0">
          <a:solidFill>
            <a:srgbClr val="000000"/>
          </a:solidFill>
          <a:latin typeface="Arial" pitchFamily="34" charset="0"/>
          <a:ea typeface="Arial"/>
          <a:cs typeface="Arial" pitchFamily="34"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0914562789626"/>
          <c:y val="0.129496402877699"/>
          <c:w val="0.77810535831359"/>
          <c:h val="0.575539568345323"/>
        </c:manualLayout>
      </c:layout>
      <c:barChart>
        <c:barDir val="col"/>
        <c:grouping val="clustered"/>
        <c:varyColors val="0"/>
        <c:ser>
          <c:idx val="1"/>
          <c:order val="0"/>
          <c:tx>
            <c:v>HV</c:v>
          </c:tx>
          <c:spPr>
            <a:solidFill>
              <a:srgbClr val="FF0000"/>
            </a:solidFill>
            <a:ln w="12700">
              <a:solidFill>
                <a:srgbClr val="000000"/>
              </a:solidFill>
              <a:prstDash val="solid"/>
            </a:ln>
          </c:spPr>
          <c:invertIfNegative val="0"/>
          <c:cat>
            <c:numRef>
              <c:f>'AlldataAW5-7spss'!$C$411:$C$432</c:f>
              <c:numCache>
                <c:formatCode>General</c:formatCode>
                <c:ptCount val="22"/>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pt idx="14">
                  <c:v>15.0</c:v>
                </c:pt>
                <c:pt idx="15">
                  <c:v>16.0</c:v>
                </c:pt>
                <c:pt idx="16">
                  <c:v>17.0</c:v>
                </c:pt>
                <c:pt idx="17">
                  <c:v>18.0</c:v>
                </c:pt>
                <c:pt idx="18">
                  <c:v>19.0</c:v>
                </c:pt>
                <c:pt idx="19">
                  <c:v>20.0</c:v>
                </c:pt>
                <c:pt idx="20">
                  <c:v>21.0</c:v>
                </c:pt>
                <c:pt idx="21">
                  <c:v>22.0</c:v>
                </c:pt>
              </c:numCache>
            </c:numRef>
          </c:cat>
          <c:val>
            <c:numRef>
              <c:f>'AlldataAW5-7spss'!$H$456:$H$477</c:f>
              <c:numCache>
                <c:formatCode>General</c:formatCode>
                <c:ptCount val="22"/>
                <c:pt idx="0">
                  <c:v>8.642</c:v>
                </c:pt>
                <c:pt idx="1">
                  <c:v>8.0531</c:v>
                </c:pt>
                <c:pt idx="2">
                  <c:v>8.498100000000001</c:v>
                </c:pt>
                <c:pt idx="3">
                  <c:v>9.5372</c:v>
                </c:pt>
                <c:pt idx="4">
                  <c:v>8.2172</c:v>
                </c:pt>
                <c:pt idx="5">
                  <c:v>8.8193</c:v>
                </c:pt>
                <c:pt idx="6">
                  <c:v>9.236000000000001</c:v>
                </c:pt>
                <c:pt idx="7">
                  <c:v>8.283000000000001</c:v>
                </c:pt>
                <c:pt idx="8">
                  <c:v>8.859900000000006</c:v>
                </c:pt>
                <c:pt idx="9">
                  <c:v>7.8423</c:v>
                </c:pt>
                <c:pt idx="10" formatCode="0.0000">
                  <c:v>7.626050569936604</c:v>
                </c:pt>
                <c:pt idx="11">
                  <c:v>8.408600000000003</c:v>
                </c:pt>
                <c:pt idx="12">
                  <c:v>6.517899999999996</c:v>
                </c:pt>
                <c:pt idx="13">
                  <c:v>7.5531</c:v>
                </c:pt>
                <c:pt idx="14">
                  <c:v>8.747399999999997</c:v>
                </c:pt>
                <c:pt idx="15">
                  <c:v>9.846100000000003</c:v>
                </c:pt>
                <c:pt idx="16">
                  <c:v>7.222999999999995</c:v>
                </c:pt>
                <c:pt idx="17">
                  <c:v>9.953000000000004</c:v>
                </c:pt>
                <c:pt idx="18">
                  <c:v>9.3947</c:v>
                </c:pt>
                <c:pt idx="19">
                  <c:v>8.941500000000001</c:v>
                </c:pt>
                <c:pt idx="20">
                  <c:v>9.158200000000001</c:v>
                </c:pt>
                <c:pt idx="21">
                  <c:v>8.6006</c:v>
                </c:pt>
              </c:numCache>
            </c:numRef>
          </c:val>
        </c:ser>
        <c:ser>
          <c:idx val="0"/>
          <c:order val="1"/>
          <c:tx>
            <c:v>LV</c:v>
          </c:tx>
          <c:spPr>
            <a:solidFill>
              <a:srgbClr val="0000FF"/>
            </a:solidFill>
            <a:ln w="12700">
              <a:solidFill>
                <a:srgbClr val="000000"/>
              </a:solidFill>
              <a:prstDash val="solid"/>
            </a:ln>
          </c:spPr>
          <c:invertIfNegative val="0"/>
          <c:val>
            <c:numRef>
              <c:f>'AlldataAW5-7spss'!$H$411:$H$432</c:f>
              <c:numCache>
                <c:formatCode>General</c:formatCode>
                <c:ptCount val="22"/>
                <c:pt idx="0">
                  <c:v>6.933100000000001</c:v>
                </c:pt>
                <c:pt idx="1">
                  <c:v>6.817099999999995</c:v>
                </c:pt>
                <c:pt idx="2">
                  <c:v>6.87120000000001</c:v>
                </c:pt>
                <c:pt idx="3">
                  <c:v>7.0828</c:v>
                </c:pt>
                <c:pt idx="4">
                  <c:v>7.071600000000011</c:v>
                </c:pt>
                <c:pt idx="5">
                  <c:v>6.799</c:v>
                </c:pt>
                <c:pt idx="6">
                  <c:v>7.3721</c:v>
                </c:pt>
                <c:pt idx="7">
                  <c:v>5.0136</c:v>
                </c:pt>
                <c:pt idx="8">
                  <c:v>6.7815</c:v>
                </c:pt>
                <c:pt idx="9">
                  <c:v>7.43980000000001</c:v>
                </c:pt>
                <c:pt idx="11">
                  <c:v>8.207600000000001</c:v>
                </c:pt>
                <c:pt idx="12">
                  <c:v>5.390099999999998</c:v>
                </c:pt>
                <c:pt idx="13">
                  <c:v>6.2172</c:v>
                </c:pt>
                <c:pt idx="14">
                  <c:v>6.190099999999997</c:v>
                </c:pt>
                <c:pt idx="15">
                  <c:v>7.6052</c:v>
                </c:pt>
                <c:pt idx="16">
                  <c:v>6.6432</c:v>
                </c:pt>
                <c:pt idx="17">
                  <c:v>8.033900000000001</c:v>
                </c:pt>
                <c:pt idx="18">
                  <c:v>7.192599999999985</c:v>
                </c:pt>
                <c:pt idx="19">
                  <c:v>5.612099999999986</c:v>
                </c:pt>
                <c:pt idx="20">
                  <c:v>5.7536</c:v>
                </c:pt>
                <c:pt idx="21">
                  <c:v>7.4001</c:v>
                </c:pt>
              </c:numCache>
            </c:numRef>
          </c:val>
        </c:ser>
        <c:dLbls>
          <c:showLegendKey val="0"/>
          <c:showVal val="0"/>
          <c:showCatName val="0"/>
          <c:showSerName val="0"/>
          <c:showPercent val="0"/>
          <c:showBubbleSize val="0"/>
        </c:dLbls>
        <c:gapWidth val="150"/>
        <c:axId val="-2137649768"/>
        <c:axId val="-2137646424"/>
      </c:barChart>
      <c:catAx>
        <c:axId val="-2137649768"/>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2000" b="0" i="0" u="none" strike="noStrike" baseline="0">
                <a:solidFill>
                  <a:srgbClr val="000000"/>
                </a:solidFill>
                <a:latin typeface="Arial"/>
                <a:ea typeface="Arial"/>
                <a:cs typeface="Arial"/>
              </a:defRPr>
            </a:pPr>
            <a:endParaRPr lang="en-US"/>
          </a:p>
        </c:txPr>
        <c:crossAx val="-2137646424"/>
        <c:crosses val="autoZero"/>
        <c:auto val="1"/>
        <c:lblAlgn val="ctr"/>
        <c:lblOffset val="100"/>
        <c:tickLblSkip val="3"/>
        <c:tickMarkSkip val="1"/>
        <c:noMultiLvlLbl val="0"/>
      </c:catAx>
      <c:valAx>
        <c:axId val="-2137646424"/>
        <c:scaling>
          <c:orientation val="minMax"/>
          <c:max val="12.0"/>
          <c:min val="4.0"/>
        </c:scaling>
        <c:delete val="0"/>
        <c:axPos val="l"/>
        <c:majorGridlines>
          <c:spPr>
            <a:ln w="3175">
              <a:solidFill>
                <a:schemeClr val="bg1"/>
              </a:solidFill>
              <a:prstDash val="solid"/>
            </a:ln>
          </c:spPr>
        </c:majorGridlines>
        <c:numFmt formatCode="General" sourceLinked="1"/>
        <c:majorTickMark val="out"/>
        <c:minorTickMark val="none"/>
        <c:tickLblPos val="nextTo"/>
        <c:spPr>
          <a:ln w="3175">
            <a:solidFill>
              <a:srgbClr val="000000"/>
            </a:solidFill>
            <a:prstDash val="solid"/>
          </a:ln>
        </c:spPr>
        <c:txPr>
          <a:bodyPr rot="0" vert="horz"/>
          <a:lstStyle/>
          <a:p>
            <a:pPr>
              <a:defRPr sz="2000" b="0" i="0" u="none" strike="noStrike" baseline="0">
                <a:solidFill>
                  <a:srgbClr val="000000"/>
                </a:solidFill>
                <a:latin typeface="Arial"/>
                <a:ea typeface="Arial"/>
                <a:cs typeface="Arial"/>
              </a:defRPr>
            </a:pPr>
            <a:endParaRPr lang="en-US"/>
          </a:p>
        </c:txPr>
        <c:crossAx val="-2137649768"/>
        <c:crosses val="autoZero"/>
        <c:crossBetween val="between"/>
        <c:majorUnit val="2.0"/>
      </c:valAx>
      <c:spPr>
        <a:noFill/>
        <a:ln w="25400">
          <a:noFill/>
        </a:ln>
      </c:spPr>
    </c:plotArea>
    <c:legend>
      <c:legendPos val="r"/>
      <c:layout>
        <c:manualLayout>
          <c:xMode val="edge"/>
          <c:yMode val="edge"/>
          <c:x val="0.789836276859254"/>
          <c:y val="0.0335731414868107"/>
          <c:w val="0.180118949325708"/>
          <c:h val="0.260191846522781"/>
        </c:manualLayout>
      </c:layout>
      <c:overlay val="0"/>
      <c:spPr>
        <a:solidFill>
          <a:srgbClr val="FFFFFF"/>
        </a:solidFill>
        <a:ln w="3175">
          <a:noFill/>
          <a:prstDash val="solid"/>
        </a:ln>
      </c:spPr>
      <c:txPr>
        <a:bodyPr/>
        <a:lstStyle/>
        <a:p>
          <a:pPr>
            <a:defRPr sz="24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9786836654342"/>
          <c:y val="0.129496402877699"/>
          <c:w val="0.781954329260892"/>
          <c:h val="0.580672276485881"/>
        </c:manualLayout>
      </c:layout>
      <c:barChart>
        <c:barDir val="col"/>
        <c:grouping val="clustered"/>
        <c:varyColors val="0"/>
        <c:ser>
          <c:idx val="1"/>
          <c:order val="0"/>
          <c:tx>
            <c:v>HV</c:v>
          </c:tx>
          <c:spPr>
            <a:solidFill>
              <a:srgbClr val="FF0000"/>
            </a:solidFill>
            <a:ln w="12700">
              <a:solidFill>
                <a:srgbClr val="000000"/>
              </a:solidFill>
              <a:prstDash val="solid"/>
            </a:ln>
          </c:spPr>
          <c:invertIfNegative val="0"/>
          <c:cat>
            <c:numRef>
              <c:f>'AlldataAW5-7spss'!$C$495:$C$513</c:f>
              <c:numCache>
                <c:formatCode>General</c:formatCode>
                <c:ptCount val="19"/>
                <c:pt idx="0">
                  <c:v>1.0</c:v>
                </c:pt>
                <c:pt idx="1">
                  <c:v>2.0</c:v>
                </c:pt>
                <c:pt idx="2">
                  <c:v>3.0</c:v>
                </c:pt>
                <c:pt idx="3">
                  <c:v>4.0</c:v>
                </c:pt>
                <c:pt idx="4">
                  <c:v>5.0</c:v>
                </c:pt>
                <c:pt idx="5">
                  <c:v>6.0</c:v>
                </c:pt>
                <c:pt idx="6">
                  <c:v>7.0</c:v>
                </c:pt>
                <c:pt idx="7">
                  <c:v>9.0</c:v>
                </c:pt>
                <c:pt idx="8">
                  <c:v>10.0</c:v>
                </c:pt>
                <c:pt idx="9">
                  <c:v>11.0</c:v>
                </c:pt>
                <c:pt idx="10">
                  <c:v>12.0</c:v>
                </c:pt>
                <c:pt idx="11">
                  <c:v>14.0</c:v>
                </c:pt>
                <c:pt idx="12">
                  <c:v>15.0</c:v>
                </c:pt>
                <c:pt idx="13">
                  <c:v>16.0</c:v>
                </c:pt>
                <c:pt idx="14">
                  <c:v>17.0</c:v>
                </c:pt>
                <c:pt idx="15">
                  <c:v>19.0</c:v>
                </c:pt>
                <c:pt idx="16">
                  <c:v>20.0</c:v>
                </c:pt>
                <c:pt idx="17">
                  <c:v>21.0</c:v>
                </c:pt>
                <c:pt idx="18">
                  <c:v>22.0</c:v>
                </c:pt>
              </c:numCache>
            </c:numRef>
          </c:cat>
          <c:val>
            <c:numRef>
              <c:f>'AlldataAW5-7spss'!$H$537:$H$554</c:f>
              <c:numCache>
                <c:formatCode>General</c:formatCode>
                <c:ptCount val="18"/>
                <c:pt idx="0">
                  <c:v>10.2283</c:v>
                </c:pt>
                <c:pt idx="1">
                  <c:v>6.2321</c:v>
                </c:pt>
                <c:pt idx="2">
                  <c:v>10.7114</c:v>
                </c:pt>
                <c:pt idx="3">
                  <c:v>10.2268</c:v>
                </c:pt>
                <c:pt idx="4">
                  <c:v>8.490400000000002</c:v>
                </c:pt>
                <c:pt idx="5">
                  <c:v>9.9199</c:v>
                </c:pt>
                <c:pt idx="6">
                  <c:v>8.410300000000001</c:v>
                </c:pt>
                <c:pt idx="7">
                  <c:v>10.3077</c:v>
                </c:pt>
                <c:pt idx="8">
                  <c:v>10.3384</c:v>
                </c:pt>
                <c:pt idx="9">
                  <c:v>10.61</c:v>
                </c:pt>
                <c:pt idx="10">
                  <c:v>10.175</c:v>
                </c:pt>
                <c:pt idx="11">
                  <c:v>10.5214</c:v>
                </c:pt>
                <c:pt idx="12">
                  <c:v>9.285200000000001</c:v>
                </c:pt>
                <c:pt idx="13">
                  <c:v>8.046200000000001</c:v>
                </c:pt>
                <c:pt idx="14">
                  <c:v>8.467500000000004</c:v>
                </c:pt>
                <c:pt idx="15">
                  <c:v>9.944700000000001</c:v>
                </c:pt>
                <c:pt idx="16">
                  <c:v>8.965900000000006</c:v>
                </c:pt>
                <c:pt idx="17">
                  <c:v>9.587700000000003</c:v>
                </c:pt>
              </c:numCache>
            </c:numRef>
          </c:val>
        </c:ser>
        <c:ser>
          <c:idx val="0"/>
          <c:order val="1"/>
          <c:tx>
            <c:v>LV</c:v>
          </c:tx>
          <c:spPr>
            <a:solidFill>
              <a:srgbClr val="0000FF"/>
            </a:solidFill>
            <a:ln w="12700">
              <a:solidFill>
                <a:srgbClr val="000000"/>
              </a:solidFill>
              <a:prstDash val="solid"/>
            </a:ln>
          </c:spPr>
          <c:invertIfNegative val="0"/>
          <c:cat>
            <c:numRef>
              <c:f>'AlldataAW5-7spss'!$C$495:$C$513</c:f>
              <c:numCache>
                <c:formatCode>General</c:formatCode>
                <c:ptCount val="19"/>
                <c:pt idx="0">
                  <c:v>1.0</c:v>
                </c:pt>
                <c:pt idx="1">
                  <c:v>2.0</c:v>
                </c:pt>
                <c:pt idx="2">
                  <c:v>3.0</c:v>
                </c:pt>
                <c:pt idx="3">
                  <c:v>4.0</c:v>
                </c:pt>
                <c:pt idx="4">
                  <c:v>5.0</c:v>
                </c:pt>
                <c:pt idx="5">
                  <c:v>6.0</c:v>
                </c:pt>
                <c:pt idx="6">
                  <c:v>7.0</c:v>
                </c:pt>
                <c:pt idx="7">
                  <c:v>9.0</c:v>
                </c:pt>
                <c:pt idx="8">
                  <c:v>10.0</c:v>
                </c:pt>
                <c:pt idx="9">
                  <c:v>11.0</c:v>
                </c:pt>
                <c:pt idx="10">
                  <c:v>12.0</c:v>
                </c:pt>
                <c:pt idx="11">
                  <c:v>14.0</c:v>
                </c:pt>
                <c:pt idx="12">
                  <c:v>15.0</c:v>
                </c:pt>
                <c:pt idx="13">
                  <c:v>16.0</c:v>
                </c:pt>
                <c:pt idx="14">
                  <c:v>17.0</c:v>
                </c:pt>
                <c:pt idx="15">
                  <c:v>19.0</c:v>
                </c:pt>
                <c:pt idx="16">
                  <c:v>20.0</c:v>
                </c:pt>
                <c:pt idx="17">
                  <c:v>21.0</c:v>
                </c:pt>
                <c:pt idx="18">
                  <c:v>22.0</c:v>
                </c:pt>
              </c:numCache>
            </c:numRef>
          </c:cat>
          <c:val>
            <c:numRef>
              <c:f>'AlldataAW5-7spss'!$H$495:$H$513</c:f>
              <c:numCache>
                <c:formatCode>General</c:formatCode>
                <c:ptCount val="19"/>
                <c:pt idx="0">
                  <c:v>9.718299999999997</c:v>
                </c:pt>
                <c:pt idx="2">
                  <c:v>5.118999999999986</c:v>
                </c:pt>
                <c:pt idx="3">
                  <c:v>7.1964</c:v>
                </c:pt>
                <c:pt idx="4">
                  <c:v>8.719900000000001</c:v>
                </c:pt>
                <c:pt idx="5">
                  <c:v>6.524399999999996</c:v>
                </c:pt>
                <c:pt idx="6">
                  <c:v>10.3346</c:v>
                </c:pt>
                <c:pt idx="7">
                  <c:v>8.791600000000001</c:v>
                </c:pt>
                <c:pt idx="8">
                  <c:v>9.355900000000024</c:v>
                </c:pt>
                <c:pt idx="9">
                  <c:v>9.4344</c:v>
                </c:pt>
                <c:pt idx="10">
                  <c:v>9.7081</c:v>
                </c:pt>
                <c:pt idx="11">
                  <c:v>9.305600000000024</c:v>
                </c:pt>
                <c:pt idx="12">
                  <c:v>8.8328</c:v>
                </c:pt>
                <c:pt idx="13">
                  <c:v>8.0996</c:v>
                </c:pt>
                <c:pt idx="14">
                  <c:v>9.1309</c:v>
                </c:pt>
                <c:pt idx="15">
                  <c:v>6.18</c:v>
                </c:pt>
                <c:pt idx="16">
                  <c:v>8.9793</c:v>
                </c:pt>
                <c:pt idx="17">
                  <c:v>9.1995</c:v>
                </c:pt>
                <c:pt idx="18">
                  <c:v>6.041188334</c:v>
                </c:pt>
              </c:numCache>
            </c:numRef>
          </c:val>
        </c:ser>
        <c:dLbls>
          <c:showLegendKey val="0"/>
          <c:showVal val="0"/>
          <c:showCatName val="0"/>
          <c:showSerName val="0"/>
          <c:showPercent val="0"/>
          <c:showBubbleSize val="0"/>
        </c:dLbls>
        <c:gapWidth val="150"/>
        <c:axId val="-2137604264"/>
        <c:axId val="-2137600888"/>
      </c:barChart>
      <c:catAx>
        <c:axId val="-2137604264"/>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2000" b="0" i="0" u="none" strike="noStrike" baseline="0">
                <a:solidFill>
                  <a:srgbClr val="000000"/>
                </a:solidFill>
                <a:latin typeface="Arial"/>
                <a:ea typeface="Arial"/>
                <a:cs typeface="Arial"/>
              </a:defRPr>
            </a:pPr>
            <a:endParaRPr lang="en-US"/>
          </a:p>
        </c:txPr>
        <c:crossAx val="-2137600888"/>
        <c:crosses val="autoZero"/>
        <c:auto val="1"/>
        <c:lblAlgn val="ctr"/>
        <c:lblOffset val="100"/>
        <c:tickLblSkip val="3"/>
        <c:tickMarkSkip val="1"/>
        <c:noMultiLvlLbl val="0"/>
      </c:catAx>
      <c:valAx>
        <c:axId val="-2137600888"/>
        <c:scaling>
          <c:orientation val="minMax"/>
          <c:max val="12.0"/>
          <c:min val="4.0"/>
        </c:scaling>
        <c:delete val="0"/>
        <c:axPos val="l"/>
        <c:majorGridlines>
          <c:spPr>
            <a:ln w="3175">
              <a:solidFill>
                <a:schemeClr val="bg1"/>
              </a:solidFill>
              <a:prstDash val="solid"/>
            </a:ln>
          </c:spPr>
        </c:majorGridlines>
        <c:numFmt formatCode="General" sourceLinked="1"/>
        <c:majorTickMark val="out"/>
        <c:minorTickMark val="none"/>
        <c:tickLblPos val="nextTo"/>
        <c:spPr>
          <a:ln w="3175">
            <a:solidFill>
              <a:srgbClr val="000000"/>
            </a:solidFill>
            <a:prstDash val="solid"/>
          </a:ln>
        </c:spPr>
        <c:txPr>
          <a:bodyPr rot="0" vert="horz"/>
          <a:lstStyle/>
          <a:p>
            <a:pPr>
              <a:defRPr sz="2000" b="0" i="0" u="none" strike="noStrike" baseline="0">
                <a:solidFill>
                  <a:srgbClr val="000000"/>
                </a:solidFill>
                <a:latin typeface="Arial"/>
                <a:ea typeface="Arial"/>
                <a:cs typeface="Arial"/>
              </a:defRPr>
            </a:pPr>
            <a:endParaRPr lang="en-US"/>
          </a:p>
        </c:txPr>
        <c:crossAx val="-2137604264"/>
        <c:crosses val="autoZero"/>
        <c:crossBetween val="between"/>
        <c:majorUnit val="2.0"/>
      </c:valAx>
      <c:spPr>
        <a:noFill/>
        <a:ln w="25400">
          <a:noFill/>
        </a:ln>
      </c:spPr>
    </c:plotArea>
    <c:plotVisOnly val="1"/>
    <c:dispBlanksAs val="gap"/>
    <c:showDLblsOverMax val="0"/>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0711758193591"/>
          <c:y val="0.129496402877699"/>
          <c:w val="0.778365732036953"/>
          <c:h val="0.594724220623503"/>
        </c:manualLayout>
      </c:layout>
      <c:barChart>
        <c:barDir val="col"/>
        <c:grouping val="clustered"/>
        <c:varyColors val="0"/>
        <c:ser>
          <c:idx val="1"/>
          <c:order val="0"/>
          <c:tx>
            <c:v>HV</c:v>
          </c:tx>
          <c:spPr>
            <a:solidFill>
              <a:srgbClr val="FF0000"/>
            </a:solidFill>
            <a:ln w="12700">
              <a:solidFill>
                <a:srgbClr val="000000"/>
              </a:solidFill>
              <a:prstDash val="solid"/>
            </a:ln>
          </c:spPr>
          <c:invertIfNegative val="0"/>
          <c:cat>
            <c:numRef>
              <c:f>'AlldataAW5-7spss'!$C$411:$C$432</c:f>
              <c:numCache>
                <c:formatCode>General</c:formatCode>
                <c:ptCount val="22"/>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pt idx="14">
                  <c:v>15.0</c:v>
                </c:pt>
                <c:pt idx="15">
                  <c:v>16.0</c:v>
                </c:pt>
                <c:pt idx="16">
                  <c:v>17.0</c:v>
                </c:pt>
                <c:pt idx="17">
                  <c:v>18.0</c:v>
                </c:pt>
                <c:pt idx="18">
                  <c:v>19.0</c:v>
                </c:pt>
                <c:pt idx="19">
                  <c:v>20.0</c:v>
                </c:pt>
                <c:pt idx="20">
                  <c:v>21.0</c:v>
                </c:pt>
                <c:pt idx="21">
                  <c:v>22.0</c:v>
                </c:pt>
              </c:numCache>
            </c:numRef>
          </c:cat>
          <c:val>
            <c:numRef>
              <c:f>'AlldataAW5-7spss'!$J$456:$J$477</c:f>
              <c:numCache>
                <c:formatCode>General</c:formatCode>
                <c:ptCount val="22"/>
                <c:pt idx="0">
                  <c:v>5.538335302</c:v>
                </c:pt>
                <c:pt idx="1">
                  <c:v>5.865218383</c:v>
                </c:pt>
                <c:pt idx="2">
                  <c:v>6.687896953999972</c:v>
                </c:pt>
                <c:pt idx="3">
                  <c:v>5.660366525999985</c:v>
                </c:pt>
                <c:pt idx="4">
                  <c:v>5.905455819999974</c:v>
                </c:pt>
                <c:pt idx="5">
                  <c:v>6.508093096000001</c:v>
                </c:pt>
                <c:pt idx="6">
                  <c:v>6.501733058</c:v>
                </c:pt>
                <c:pt idx="7">
                  <c:v>5.827741365999985</c:v>
                </c:pt>
                <c:pt idx="8">
                  <c:v>7.320521572999963</c:v>
                </c:pt>
                <c:pt idx="9">
                  <c:v>5.71361038</c:v>
                </c:pt>
                <c:pt idx="10">
                  <c:v>5.269813747088437</c:v>
                </c:pt>
                <c:pt idx="11">
                  <c:v>5.983126865</c:v>
                </c:pt>
                <c:pt idx="12">
                  <c:v>5.184186226999935</c:v>
                </c:pt>
                <c:pt idx="13">
                  <c:v>6.268338419</c:v>
                </c:pt>
                <c:pt idx="14">
                  <c:v>6.543781034</c:v>
                </c:pt>
                <c:pt idx="15">
                  <c:v>5.375040278999974</c:v>
                </c:pt>
                <c:pt idx="16">
                  <c:v>5.178244588</c:v>
                </c:pt>
                <c:pt idx="17">
                  <c:v>6.729849574</c:v>
                </c:pt>
                <c:pt idx="18">
                  <c:v>6.063176856999953</c:v>
                </c:pt>
                <c:pt idx="19">
                  <c:v>5.633191314</c:v>
                </c:pt>
                <c:pt idx="20">
                  <c:v>5.908358341</c:v>
                </c:pt>
                <c:pt idx="21">
                  <c:v>6.034821721</c:v>
                </c:pt>
              </c:numCache>
            </c:numRef>
          </c:val>
        </c:ser>
        <c:ser>
          <c:idx val="0"/>
          <c:order val="1"/>
          <c:tx>
            <c:v>LV</c:v>
          </c:tx>
          <c:spPr>
            <a:solidFill>
              <a:srgbClr val="0000FF"/>
            </a:solidFill>
            <a:ln w="12700">
              <a:solidFill>
                <a:srgbClr val="000000"/>
              </a:solidFill>
              <a:prstDash val="solid"/>
            </a:ln>
          </c:spPr>
          <c:invertIfNegative val="0"/>
          <c:val>
            <c:numRef>
              <c:f>'AlldataAW5-7spss'!$J$411:$J$432</c:f>
              <c:numCache>
                <c:formatCode>General</c:formatCode>
                <c:ptCount val="22"/>
                <c:pt idx="0">
                  <c:v>4.434186452999985</c:v>
                </c:pt>
                <c:pt idx="1">
                  <c:v>5.153799247999975</c:v>
                </c:pt>
                <c:pt idx="2">
                  <c:v>5.568355539999964</c:v>
                </c:pt>
                <c:pt idx="3">
                  <c:v>4.946394899</c:v>
                </c:pt>
                <c:pt idx="4">
                  <c:v>5.007033325999998</c:v>
                </c:pt>
                <c:pt idx="5">
                  <c:v>5.687839252999966</c:v>
                </c:pt>
                <c:pt idx="6">
                  <c:v>5.295348167</c:v>
                </c:pt>
                <c:pt idx="7">
                  <c:v>4.348879786</c:v>
                </c:pt>
                <c:pt idx="8">
                  <c:v>4.988107174</c:v>
                </c:pt>
                <c:pt idx="9">
                  <c:v>4.926244251</c:v>
                </c:pt>
                <c:pt idx="10">
                  <c:v>3.445750803569464</c:v>
                </c:pt>
                <c:pt idx="11">
                  <c:v>5.486269456000013</c:v>
                </c:pt>
                <c:pt idx="12">
                  <c:v>4.316382406</c:v>
                </c:pt>
                <c:pt idx="13">
                  <c:v>4.749719608</c:v>
                </c:pt>
                <c:pt idx="14">
                  <c:v>4.929908977999974</c:v>
                </c:pt>
                <c:pt idx="15">
                  <c:v>4.754441494</c:v>
                </c:pt>
                <c:pt idx="16">
                  <c:v>4.445286259999976</c:v>
                </c:pt>
                <c:pt idx="17">
                  <c:v>5.737134895999985</c:v>
                </c:pt>
                <c:pt idx="18">
                  <c:v>4.920676196000001</c:v>
                </c:pt>
                <c:pt idx="19">
                  <c:v>4.365969167999975</c:v>
                </c:pt>
                <c:pt idx="20">
                  <c:v>4.948751933</c:v>
                </c:pt>
                <c:pt idx="21">
                  <c:v>4.529086095</c:v>
                </c:pt>
              </c:numCache>
            </c:numRef>
          </c:val>
        </c:ser>
        <c:dLbls>
          <c:showLegendKey val="0"/>
          <c:showVal val="0"/>
          <c:showCatName val="0"/>
          <c:showSerName val="0"/>
          <c:showPercent val="0"/>
          <c:showBubbleSize val="0"/>
        </c:dLbls>
        <c:gapWidth val="150"/>
        <c:axId val="-2137555000"/>
        <c:axId val="-2137551576"/>
      </c:barChart>
      <c:catAx>
        <c:axId val="-2137555000"/>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2000" b="0" i="0" u="none" strike="noStrike" baseline="0">
                <a:solidFill>
                  <a:srgbClr val="000000"/>
                </a:solidFill>
                <a:latin typeface="Arial"/>
                <a:ea typeface="Arial"/>
                <a:cs typeface="Arial"/>
              </a:defRPr>
            </a:pPr>
            <a:endParaRPr lang="en-US"/>
          </a:p>
        </c:txPr>
        <c:crossAx val="-2137551576"/>
        <c:crosses val="autoZero"/>
        <c:auto val="1"/>
        <c:lblAlgn val="ctr"/>
        <c:lblOffset val="100"/>
        <c:tickLblSkip val="3"/>
        <c:tickMarkSkip val="1"/>
        <c:noMultiLvlLbl val="0"/>
      </c:catAx>
      <c:valAx>
        <c:axId val="-2137551576"/>
        <c:scaling>
          <c:orientation val="minMax"/>
          <c:max val="12.0"/>
          <c:min val="4.0"/>
        </c:scaling>
        <c:delete val="0"/>
        <c:axPos val="l"/>
        <c:majorGridlines>
          <c:spPr>
            <a:ln w="3175">
              <a:solidFill>
                <a:schemeClr val="bg1"/>
              </a:solidFill>
              <a:prstDash val="solid"/>
            </a:ln>
          </c:spPr>
        </c:majorGridlines>
        <c:numFmt formatCode="General" sourceLinked="1"/>
        <c:majorTickMark val="out"/>
        <c:minorTickMark val="none"/>
        <c:tickLblPos val="nextTo"/>
        <c:spPr>
          <a:ln w="3175">
            <a:solidFill>
              <a:srgbClr val="000000"/>
            </a:solidFill>
            <a:prstDash val="solid"/>
          </a:ln>
        </c:spPr>
        <c:txPr>
          <a:bodyPr rot="0" vert="horz"/>
          <a:lstStyle/>
          <a:p>
            <a:pPr>
              <a:defRPr sz="2000" b="0" i="0" u="none" strike="noStrike" baseline="0">
                <a:solidFill>
                  <a:srgbClr val="000000"/>
                </a:solidFill>
                <a:latin typeface="Arial"/>
                <a:ea typeface="Arial"/>
                <a:cs typeface="Arial"/>
              </a:defRPr>
            </a:pPr>
            <a:endParaRPr lang="en-US"/>
          </a:p>
        </c:txPr>
        <c:crossAx val="-2137555000"/>
        <c:crosses val="autoZero"/>
        <c:crossBetween val="between"/>
        <c:majorUnit val="2.0"/>
      </c:valAx>
      <c:spPr>
        <a:noFill/>
        <a:ln w="25400">
          <a:noFill/>
        </a:ln>
      </c:spPr>
    </c:plotArea>
    <c:plotVisOnly val="1"/>
    <c:dispBlanksAs val="gap"/>
    <c:showDLblsOverMax val="0"/>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85242317709"/>
          <c:y val="0.0570600029163021"/>
          <c:w val="0.8586591838195"/>
          <c:h val="0.79361648496079"/>
        </c:manualLayout>
      </c:layout>
      <c:barChart>
        <c:barDir val="col"/>
        <c:grouping val="clustered"/>
        <c:varyColors val="0"/>
        <c:ser>
          <c:idx val="0"/>
          <c:order val="0"/>
          <c:spPr>
            <a:solidFill>
              <a:srgbClr val="0000FF"/>
            </a:solidFill>
            <a:ln>
              <a:solidFill>
                <a:schemeClr val="tx1"/>
              </a:solidFill>
            </a:ln>
          </c:spPr>
          <c:invertIfNegative val="0"/>
          <c:cat>
            <c:numRef>
              <c:f>'pooled no morts'!$G$40:$G$42</c:f>
              <c:numCache>
                <c:formatCode>General</c:formatCode>
                <c:ptCount val="3"/>
              </c:numCache>
            </c:numRef>
          </c:cat>
          <c:val>
            <c:numRef>
              <c:f>('pooled no morts'!$V$34,'pooled no morts'!$V$22,'pooled no morts'!$V$46)</c:f>
              <c:numCache>
                <c:formatCode>0.0</c:formatCode>
                <c:ptCount val="3"/>
                <c:pt idx="0">
                  <c:v>495.9000999999996</c:v>
                </c:pt>
                <c:pt idx="1">
                  <c:v>333.8746</c:v>
                </c:pt>
                <c:pt idx="2">
                  <c:v>292.1113</c:v>
                </c:pt>
              </c:numCache>
            </c:numRef>
          </c:val>
        </c:ser>
        <c:dLbls>
          <c:showLegendKey val="0"/>
          <c:showVal val="0"/>
          <c:showCatName val="0"/>
          <c:showSerName val="0"/>
          <c:showPercent val="0"/>
          <c:showBubbleSize val="0"/>
        </c:dLbls>
        <c:gapWidth val="150"/>
        <c:axId val="-2137481224"/>
        <c:axId val="-2137478152"/>
      </c:barChart>
      <c:catAx>
        <c:axId val="-2137481224"/>
        <c:scaling>
          <c:orientation val="minMax"/>
        </c:scaling>
        <c:delete val="0"/>
        <c:axPos val="b"/>
        <c:numFmt formatCode="General" sourceLinked="1"/>
        <c:majorTickMark val="out"/>
        <c:minorTickMark val="none"/>
        <c:tickLblPos val="nextTo"/>
        <c:crossAx val="-2137478152"/>
        <c:crosses val="autoZero"/>
        <c:auto val="1"/>
        <c:lblAlgn val="ctr"/>
        <c:lblOffset val="100"/>
        <c:noMultiLvlLbl val="0"/>
      </c:catAx>
      <c:valAx>
        <c:axId val="-2137478152"/>
        <c:scaling>
          <c:orientation val="minMax"/>
          <c:max val="600.0"/>
          <c:min val="100.0"/>
        </c:scaling>
        <c:delete val="0"/>
        <c:axPos val="l"/>
        <c:majorGridlines>
          <c:spPr>
            <a:ln>
              <a:solidFill>
                <a:schemeClr val="bg1"/>
              </a:solidFill>
            </a:ln>
          </c:spPr>
        </c:majorGridlines>
        <c:title>
          <c:tx>
            <c:rich>
              <a:bodyPr rot="-5400000" vert="horz"/>
              <a:lstStyle/>
              <a:p>
                <a:pPr>
                  <a:defRPr sz="1800" b="0"/>
                </a:pPr>
                <a:r>
                  <a:rPr lang="en-US" sz="1800" b="0" dirty="0"/>
                  <a:t>Coefficient of Variation (%)</a:t>
                </a:r>
              </a:p>
            </c:rich>
          </c:tx>
          <c:layout>
            <c:manualLayout>
              <c:xMode val="edge"/>
              <c:yMode val="edge"/>
              <c:x val="0.0104625851364914"/>
              <c:y val="0.0902045999081863"/>
            </c:manualLayout>
          </c:layout>
          <c:overlay val="0"/>
        </c:title>
        <c:numFmt formatCode="#,##0" sourceLinked="0"/>
        <c:majorTickMark val="out"/>
        <c:minorTickMark val="none"/>
        <c:tickLblPos val="nextTo"/>
        <c:txPr>
          <a:bodyPr/>
          <a:lstStyle/>
          <a:p>
            <a:pPr>
              <a:defRPr sz="1400"/>
            </a:pPr>
            <a:endParaRPr lang="en-US"/>
          </a:p>
        </c:txPr>
        <c:crossAx val="-2137481224"/>
        <c:crosses val="autoZero"/>
        <c:crossBetween val="between"/>
        <c:majorUnit val="100.0"/>
      </c:valAx>
    </c:plotArea>
    <c:plotVisOnly val="1"/>
    <c:dispBlanksAs val="gap"/>
    <c:showDLblsOverMax val="0"/>
  </c:chart>
  <c:spPr>
    <a:solidFill>
      <a:sysClr val="window" lastClr="FFFFFF"/>
    </a:solidFill>
    <a:ln>
      <a:noFill/>
    </a:ln>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400" b="0" i="0" u="none" strike="noStrike" baseline="0">
                <a:solidFill>
                  <a:srgbClr val="000000"/>
                </a:solidFill>
                <a:latin typeface="Arial"/>
                <a:ea typeface="Arial"/>
                <a:cs typeface="Arial"/>
              </a:defRPr>
            </a:pPr>
            <a:r>
              <a:rPr lang="en-US" sz="2400" b="0" dirty="0"/>
              <a:t>Mean </a:t>
            </a:r>
            <a:r>
              <a:rPr lang="en-US" sz="2400" b="0" dirty="0" smtClean="0"/>
              <a:t>Daily </a:t>
            </a:r>
            <a:r>
              <a:rPr lang="en-US" sz="2400" b="0" dirty="0"/>
              <a:t>V</a:t>
            </a:r>
            <a:r>
              <a:rPr lang="en-US" sz="2400" b="0" dirty="0" smtClean="0"/>
              <a:t>irus </a:t>
            </a:r>
            <a:r>
              <a:rPr lang="en-US" sz="2400" b="0" dirty="0"/>
              <a:t>S</a:t>
            </a:r>
            <a:r>
              <a:rPr lang="en-US" sz="2400" b="0" dirty="0" smtClean="0"/>
              <a:t>hed </a:t>
            </a:r>
          </a:p>
        </c:rich>
      </c:tx>
      <c:layout>
        <c:manualLayout>
          <c:xMode val="edge"/>
          <c:yMode val="edge"/>
          <c:x val="0.263477920124006"/>
          <c:y val="0.0220592643762056"/>
        </c:manualLayout>
      </c:layout>
      <c:overlay val="0"/>
      <c:spPr>
        <a:noFill/>
        <a:ln w="25400">
          <a:noFill/>
        </a:ln>
      </c:spPr>
    </c:title>
    <c:autoTitleDeleted val="0"/>
    <c:plotArea>
      <c:layout>
        <c:manualLayout>
          <c:layoutTarget val="inner"/>
          <c:xMode val="edge"/>
          <c:yMode val="edge"/>
          <c:x val="0.15657473259391"/>
          <c:y val="0.111952752268067"/>
          <c:w val="0.808495964214151"/>
          <c:h val="0.588699709065491"/>
        </c:manualLayout>
      </c:layout>
      <c:scatterChart>
        <c:scatterStyle val="lineMarker"/>
        <c:varyColors val="0"/>
        <c:ser>
          <c:idx val="0"/>
          <c:order val="0"/>
          <c:tx>
            <c:v>LV alone</c:v>
          </c:tx>
          <c:spPr>
            <a:ln w="28575">
              <a:solidFill>
                <a:srgbClr val="0000FF"/>
              </a:solidFill>
            </a:ln>
          </c:spPr>
          <c:marker>
            <c:symbol val="diamond"/>
            <c:size val="6"/>
            <c:spPr>
              <a:solidFill>
                <a:srgbClr val="0000FF"/>
              </a:solidFill>
              <a:ln>
                <a:solidFill>
                  <a:srgbClr val="0000FF"/>
                </a:solidFill>
                <a:prstDash val="solid"/>
              </a:ln>
            </c:spPr>
          </c:marker>
          <c:errBars>
            <c:errDir val="y"/>
            <c:errBarType val="both"/>
            <c:errValType val="cust"/>
            <c:noEndCap val="0"/>
            <c:plus>
              <c:numRef>
                <c:f>'shed by day'!$D$439:$Z$439</c:f>
                <c:numCache>
                  <c:formatCode>General</c:formatCode>
                  <c:ptCount val="23"/>
                  <c:pt idx="1">
                    <c:v>0.116673258809977</c:v>
                  </c:pt>
                  <c:pt idx="2">
                    <c:v>0.137717077777042</c:v>
                  </c:pt>
                  <c:pt idx="3">
                    <c:v>0.231063480638901</c:v>
                  </c:pt>
                  <c:pt idx="4">
                    <c:v>0.0204404855449991</c:v>
                  </c:pt>
                  <c:pt idx="5">
                    <c:v>0.153076763388675</c:v>
                  </c:pt>
                  <c:pt idx="9">
                    <c:v>0.155997109886007</c:v>
                  </c:pt>
                  <c:pt idx="12">
                    <c:v>0.119602325674051</c:v>
                  </c:pt>
                </c:numCache>
              </c:numRef>
            </c:plus>
            <c:minus>
              <c:numRef>
                <c:f>'shed by day'!$D$439:$Z$439</c:f>
                <c:numCache>
                  <c:formatCode>General</c:formatCode>
                  <c:ptCount val="23"/>
                  <c:pt idx="1">
                    <c:v>0.116673258809977</c:v>
                  </c:pt>
                  <c:pt idx="2">
                    <c:v>0.137717077777042</c:v>
                  </c:pt>
                  <c:pt idx="3">
                    <c:v>0.231063480638901</c:v>
                  </c:pt>
                  <c:pt idx="4">
                    <c:v>0.0204404855449991</c:v>
                  </c:pt>
                  <c:pt idx="5">
                    <c:v>0.153076763388675</c:v>
                  </c:pt>
                  <c:pt idx="9">
                    <c:v>0.155997109886007</c:v>
                  </c:pt>
                  <c:pt idx="12">
                    <c:v>0.119602325674051</c:v>
                  </c:pt>
                </c:numCache>
              </c:numRef>
            </c:minus>
            <c:spPr>
              <a:ln w="12700">
                <a:solidFill>
                  <a:srgbClr val="000000"/>
                </a:solidFill>
                <a:prstDash val="solid"/>
              </a:ln>
            </c:spPr>
          </c:errBars>
          <c:xVal>
            <c:numRef>
              <c:f>'shed by day'!$D$669:$Z$669</c:f>
              <c:numCache>
                <c:formatCode>General</c:formatCode>
                <c:ptCount val="23"/>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1">
                  <c:v>29.0</c:v>
                </c:pt>
                <c:pt idx="22">
                  <c:v>30.0</c:v>
                </c:pt>
              </c:numCache>
            </c:numRef>
          </c:xVal>
          <c:yVal>
            <c:numRef>
              <c:f>'shed by day'!$D$670:$Z$670</c:f>
              <c:numCache>
                <c:formatCode>General</c:formatCode>
                <c:ptCount val="23"/>
                <c:pt idx="0">
                  <c:v>0.0</c:v>
                </c:pt>
                <c:pt idx="1">
                  <c:v>4.978046068159286</c:v>
                </c:pt>
                <c:pt idx="2">
                  <c:v>3.686186475989135</c:v>
                </c:pt>
                <c:pt idx="3">
                  <c:v>1.196038221994363</c:v>
                </c:pt>
                <c:pt idx="4">
                  <c:v>0.517127751652529</c:v>
                </c:pt>
                <c:pt idx="5">
                  <c:v>0.539553877386053</c:v>
                </c:pt>
                <c:pt idx="6">
                  <c:v>0.0</c:v>
                </c:pt>
                <c:pt idx="7">
                  <c:v>0.181274022051293</c:v>
                </c:pt>
                <c:pt idx="8">
                  <c:v>0.194337990625019</c:v>
                </c:pt>
                <c:pt idx="9">
                  <c:v>0.54478550003961</c:v>
                </c:pt>
                <c:pt idx="10">
                  <c:v>0.201408615135949</c:v>
                </c:pt>
                <c:pt idx="11">
                  <c:v>0.193311534631922</c:v>
                </c:pt>
                <c:pt idx="12">
                  <c:v>0.394355906414758</c:v>
                </c:pt>
                <c:pt idx="13">
                  <c:v>0.0</c:v>
                </c:pt>
                <c:pt idx="14">
                  <c:v>0.0</c:v>
                </c:pt>
                <c:pt idx="15">
                  <c:v>0.0</c:v>
                </c:pt>
                <c:pt idx="16">
                  <c:v>0.0</c:v>
                </c:pt>
                <c:pt idx="17">
                  <c:v>0.0</c:v>
                </c:pt>
                <c:pt idx="18">
                  <c:v>0.0</c:v>
                </c:pt>
                <c:pt idx="19">
                  <c:v>0.0</c:v>
                </c:pt>
                <c:pt idx="20">
                  <c:v>0.0</c:v>
                </c:pt>
                <c:pt idx="22">
                  <c:v>0.0</c:v>
                </c:pt>
              </c:numCache>
            </c:numRef>
          </c:yVal>
          <c:smooth val="0"/>
        </c:ser>
        <c:ser>
          <c:idx val="1"/>
          <c:order val="1"/>
          <c:tx>
            <c:v>HV alone</c:v>
          </c:tx>
          <c:spPr>
            <a:ln w="28575">
              <a:solidFill>
                <a:srgbClr val="FF0000"/>
              </a:solidFill>
            </a:ln>
          </c:spPr>
          <c:marker>
            <c:symbol val="square"/>
            <c:size val="6"/>
            <c:spPr>
              <a:solidFill>
                <a:srgbClr val="FF0000"/>
              </a:solidFill>
              <a:ln>
                <a:solidFill>
                  <a:srgbClr val="FF0000"/>
                </a:solidFill>
                <a:prstDash val="solid"/>
              </a:ln>
            </c:spPr>
          </c:marker>
          <c:errBars>
            <c:errDir val="y"/>
            <c:errBarType val="both"/>
            <c:errValType val="cust"/>
            <c:noEndCap val="0"/>
            <c:plus>
              <c:numRef>
                <c:f>'shed by day'!$D$443:$Z$443</c:f>
                <c:numCache>
                  <c:formatCode>General</c:formatCode>
                  <c:ptCount val="23"/>
                  <c:pt idx="1">
                    <c:v>0.0749375164904044</c:v>
                  </c:pt>
                  <c:pt idx="2">
                    <c:v>0.116063285902113</c:v>
                  </c:pt>
                  <c:pt idx="3">
                    <c:v>0.109083516641391</c:v>
                  </c:pt>
                  <c:pt idx="4">
                    <c:v>0.160700484237159</c:v>
                  </c:pt>
                  <c:pt idx="5">
                    <c:v>0.229627727539181</c:v>
                  </c:pt>
                  <c:pt idx="6">
                    <c:v>0.183364920086933</c:v>
                  </c:pt>
                  <c:pt idx="7">
                    <c:v>0.160817626160653</c:v>
                  </c:pt>
                  <c:pt idx="8">
                    <c:v>0.203378866970404</c:v>
                  </c:pt>
                  <c:pt idx="9">
                    <c:v>0.298100822065593</c:v>
                  </c:pt>
                  <c:pt idx="10">
                    <c:v>0.452717556115349</c:v>
                  </c:pt>
                  <c:pt idx="11">
                    <c:v>0.298311198515696</c:v>
                  </c:pt>
                  <c:pt idx="12">
                    <c:v>0.50910747603548</c:v>
                  </c:pt>
                  <c:pt idx="13">
                    <c:v>0.508083467441723</c:v>
                  </c:pt>
                  <c:pt idx="15">
                    <c:v>0.11179738307116</c:v>
                  </c:pt>
                </c:numCache>
              </c:numRef>
            </c:plus>
            <c:minus>
              <c:numRef>
                <c:f>'shed by day'!$D$443:$Z$443</c:f>
                <c:numCache>
                  <c:formatCode>General</c:formatCode>
                  <c:ptCount val="23"/>
                  <c:pt idx="1">
                    <c:v>0.0749375164904044</c:v>
                  </c:pt>
                  <c:pt idx="2">
                    <c:v>0.116063285902113</c:v>
                  </c:pt>
                  <c:pt idx="3">
                    <c:v>0.109083516641391</c:v>
                  </c:pt>
                  <c:pt idx="4">
                    <c:v>0.160700484237159</c:v>
                  </c:pt>
                  <c:pt idx="5">
                    <c:v>0.229627727539181</c:v>
                  </c:pt>
                  <c:pt idx="6">
                    <c:v>0.183364920086933</c:v>
                  </c:pt>
                  <c:pt idx="7">
                    <c:v>0.160817626160653</c:v>
                  </c:pt>
                  <c:pt idx="8">
                    <c:v>0.203378866970404</c:v>
                  </c:pt>
                  <c:pt idx="9">
                    <c:v>0.298100822065593</c:v>
                  </c:pt>
                  <c:pt idx="10">
                    <c:v>0.452717556115349</c:v>
                  </c:pt>
                  <c:pt idx="11">
                    <c:v>0.298311198515696</c:v>
                  </c:pt>
                  <c:pt idx="12">
                    <c:v>0.50910747603548</c:v>
                  </c:pt>
                  <c:pt idx="13">
                    <c:v>0.508083467441723</c:v>
                  </c:pt>
                  <c:pt idx="15">
                    <c:v>0.11179738307116</c:v>
                  </c:pt>
                </c:numCache>
              </c:numRef>
            </c:minus>
            <c:spPr>
              <a:ln w="12700">
                <a:solidFill>
                  <a:srgbClr val="000000"/>
                </a:solidFill>
                <a:prstDash val="solid"/>
              </a:ln>
            </c:spPr>
          </c:errBars>
          <c:xVal>
            <c:numRef>
              <c:f>'shed by day'!$D$669:$Z$669</c:f>
              <c:numCache>
                <c:formatCode>General</c:formatCode>
                <c:ptCount val="23"/>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1">
                  <c:v>29.0</c:v>
                </c:pt>
                <c:pt idx="22">
                  <c:v>30.0</c:v>
                </c:pt>
              </c:numCache>
            </c:numRef>
          </c:xVal>
          <c:yVal>
            <c:numRef>
              <c:f>'shed by day'!$D$674:$Z$674</c:f>
              <c:numCache>
                <c:formatCode>General</c:formatCode>
                <c:ptCount val="23"/>
                <c:pt idx="0">
                  <c:v>0.0</c:v>
                </c:pt>
                <c:pt idx="1">
                  <c:v>5.022834195722568</c:v>
                </c:pt>
                <c:pt idx="2">
                  <c:v>4.077702028776847</c:v>
                </c:pt>
                <c:pt idx="3">
                  <c:v>2.886509092749156</c:v>
                </c:pt>
                <c:pt idx="4">
                  <c:v>1.664719663194695</c:v>
                </c:pt>
                <c:pt idx="5">
                  <c:v>1.861051161090351</c:v>
                </c:pt>
                <c:pt idx="6">
                  <c:v>1.368513049434082</c:v>
                </c:pt>
                <c:pt idx="7">
                  <c:v>1.346133236449323</c:v>
                </c:pt>
                <c:pt idx="8">
                  <c:v>1.636239903866061</c:v>
                </c:pt>
                <c:pt idx="9">
                  <c:v>1.779484477698436</c:v>
                </c:pt>
                <c:pt idx="10">
                  <c:v>1.595140206047263</c:v>
                </c:pt>
                <c:pt idx="11">
                  <c:v>2.452900696687974</c:v>
                </c:pt>
                <c:pt idx="12">
                  <c:v>2.423944067352881</c:v>
                </c:pt>
                <c:pt idx="13">
                  <c:v>1.538812035192487</c:v>
                </c:pt>
                <c:pt idx="14">
                  <c:v>0.8096365373419</c:v>
                </c:pt>
                <c:pt idx="15">
                  <c:v>1.58856090461573</c:v>
                </c:pt>
                <c:pt idx="16">
                  <c:v>0.0</c:v>
                </c:pt>
                <c:pt idx="17">
                  <c:v>0.723627239555448</c:v>
                </c:pt>
                <c:pt idx="18">
                  <c:v>0.0</c:v>
                </c:pt>
                <c:pt idx="19">
                  <c:v>0.837916133375262</c:v>
                </c:pt>
                <c:pt idx="20">
                  <c:v>0.0</c:v>
                </c:pt>
                <c:pt idx="22">
                  <c:v>0.0</c:v>
                </c:pt>
              </c:numCache>
            </c:numRef>
          </c:yVal>
          <c:smooth val="0"/>
        </c:ser>
        <c:dLbls>
          <c:showLegendKey val="0"/>
          <c:showVal val="0"/>
          <c:showCatName val="0"/>
          <c:showSerName val="0"/>
          <c:showPercent val="0"/>
          <c:showBubbleSize val="0"/>
        </c:dLbls>
        <c:axId val="-2138961400"/>
        <c:axId val="-2138968024"/>
      </c:scatterChart>
      <c:valAx>
        <c:axId val="-2138961400"/>
        <c:scaling>
          <c:orientation val="minMax"/>
          <c:max val="30.0"/>
          <c:min val="0.0"/>
        </c:scaling>
        <c:delete val="0"/>
        <c:axPos val="b"/>
        <c:title>
          <c:tx>
            <c:rich>
              <a:bodyPr/>
              <a:lstStyle/>
              <a:p>
                <a:pPr>
                  <a:defRPr sz="2400" b="0" i="0" u="none" strike="noStrike" baseline="0">
                    <a:solidFill>
                      <a:srgbClr val="000000"/>
                    </a:solidFill>
                    <a:latin typeface="Arial"/>
                    <a:ea typeface="Arial"/>
                    <a:cs typeface="Arial"/>
                  </a:defRPr>
                </a:pPr>
                <a:r>
                  <a:rPr lang="en-US" sz="2400" b="0" dirty="0"/>
                  <a:t>Day </a:t>
                </a:r>
                <a:r>
                  <a:rPr lang="en-US" sz="2400" b="0" dirty="0" smtClean="0"/>
                  <a:t>post</a:t>
                </a:r>
                <a:r>
                  <a:rPr lang="en-US" sz="2400" b="0" baseline="0" dirty="0" smtClean="0"/>
                  <a:t>-</a:t>
                </a:r>
                <a:r>
                  <a:rPr lang="en-US" sz="2400" b="0" dirty="0" smtClean="0"/>
                  <a:t>exposure</a:t>
                </a:r>
                <a:endParaRPr lang="en-US" sz="2400" b="0" dirty="0"/>
              </a:p>
            </c:rich>
          </c:tx>
          <c:layout>
            <c:manualLayout>
              <c:xMode val="edge"/>
              <c:yMode val="edge"/>
              <c:x val="0.218388931222307"/>
              <c:y val="0.842270628766835"/>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2000" b="0" i="0" u="none" strike="noStrike" baseline="0">
                <a:solidFill>
                  <a:srgbClr val="000000"/>
                </a:solidFill>
                <a:latin typeface="Arial"/>
                <a:ea typeface="Arial"/>
                <a:cs typeface="Arial"/>
              </a:defRPr>
            </a:pPr>
            <a:endParaRPr lang="en-US"/>
          </a:p>
        </c:txPr>
        <c:crossAx val="-2138968024"/>
        <c:crosses val="autoZero"/>
        <c:crossBetween val="midCat"/>
        <c:majorUnit val="5.0"/>
      </c:valAx>
      <c:valAx>
        <c:axId val="-2138968024"/>
        <c:scaling>
          <c:orientation val="minMax"/>
          <c:max val="6.0"/>
          <c:min val="0.0"/>
        </c:scaling>
        <c:delete val="0"/>
        <c:axPos val="l"/>
        <c:majorGridlines>
          <c:spPr>
            <a:ln w="3175">
              <a:solidFill>
                <a:sysClr val="window" lastClr="FFFFFF">
                  <a:alpha val="0"/>
                </a:sysClr>
              </a:solidFill>
              <a:prstDash val="solid"/>
            </a:ln>
          </c:spPr>
        </c:majorGridlines>
        <c:numFmt formatCode="General" sourceLinked="1"/>
        <c:majorTickMark val="out"/>
        <c:minorTickMark val="none"/>
        <c:tickLblPos val="nextTo"/>
        <c:spPr>
          <a:ln w="3175">
            <a:solidFill>
              <a:srgbClr val="000000"/>
            </a:solidFill>
            <a:prstDash val="solid"/>
          </a:ln>
        </c:spPr>
        <c:txPr>
          <a:bodyPr rot="0" vert="horz"/>
          <a:lstStyle/>
          <a:p>
            <a:pPr>
              <a:defRPr sz="2000" b="0" i="0" u="none" strike="noStrike" baseline="0">
                <a:solidFill>
                  <a:srgbClr val="000000"/>
                </a:solidFill>
                <a:latin typeface="Arial"/>
                <a:ea typeface="Arial"/>
                <a:cs typeface="Arial"/>
              </a:defRPr>
            </a:pPr>
            <a:endParaRPr lang="en-US"/>
          </a:p>
        </c:txPr>
        <c:crossAx val="-2138961400"/>
        <c:crosses val="autoZero"/>
        <c:crossBetween val="midCat"/>
        <c:majorUnit val="1.0"/>
        <c:minorUnit val="0.2"/>
      </c:valAx>
      <c:spPr>
        <a:noFill/>
        <a:ln w="25400">
          <a:noFill/>
        </a:ln>
      </c:spPr>
    </c:plotArea>
    <c:legend>
      <c:legendPos val="r"/>
      <c:layout>
        <c:manualLayout>
          <c:xMode val="edge"/>
          <c:yMode val="edge"/>
          <c:x val="0.670793305952117"/>
          <c:y val="0.186012525415776"/>
          <c:w val="0.295503190617709"/>
          <c:h val="0.284267634638444"/>
        </c:manualLayout>
      </c:layout>
      <c:overlay val="0"/>
      <c:spPr>
        <a:noFill/>
        <a:ln w="3175">
          <a:noFill/>
          <a:prstDash val="solid"/>
        </a:ln>
      </c:spPr>
      <c:txPr>
        <a:bodyPr/>
        <a:lstStyle/>
        <a:p>
          <a:pPr>
            <a:defRPr sz="20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750792701815"/>
          <c:y val="0.0514005540974045"/>
          <c:w val="0.84033944616085"/>
          <c:h val="0.709336680058232"/>
        </c:manualLayout>
      </c:layout>
      <c:scatterChart>
        <c:scatterStyle val="lineMarker"/>
        <c:varyColors val="0"/>
        <c:ser>
          <c:idx val="0"/>
          <c:order val="0"/>
          <c:tx>
            <c:v>HV</c:v>
          </c:tx>
          <c:spPr>
            <a:ln>
              <a:noFill/>
            </a:ln>
          </c:spPr>
          <c:marker>
            <c:symbol val="diamond"/>
            <c:size val="7"/>
            <c:spPr>
              <a:solidFill>
                <a:srgbClr val="FF0000"/>
              </a:solidFill>
              <a:ln>
                <a:solidFill>
                  <a:srgbClr val="FF0000"/>
                </a:solidFill>
              </a:ln>
            </c:spPr>
          </c:marker>
          <c:xVal>
            <c:numRef>
              <c:f>SHEDVSFISH!$G$2:$G$109</c:f>
              <c:numCache>
                <c:formatCode>General</c:formatCode>
                <c:ptCount val="108"/>
                <c:pt idx="0">
                  <c:v>8.012225446906463</c:v>
                </c:pt>
                <c:pt idx="1">
                  <c:v>7.549601838901697</c:v>
                </c:pt>
                <c:pt idx="2">
                  <c:v>7.780891670147161</c:v>
                </c:pt>
                <c:pt idx="3">
                  <c:v>8.875253942110001</c:v>
                </c:pt>
                <c:pt idx="4">
                  <c:v>7.687185573145627</c:v>
                </c:pt>
                <c:pt idx="5">
                  <c:v>6.416212377905468</c:v>
                </c:pt>
                <c:pt idx="6">
                  <c:v>8.463417324699577</c:v>
                </c:pt>
                <c:pt idx="7">
                  <c:v>7.493067092425592</c:v>
                </c:pt>
                <c:pt idx="8">
                  <c:v>6.336545965582173</c:v>
                </c:pt>
                <c:pt idx="9">
                  <c:v>8.336982046742434</c:v>
                </c:pt>
                <c:pt idx="10">
                  <c:v>8.256952078469774</c:v>
                </c:pt>
                <c:pt idx="11">
                  <c:v>8.158547685780851</c:v>
                </c:pt>
                <c:pt idx="12">
                  <c:v>6.476151742729916</c:v>
                </c:pt>
                <c:pt idx="13">
                  <c:v>7.280772009123012</c:v>
                </c:pt>
                <c:pt idx="14">
                  <c:v>5.535068569065736</c:v>
                </c:pt>
                <c:pt idx="15">
                  <c:v>6.165914330248415</c:v>
                </c:pt>
                <c:pt idx="16">
                  <c:v>6.280370298689872</c:v>
                </c:pt>
                <c:pt idx="17">
                  <c:v>7.967863350586295</c:v>
                </c:pt>
                <c:pt idx="18">
                  <c:v>6.174349342214843</c:v>
                </c:pt>
                <c:pt idx="19">
                  <c:v>6.936130824288926</c:v>
                </c:pt>
                <c:pt idx="20">
                  <c:v>6.851709646957173</c:v>
                </c:pt>
                <c:pt idx="21">
                  <c:v>6.345704116060114</c:v>
                </c:pt>
                <c:pt idx="22">
                  <c:v>5.54335979275447</c:v>
                </c:pt>
                <c:pt idx="23">
                  <c:v>7.484120647820104</c:v>
                </c:pt>
                <c:pt idx="24">
                  <c:v>7.110687040730935</c:v>
                </c:pt>
                <c:pt idx="25">
                  <c:v>7.203383228933777</c:v>
                </c:pt>
                <c:pt idx="26">
                  <c:v>4.447843970750234</c:v>
                </c:pt>
                <c:pt idx="27">
                  <c:v>8.520667835051952</c:v>
                </c:pt>
                <c:pt idx="28">
                  <c:v>8.097750467145335</c:v>
                </c:pt>
                <c:pt idx="29">
                  <c:v>7.65363962313424</c:v>
                </c:pt>
                <c:pt idx="30">
                  <c:v>7.019867240418081</c:v>
                </c:pt>
                <c:pt idx="31">
                  <c:v>5.959944769496555</c:v>
                </c:pt>
                <c:pt idx="32">
                  <c:v>6.849789888688279</c:v>
                </c:pt>
                <c:pt idx="33">
                  <c:v>7.301051413750058</c:v>
                </c:pt>
                <c:pt idx="34">
                  <c:v>6.276521262307966</c:v>
                </c:pt>
                <c:pt idx="35">
                  <c:v>8.756932566349824</c:v>
                </c:pt>
                <c:pt idx="36">
                  <c:v>6.756965904362533</c:v>
                </c:pt>
                <c:pt idx="37">
                  <c:v>6.006231366480778</c:v>
                </c:pt>
                <c:pt idx="39">
                  <c:v>6.879795340016058</c:v>
                </c:pt>
                <c:pt idx="40">
                  <c:v>6.657055635448866</c:v>
                </c:pt>
                <c:pt idx="41">
                  <c:v>7.677102826940175</c:v>
                </c:pt>
                <c:pt idx="42">
                  <c:v>8.920638345301897</c:v>
                </c:pt>
                <c:pt idx="43">
                  <c:v>8.966997396224426</c:v>
                </c:pt>
                <c:pt idx="44">
                  <c:v>8.442408347619254</c:v>
                </c:pt>
                <c:pt idx="45">
                  <c:v>9.385338554890006</c:v>
                </c:pt>
                <c:pt idx="46">
                  <c:v>6.607522038797175</c:v>
                </c:pt>
                <c:pt idx="47">
                  <c:v>8.260066758667573</c:v>
                </c:pt>
                <c:pt idx="48">
                  <c:v>8.228091511393698</c:v>
                </c:pt>
                <c:pt idx="49">
                  <c:v>7.424470685669546</c:v>
                </c:pt>
                <c:pt idx="50">
                  <c:v>9.774465808421652</c:v>
                </c:pt>
                <c:pt idx="51">
                  <c:v>9.013484740043372</c:v>
                </c:pt>
                <c:pt idx="52">
                  <c:v>7.813544073080195</c:v>
                </c:pt>
                <c:pt idx="53">
                  <c:v>7.818656234688872</c:v>
                </c:pt>
                <c:pt idx="54">
                  <c:v>9.093061702017348</c:v>
                </c:pt>
                <c:pt idx="55">
                  <c:v>6.057085515814205</c:v>
                </c:pt>
                <c:pt idx="56">
                  <c:v>8.768305076147053</c:v>
                </c:pt>
                <c:pt idx="57">
                  <c:v>8.034530411833868</c:v>
                </c:pt>
                <c:pt idx="58">
                  <c:v>7.595414903410169</c:v>
                </c:pt>
                <c:pt idx="59">
                  <c:v>8.05854015095872</c:v>
                </c:pt>
                <c:pt idx="60">
                  <c:v>9.337254811894396</c:v>
                </c:pt>
                <c:pt idx="61">
                  <c:v>8.772416820492354</c:v>
                </c:pt>
                <c:pt idx="62">
                  <c:v>7.772557056960601</c:v>
                </c:pt>
                <c:pt idx="63">
                  <c:v>7.382842318496736</c:v>
                </c:pt>
                <c:pt idx="64">
                  <c:v>7.578521988114702</c:v>
                </c:pt>
                <c:pt idx="65">
                  <c:v>7.37331559270431</c:v>
                </c:pt>
                <c:pt idx="66">
                  <c:v>8.444592733878165</c:v>
                </c:pt>
                <c:pt idx="67">
                  <c:v>7.829148085207653</c:v>
                </c:pt>
                <c:pt idx="68">
                  <c:v>8.398865025555917</c:v>
                </c:pt>
                <c:pt idx="69">
                  <c:v>7.865614656586768</c:v>
                </c:pt>
                <c:pt idx="70">
                  <c:v>7.44366579457842</c:v>
                </c:pt>
                <c:pt idx="71">
                  <c:v>7.536739150590543</c:v>
                </c:pt>
                <c:pt idx="73">
                  <c:v>10.12321927689316</c:v>
                </c:pt>
                <c:pt idx="74">
                  <c:v>10.02410867772012</c:v>
                </c:pt>
                <c:pt idx="75">
                  <c:v>8.991787710120252</c:v>
                </c:pt>
                <c:pt idx="76">
                  <c:v>8.099978239128754</c:v>
                </c:pt>
                <c:pt idx="77">
                  <c:v>10.45550000000016</c:v>
                </c:pt>
                <c:pt idx="78">
                  <c:v>8.645</c:v>
                </c:pt>
                <c:pt idx="79">
                  <c:v>8.572000000000002</c:v>
                </c:pt>
                <c:pt idx="80">
                  <c:v>7.624399999999976</c:v>
                </c:pt>
                <c:pt idx="81">
                  <c:v>7.446800000000001</c:v>
                </c:pt>
                <c:pt idx="82">
                  <c:v>8.4214</c:v>
                </c:pt>
                <c:pt idx="83">
                  <c:v>8.721699999999998</c:v>
                </c:pt>
                <c:pt idx="84">
                  <c:v>9.5159</c:v>
                </c:pt>
                <c:pt idx="85">
                  <c:v>9.924600000000003</c:v>
                </c:pt>
                <c:pt idx="86">
                  <c:v>7.2934</c:v>
                </c:pt>
                <c:pt idx="87">
                  <c:v>7.6099</c:v>
                </c:pt>
                <c:pt idx="88">
                  <c:v>8.566600000000004</c:v>
                </c:pt>
                <c:pt idx="89">
                  <c:v>7.9566</c:v>
                </c:pt>
                <c:pt idx="90">
                  <c:v>8.226100000000001</c:v>
                </c:pt>
                <c:pt idx="91">
                  <c:v>7.9869</c:v>
                </c:pt>
                <c:pt idx="92">
                  <c:v>8.114100000000001</c:v>
                </c:pt>
                <c:pt idx="93">
                  <c:v>6.3297</c:v>
                </c:pt>
                <c:pt idx="94">
                  <c:v>6.620599999999976</c:v>
                </c:pt>
                <c:pt idx="95">
                  <c:v>10.3861</c:v>
                </c:pt>
                <c:pt idx="96">
                  <c:v>8.492400000000024</c:v>
                </c:pt>
                <c:pt idx="97">
                  <c:v>9.143600000000001</c:v>
                </c:pt>
                <c:pt idx="98">
                  <c:v>8.0531</c:v>
                </c:pt>
                <c:pt idx="99">
                  <c:v>9.537199999999998</c:v>
                </c:pt>
                <c:pt idx="100">
                  <c:v>8.8193</c:v>
                </c:pt>
                <c:pt idx="101">
                  <c:v>8.283000000000001</c:v>
                </c:pt>
                <c:pt idx="102">
                  <c:v>7.8423</c:v>
                </c:pt>
                <c:pt idx="103">
                  <c:v>6.517899999999996</c:v>
                </c:pt>
                <c:pt idx="104">
                  <c:v>8.747399999999997</c:v>
                </c:pt>
                <c:pt idx="105">
                  <c:v>7.222999999999995</c:v>
                </c:pt>
                <c:pt idx="106">
                  <c:v>9.3947</c:v>
                </c:pt>
                <c:pt idx="107">
                  <c:v>9.158200000000001</c:v>
                </c:pt>
              </c:numCache>
            </c:numRef>
          </c:xVal>
          <c:yVal>
            <c:numRef>
              <c:f>SHEDVSFISH!$H$2:$H$109</c:f>
              <c:numCache>
                <c:formatCode>General</c:formatCode>
                <c:ptCount val="108"/>
                <c:pt idx="0">
                  <c:v>4.643221339204456</c:v>
                </c:pt>
                <c:pt idx="1">
                  <c:v>4.365285630044045</c:v>
                </c:pt>
                <c:pt idx="2">
                  <c:v>4.396098353129863</c:v>
                </c:pt>
                <c:pt idx="3">
                  <c:v>5.299323062708798</c:v>
                </c:pt>
                <c:pt idx="4">
                  <c:v>4.499319555544211</c:v>
                </c:pt>
                <c:pt idx="5">
                  <c:v>4.719810442461863</c:v>
                </c:pt>
                <c:pt idx="6">
                  <c:v>5.597587329444377</c:v>
                </c:pt>
                <c:pt idx="7">
                  <c:v>4.526950807046709</c:v>
                </c:pt>
                <c:pt idx="8">
                  <c:v>5.302394134270205</c:v>
                </c:pt>
                <c:pt idx="9">
                  <c:v>5.659049275358352</c:v>
                </c:pt>
                <c:pt idx="10">
                  <c:v>4.911802746844042</c:v>
                </c:pt>
                <c:pt idx="11">
                  <c:v>4.675278896873333</c:v>
                </c:pt>
                <c:pt idx="12">
                  <c:v>4.105348096741682</c:v>
                </c:pt>
                <c:pt idx="13">
                  <c:v>4.50172805664734</c:v>
                </c:pt>
                <c:pt idx="14">
                  <c:v>4.60250994566443</c:v>
                </c:pt>
                <c:pt idx="15">
                  <c:v>4.183473089005089</c:v>
                </c:pt>
                <c:pt idx="16">
                  <c:v>5.618663793475093</c:v>
                </c:pt>
                <c:pt idx="17">
                  <c:v>6.0814730726744</c:v>
                </c:pt>
                <c:pt idx="18">
                  <c:v>4.596834402087175</c:v>
                </c:pt>
                <c:pt idx="19">
                  <c:v>4.79769370927577</c:v>
                </c:pt>
                <c:pt idx="20">
                  <c:v>5.518935200188626</c:v>
                </c:pt>
                <c:pt idx="21">
                  <c:v>4.969552280944433</c:v>
                </c:pt>
                <c:pt idx="22">
                  <c:v>4.145746694139583</c:v>
                </c:pt>
                <c:pt idx="23">
                  <c:v>4.631315947472426</c:v>
                </c:pt>
                <c:pt idx="24">
                  <c:v>4.610827908691075</c:v>
                </c:pt>
                <c:pt idx="25">
                  <c:v>4.218284839154685</c:v>
                </c:pt>
                <c:pt idx="26">
                  <c:v>3.939915386758327</c:v>
                </c:pt>
                <c:pt idx="27">
                  <c:v>4.143112890822485</c:v>
                </c:pt>
                <c:pt idx="28">
                  <c:v>4.946999299324911</c:v>
                </c:pt>
                <c:pt idx="29">
                  <c:v>4.630672685999272</c:v>
                </c:pt>
                <c:pt idx="30">
                  <c:v>4.212209676387237</c:v>
                </c:pt>
                <c:pt idx="31">
                  <c:v>3.819391012600806</c:v>
                </c:pt>
                <c:pt idx="32">
                  <c:v>4.825267777357585</c:v>
                </c:pt>
                <c:pt idx="33">
                  <c:v>4.815892694346194</c:v>
                </c:pt>
                <c:pt idx="34">
                  <c:v>4.428095332347609</c:v>
                </c:pt>
                <c:pt idx="35">
                  <c:v>5.847132431506885</c:v>
                </c:pt>
                <c:pt idx="36">
                  <c:v>4.28148863882031</c:v>
                </c:pt>
                <c:pt idx="37">
                  <c:v>5.00498100304458</c:v>
                </c:pt>
                <c:pt idx="41">
                  <c:v>5.37659389538729</c:v>
                </c:pt>
                <c:pt idx="42">
                  <c:v>5.677711539977666</c:v>
                </c:pt>
                <c:pt idx="43">
                  <c:v>5.757966313585365</c:v>
                </c:pt>
                <c:pt idx="44">
                  <c:v>5.311309874692941</c:v>
                </c:pt>
                <c:pt idx="45">
                  <c:v>5.71170621202915</c:v>
                </c:pt>
                <c:pt idx="46">
                  <c:v>5.210776405821393</c:v>
                </c:pt>
                <c:pt idx="47">
                  <c:v>5.672773874810446</c:v>
                </c:pt>
                <c:pt idx="48">
                  <c:v>5.522310784910141</c:v>
                </c:pt>
                <c:pt idx="49">
                  <c:v>4.952320379443901</c:v>
                </c:pt>
                <c:pt idx="50">
                  <c:v>5.118821912601968</c:v>
                </c:pt>
                <c:pt idx="51">
                  <c:v>5.853688560010184</c:v>
                </c:pt>
                <c:pt idx="52">
                  <c:v>5.337173284468872</c:v>
                </c:pt>
                <c:pt idx="53">
                  <c:v>5.516659292694908</c:v>
                </c:pt>
                <c:pt idx="54">
                  <c:v>6.328126984361838</c:v>
                </c:pt>
                <c:pt idx="55">
                  <c:v>5.097920477123965</c:v>
                </c:pt>
                <c:pt idx="56">
                  <c:v>5.697356045031395</c:v>
                </c:pt>
                <c:pt idx="57">
                  <c:v>5.433952389203792</c:v>
                </c:pt>
                <c:pt idx="58">
                  <c:v>5.993539150302477</c:v>
                </c:pt>
                <c:pt idx="59">
                  <c:v>5.266345572116466</c:v>
                </c:pt>
                <c:pt idx="60">
                  <c:v>5.352876247879646</c:v>
                </c:pt>
                <c:pt idx="61">
                  <c:v>5.851838624384292</c:v>
                </c:pt>
                <c:pt idx="62">
                  <c:v>5.199959569134736</c:v>
                </c:pt>
                <c:pt idx="63">
                  <c:v>5.073705725833793</c:v>
                </c:pt>
                <c:pt idx="64">
                  <c:v>4.91689163076259</c:v>
                </c:pt>
                <c:pt idx="65">
                  <c:v>4.829074453731538</c:v>
                </c:pt>
                <c:pt idx="66">
                  <c:v>5.275756911575878</c:v>
                </c:pt>
                <c:pt idx="67">
                  <c:v>5.326556493922462</c:v>
                </c:pt>
                <c:pt idx="68">
                  <c:v>5.367779789356986</c:v>
                </c:pt>
                <c:pt idx="69">
                  <c:v>5.364879670549365</c:v>
                </c:pt>
                <c:pt idx="70">
                  <c:v>5.067097472594056</c:v>
                </c:pt>
                <c:pt idx="71">
                  <c:v>5.599466379516778</c:v>
                </c:pt>
                <c:pt idx="73">
                  <c:v>6.323729112748858</c:v>
                </c:pt>
                <c:pt idx="74">
                  <c:v>6.546324319337915</c:v>
                </c:pt>
                <c:pt idx="75">
                  <c:v>5.836384360038036</c:v>
                </c:pt>
                <c:pt idx="76">
                  <c:v>6.28460699263858</c:v>
                </c:pt>
                <c:pt idx="77">
                  <c:v>5.80166151231</c:v>
                </c:pt>
                <c:pt idx="78">
                  <c:v>6.070948808329987</c:v>
                </c:pt>
                <c:pt idx="79">
                  <c:v>7.535510749679966</c:v>
                </c:pt>
                <c:pt idx="80">
                  <c:v>5.18329522396</c:v>
                </c:pt>
                <c:pt idx="81">
                  <c:v>5.28030559501</c:v>
                </c:pt>
                <c:pt idx="82">
                  <c:v>6.26046821277</c:v>
                </c:pt>
                <c:pt idx="83">
                  <c:v>6.46474336371</c:v>
                </c:pt>
                <c:pt idx="84">
                  <c:v>6.855181428339901</c:v>
                </c:pt>
                <c:pt idx="85">
                  <c:v>6.360670322879995</c:v>
                </c:pt>
                <c:pt idx="86">
                  <c:v>6.242335537859897</c:v>
                </c:pt>
                <c:pt idx="87">
                  <c:v>6.30116151314</c:v>
                </c:pt>
                <c:pt idx="88">
                  <c:v>6.682583082369986</c:v>
                </c:pt>
                <c:pt idx="89">
                  <c:v>5.622787944689891</c:v>
                </c:pt>
                <c:pt idx="90">
                  <c:v>6.186418264789975</c:v>
                </c:pt>
                <c:pt idx="91">
                  <c:v>5.00630756472</c:v>
                </c:pt>
                <c:pt idx="92">
                  <c:v>6.379573090010013</c:v>
                </c:pt>
                <c:pt idx="93">
                  <c:v>6.54360361889</c:v>
                </c:pt>
                <c:pt idx="94">
                  <c:v>6.165627228839946</c:v>
                </c:pt>
                <c:pt idx="95">
                  <c:v>7.159170847099876</c:v>
                </c:pt>
                <c:pt idx="96">
                  <c:v>6.184363576979965</c:v>
                </c:pt>
                <c:pt idx="97">
                  <c:v>5.651385292509976</c:v>
                </c:pt>
                <c:pt idx="98">
                  <c:v>5.86521838341</c:v>
                </c:pt>
                <c:pt idx="99">
                  <c:v>5.660366526319894</c:v>
                </c:pt>
                <c:pt idx="100">
                  <c:v>6.50809309607</c:v>
                </c:pt>
                <c:pt idx="101">
                  <c:v>5.827741366019889</c:v>
                </c:pt>
                <c:pt idx="102">
                  <c:v>5.713610379809975</c:v>
                </c:pt>
                <c:pt idx="103">
                  <c:v>5.184186226639824</c:v>
                </c:pt>
                <c:pt idx="104">
                  <c:v>6.54378103419</c:v>
                </c:pt>
                <c:pt idx="105">
                  <c:v>5.17824458756</c:v>
                </c:pt>
                <c:pt idx="106">
                  <c:v>6.063176857309867</c:v>
                </c:pt>
                <c:pt idx="107">
                  <c:v>5.90835834115</c:v>
                </c:pt>
              </c:numCache>
            </c:numRef>
          </c:yVal>
          <c:smooth val="0"/>
        </c:ser>
        <c:ser>
          <c:idx val="1"/>
          <c:order val="1"/>
          <c:tx>
            <c:v>LV</c:v>
          </c:tx>
          <c:spPr>
            <a:ln w="28575">
              <a:noFill/>
            </a:ln>
          </c:spPr>
          <c:marker>
            <c:symbol val="square"/>
            <c:size val="7"/>
            <c:spPr>
              <a:noFill/>
              <a:ln w="19050">
                <a:solidFill>
                  <a:srgbClr val="0000FF"/>
                </a:solidFill>
              </a:ln>
            </c:spPr>
          </c:marker>
          <c:xVal>
            <c:numRef>
              <c:f>SHEDVSFISH!$G$110:$G$211</c:f>
              <c:numCache>
                <c:formatCode>General</c:formatCode>
                <c:ptCount val="102"/>
                <c:pt idx="0">
                  <c:v>6.778954773911845</c:v>
                </c:pt>
                <c:pt idx="1">
                  <c:v>6.237704101380597</c:v>
                </c:pt>
                <c:pt idx="2">
                  <c:v>7.739850817773503</c:v>
                </c:pt>
                <c:pt idx="3">
                  <c:v>7.50052431600967</c:v>
                </c:pt>
                <c:pt idx="4">
                  <c:v>7.366992286549345</c:v>
                </c:pt>
                <c:pt idx="5">
                  <c:v>5.963832670656164</c:v>
                </c:pt>
                <c:pt idx="6">
                  <c:v>5.295535613720605</c:v>
                </c:pt>
                <c:pt idx="7">
                  <c:v>7.05898315073687</c:v>
                </c:pt>
                <c:pt idx="8">
                  <c:v>6.318087630477875</c:v>
                </c:pt>
                <c:pt idx="9">
                  <c:v>7.83257799951478</c:v>
                </c:pt>
                <c:pt idx="10">
                  <c:v>4.098012494285272</c:v>
                </c:pt>
                <c:pt idx="11">
                  <c:v>7.024408153509446</c:v>
                </c:pt>
                <c:pt idx="12">
                  <c:v>5.697963526216146</c:v>
                </c:pt>
                <c:pt idx="13">
                  <c:v>6.824405013806166</c:v>
                </c:pt>
                <c:pt idx="14">
                  <c:v>7.013150987802717</c:v>
                </c:pt>
                <c:pt idx="15">
                  <c:v>6.793530726948663</c:v>
                </c:pt>
                <c:pt idx="16">
                  <c:v>5.399121575986316</c:v>
                </c:pt>
                <c:pt idx="17">
                  <c:v>4.784712387461274</c:v>
                </c:pt>
                <c:pt idx="18">
                  <c:v>7.039541990970093</c:v>
                </c:pt>
                <c:pt idx="19">
                  <c:v>6.23057322328648</c:v>
                </c:pt>
                <c:pt idx="20">
                  <c:v>5.139920997515636</c:v>
                </c:pt>
                <c:pt idx="21">
                  <c:v>6.761967454543703</c:v>
                </c:pt>
                <c:pt idx="22">
                  <c:v>5.795464791310478</c:v>
                </c:pt>
                <c:pt idx="23">
                  <c:v>5.948690446776332</c:v>
                </c:pt>
                <c:pt idx="24">
                  <c:v>5.33322718597249</c:v>
                </c:pt>
                <c:pt idx="25">
                  <c:v>6.196693456569896</c:v>
                </c:pt>
                <c:pt idx="26">
                  <c:v>5.990780877029866</c:v>
                </c:pt>
                <c:pt idx="27">
                  <c:v>5.966552784081203</c:v>
                </c:pt>
                <c:pt idx="28">
                  <c:v>6.261416483435434</c:v>
                </c:pt>
                <c:pt idx="29">
                  <c:v>6.07122307307419</c:v>
                </c:pt>
                <c:pt idx="30">
                  <c:v>5.685098449592108</c:v>
                </c:pt>
                <c:pt idx="31">
                  <c:v>6.153692759867732</c:v>
                </c:pt>
                <c:pt idx="32">
                  <c:v>5.538112668158425</c:v>
                </c:pt>
                <c:pt idx="33">
                  <c:v>5.089000963592032</c:v>
                </c:pt>
                <c:pt idx="34">
                  <c:v>7.135270871835075</c:v>
                </c:pt>
                <c:pt idx="35">
                  <c:v>6.788171103959892</c:v>
                </c:pt>
                <c:pt idx="36">
                  <c:v>4.964027224119605</c:v>
                </c:pt>
                <c:pt idx="37">
                  <c:v>7.171661178288693</c:v>
                </c:pt>
                <c:pt idx="38">
                  <c:v>8.73045426610053</c:v>
                </c:pt>
                <c:pt idx="39">
                  <c:v>6.222020901409545</c:v>
                </c:pt>
                <c:pt idx="40">
                  <c:v>7.035454536109865</c:v>
                </c:pt>
                <c:pt idx="41">
                  <c:v>5.556697655041393</c:v>
                </c:pt>
                <c:pt idx="42">
                  <c:v>8.584072851637417</c:v>
                </c:pt>
                <c:pt idx="43">
                  <c:v>5.525933530971066</c:v>
                </c:pt>
                <c:pt idx="44">
                  <c:v>7.513776560876368</c:v>
                </c:pt>
                <c:pt idx="46">
                  <c:v>7.262293599763702</c:v>
                </c:pt>
                <c:pt idx="47">
                  <c:v>5.372347851317086</c:v>
                </c:pt>
                <c:pt idx="48">
                  <c:v>6.579214831916738</c:v>
                </c:pt>
                <c:pt idx="49">
                  <c:v>7.142332568145825</c:v>
                </c:pt>
                <c:pt idx="50">
                  <c:v>7.414456620006606</c:v>
                </c:pt>
                <c:pt idx="52">
                  <c:v>7.448638697617342</c:v>
                </c:pt>
                <c:pt idx="53">
                  <c:v>4.787458703330151</c:v>
                </c:pt>
                <c:pt idx="55">
                  <c:v>7.680404928494846</c:v>
                </c:pt>
                <c:pt idx="57">
                  <c:v>7.283938179019375</c:v>
                </c:pt>
                <c:pt idx="58">
                  <c:v>5.087707521142407</c:v>
                </c:pt>
                <c:pt idx="61">
                  <c:v>6.263804231455506</c:v>
                </c:pt>
                <c:pt idx="62">
                  <c:v>6.433547270967192</c:v>
                </c:pt>
                <c:pt idx="63">
                  <c:v>5.570876374139838</c:v>
                </c:pt>
                <c:pt idx="64">
                  <c:v>7.066981097539538</c:v>
                </c:pt>
                <c:pt idx="66">
                  <c:v>5.618594893627206</c:v>
                </c:pt>
                <c:pt idx="67">
                  <c:v>5.441934860753085</c:v>
                </c:pt>
                <c:pt idx="68">
                  <c:v>5.590647707001883</c:v>
                </c:pt>
                <c:pt idx="69">
                  <c:v>5.956808830693182</c:v>
                </c:pt>
                <c:pt idx="70">
                  <c:v>6.218571432365032</c:v>
                </c:pt>
                <c:pt idx="71">
                  <c:v>6.035491015414597</c:v>
                </c:pt>
                <c:pt idx="72">
                  <c:v>5.98485210264439</c:v>
                </c:pt>
                <c:pt idx="73">
                  <c:v>6.552797593075877</c:v>
                </c:pt>
                <c:pt idx="74">
                  <c:v>8.907900000000001</c:v>
                </c:pt>
                <c:pt idx="75">
                  <c:v>6.0364</c:v>
                </c:pt>
                <c:pt idx="76">
                  <c:v>7.0759</c:v>
                </c:pt>
                <c:pt idx="77">
                  <c:v>6.9959</c:v>
                </c:pt>
                <c:pt idx="78">
                  <c:v>9.192100000000003</c:v>
                </c:pt>
                <c:pt idx="79">
                  <c:v>8.868400000000004</c:v>
                </c:pt>
                <c:pt idx="80">
                  <c:v>7.1568</c:v>
                </c:pt>
                <c:pt idx="81">
                  <c:v>9.885000000000024</c:v>
                </c:pt>
                <c:pt idx="82">
                  <c:v>6.6354</c:v>
                </c:pt>
                <c:pt idx="83">
                  <c:v>7.0298</c:v>
                </c:pt>
                <c:pt idx="84">
                  <c:v>7.2914</c:v>
                </c:pt>
                <c:pt idx="85">
                  <c:v>8.862000000000026</c:v>
                </c:pt>
                <c:pt idx="86">
                  <c:v>5.8632</c:v>
                </c:pt>
                <c:pt idx="87">
                  <c:v>7.3933</c:v>
                </c:pt>
                <c:pt idx="88">
                  <c:v>7.197899999999985</c:v>
                </c:pt>
                <c:pt idx="89">
                  <c:v>6.481600000000073</c:v>
                </c:pt>
                <c:pt idx="90">
                  <c:v>8.359600000000076</c:v>
                </c:pt>
                <c:pt idx="91">
                  <c:v>6.933100000000001</c:v>
                </c:pt>
                <c:pt idx="92">
                  <c:v>6.871200000000012</c:v>
                </c:pt>
                <c:pt idx="93">
                  <c:v>7.071600000000013</c:v>
                </c:pt>
                <c:pt idx="94">
                  <c:v>7.3721</c:v>
                </c:pt>
                <c:pt idx="95">
                  <c:v>6.7815</c:v>
                </c:pt>
                <c:pt idx="96">
                  <c:v>8.207600000000001</c:v>
                </c:pt>
                <c:pt idx="97">
                  <c:v>6.2172</c:v>
                </c:pt>
                <c:pt idx="98">
                  <c:v>7.6052</c:v>
                </c:pt>
                <c:pt idx="99">
                  <c:v>8.033900000000001</c:v>
                </c:pt>
                <c:pt idx="100">
                  <c:v>5.612099999999986</c:v>
                </c:pt>
                <c:pt idx="101">
                  <c:v>7.4001</c:v>
                </c:pt>
              </c:numCache>
            </c:numRef>
          </c:xVal>
          <c:yVal>
            <c:numRef>
              <c:f>SHEDVSFISH!$H$110:$H$211</c:f>
              <c:numCache>
                <c:formatCode>General</c:formatCode>
                <c:ptCount val="102"/>
                <c:pt idx="0">
                  <c:v>4.53104639187274</c:v>
                </c:pt>
                <c:pt idx="1">
                  <c:v>3.959702691689137</c:v>
                </c:pt>
                <c:pt idx="2">
                  <c:v>3.657322542591547</c:v>
                </c:pt>
                <c:pt idx="3">
                  <c:v>4.475131506427128</c:v>
                </c:pt>
                <c:pt idx="4">
                  <c:v>3.784114701043001</c:v>
                </c:pt>
                <c:pt idx="5">
                  <c:v>4.282953489432402</c:v>
                </c:pt>
                <c:pt idx="6">
                  <c:v>3.912661782321804</c:v>
                </c:pt>
                <c:pt idx="7">
                  <c:v>3.889901866758254</c:v>
                </c:pt>
                <c:pt idx="8">
                  <c:v>4.446128821839086</c:v>
                </c:pt>
                <c:pt idx="9">
                  <c:v>4.243470671423903</c:v>
                </c:pt>
                <c:pt idx="10">
                  <c:v>3.067502970183184</c:v>
                </c:pt>
                <c:pt idx="11">
                  <c:v>4.09669207889633</c:v>
                </c:pt>
                <c:pt idx="12">
                  <c:v>3.180632090184158</c:v>
                </c:pt>
                <c:pt idx="13">
                  <c:v>4.579717852415206</c:v>
                </c:pt>
                <c:pt idx="14">
                  <c:v>3.75474488876153</c:v>
                </c:pt>
                <c:pt idx="15">
                  <c:v>3.623957257390818</c:v>
                </c:pt>
                <c:pt idx="16">
                  <c:v>3.87164783938454</c:v>
                </c:pt>
                <c:pt idx="17">
                  <c:v>3.718483296347045</c:v>
                </c:pt>
                <c:pt idx="18">
                  <c:v>2.694862061130615</c:v>
                </c:pt>
                <c:pt idx="19">
                  <c:v>2.810979542167688</c:v>
                </c:pt>
                <c:pt idx="20">
                  <c:v>3.060448633957633</c:v>
                </c:pt>
                <c:pt idx="21">
                  <c:v>3.784080595173006</c:v>
                </c:pt>
                <c:pt idx="22">
                  <c:v>3.569692831708718</c:v>
                </c:pt>
                <c:pt idx="23">
                  <c:v>3.233734850719141</c:v>
                </c:pt>
                <c:pt idx="24">
                  <c:v>3.116633054319907</c:v>
                </c:pt>
                <c:pt idx="25">
                  <c:v>3.901188123369378</c:v>
                </c:pt>
                <c:pt idx="26">
                  <c:v>3.694845747180995</c:v>
                </c:pt>
                <c:pt idx="27">
                  <c:v>3.417577498202965</c:v>
                </c:pt>
                <c:pt idx="28">
                  <c:v>3.927857848635998</c:v>
                </c:pt>
                <c:pt idx="29">
                  <c:v>4.441083409882912</c:v>
                </c:pt>
                <c:pt idx="30">
                  <c:v>2.851845490257627</c:v>
                </c:pt>
                <c:pt idx="31">
                  <c:v>4.384581570514955</c:v>
                </c:pt>
                <c:pt idx="32">
                  <c:v>3.721625086275757</c:v>
                </c:pt>
                <c:pt idx="33">
                  <c:v>3.058379839151685</c:v>
                </c:pt>
                <c:pt idx="34">
                  <c:v>3.927517164939194</c:v>
                </c:pt>
                <c:pt idx="35">
                  <c:v>3.073375080129395</c:v>
                </c:pt>
                <c:pt idx="36">
                  <c:v>3.654549023333824</c:v>
                </c:pt>
                <c:pt idx="37">
                  <c:v>4.312307360156645</c:v>
                </c:pt>
                <c:pt idx="38">
                  <c:v>5.546327583885232</c:v>
                </c:pt>
                <c:pt idx="42">
                  <c:v>5.024981789003705</c:v>
                </c:pt>
                <c:pt idx="43">
                  <c:v>4.442093901383498</c:v>
                </c:pt>
                <c:pt idx="44">
                  <c:v>4.199662500474052</c:v>
                </c:pt>
                <c:pt idx="45">
                  <c:v>4.27627401558139</c:v>
                </c:pt>
                <c:pt idx="46">
                  <c:v>3.952143836343696</c:v>
                </c:pt>
                <c:pt idx="48">
                  <c:v>3.467126417187888</c:v>
                </c:pt>
                <c:pt idx="49">
                  <c:v>4.477448773476652</c:v>
                </c:pt>
                <c:pt idx="52">
                  <c:v>4.697274267550711</c:v>
                </c:pt>
                <c:pt idx="53">
                  <c:v>4.279818117001081</c:v>
                </c:pt>
                <c:pt idx="54">
                  <c:v>3.609928784314901</c:v>
                </c:pt>
                <c:pt idx="55">
                  <c:v>4.986516551542545</c:v>
                </c:pt>
                <c:pt idx="56">
                  <c:v>3.74852125475827</c:v>
                </c:pt>
                <c:pt idx="57">
                  <c:v>4.341099812524718</c:v>
                </c:pt>
                <c:pt idx="58">
                  <c:v>4.488087694662402</c:v>
                </c:pt>
                <c:pt idx="59">
                  <c:v>3.742958360865935</c:v>
                </c:pt>
                <c:pt idx="60">
                  <c:v>4.72229272652389</c:v>
                </c:pt>
                <c:pt idx="61">
                  <c:v>5.113367371587898</c:v>
                </c:pt>
                <c:pt idx="62">
                  <c:v>4.06528657822497</c:v>
                </c:pt>
                <c:pt idx="63">
                  <c:v>3.68705409455546</c:v>
                </c:pt>
                <c:pt idx="64">
                  <c:v>3.785231302945434</c:v>
                </c:pt>
                <c:pt idx="65">
                  <c:v>4.75425130497143</c:v>
                </c:pt>
                <c:pt idx="66">
                  <c:v>4.758377859834487</c:v>
                </c:pt>
                <c:pt idx="67">
                  <c:v>4.363504470505774</c:v>
                </c:pt>
                <c:pt idx="68">
                  <c:v>5.044907647627666</c:v>
                </c:pt>
                <c:pt idx="69">
                  <c:v>4.290206712117143</c:v>
                </c:pt>
                <c:pt idx="70">
                  <c:v>4.128484803146603</c:v>
                </c:pt>
                <c:pt idx="71">
                  <c:v>4.480022250314033</c:v>
                </c:pt>
                <c:pt idx="72">
                  <c:v>4.167409232255503</c:v>
                </c:pt>
                <c:pt idx="73">
                  <c:v>4.788775741050959</c:v>
                </c:pt>
                <c:pt idx="74">
                  <c:v>6.133725865999986</c:v>
                </c:pt>
                <c:pt idx="75">
                  <c:v>3.97958274549</c:v>
                </c:pt>
                <c:pt idx="76">
                  <c:v>5.266045079869976</c:v>
                </c:pt>
                <c:pt idx="77">
                  <c:v>5.460335256629884</c:v>
                </c:pt>
                <c:pt idx="78">
                  <c:v>6.02877018651</c:v>
                </c:pt>
                <c:pt idx="79">
                  <c:v>5.82446552985987</c:v>
                </c:pt>
                <c:pt idx="80">
                  <c:v>4.930565114740073</c:v>
                </c:pt>
                <c:pt idx="81">
                  <c:v>5.924228863269986</c:v>
                </c:pt>
                <c:pt idx="82">
                  <c:v>5.30329987141</c:v>
                </c:pt>
                <c:pt idx="83">
                  <c:v>5.04961514103</c:v>
                </c:pt>
                <c:pt idx="84">
                  <c:v>4.55701564141988</c:v>
                </c:pt>
                <c:pt idx="85">
                  <c:v>5.711587639299966</c:v>
                </c:pt>
                <c:pt idx="86">
                  <c:v>4.873245486160013</c:v>
                </c:pt>
                <c:pt idx="87">
                  <c:v>5.21422813356</c:v>
                </c:pt>
                <c:pt idx="88">
                  <c:v>5.166373230789985</c:v>
                </c:pt>
                <c:pt idx="89">
                  <c:v>4.715394020619986</c:v>
                </c:pt>
                <c:pt idx="90">
                  <c:v>6.11950655982988</c:v>
                </c:pt>
                <c:pt idx="91">
                  <c:v>4.434186453089985</c:v>
                </c:pt>
                <c:pt idx="92">
                  <c:v>5.568355540089894</c:v>
                </c:pt>
                <c:pt idx="93">
                  <c:v>5.00703332558</c:v>
                </c:pt>
                <c:pt idx="94">
                  <c:v>5.29534816655</c:v>
                </c:pt>
                <c:pt idx="95">
                  <c:v>4.98810717422</c:v>
                </c:pt>
                <c:pt idx="96">
                  <c:v>5.48626945564015</c:v>
                </c:pt>
                <c:pt idx="97">
                  <c:v>4.74971960817</c:v>
                </c:pt>
                <c:pt idx="98">
                  <c:v>4.75444149354</c:v>
                </c:pt>
                <c:pt idx="99">
                  <c:v>5.737134895959985</c:v>
                </c:pt>
                <c:pt idx="100">
                  <c:v>4.365969167509966</c:v>
                </c:pt>
                <c:pt idx="101">
                  <c:v>4.52908609497</c:v>
                </c:pt>
              </c:numCache>
            </c:numRef>
          </c:yVal>
          <c:smooth val="0"/>
        </c:ser>
        <c:ser>
          <c:idx val="2"/>
          <c:order val="2"/>
          <c:tx>
            <c:v>HV Fit Line</c:v>
          </c:tx>
          <c:spPr>
            <a:ln w="28575">
              <a:solidFill>
                <a:srgbClr val="FF0000"/>
              </a:solidFill>
            </a:ln>
          </c:spPr>
          <c:marker>
            <c:symbol val="none"/>
          </c:marker>
          <c:xVal>
            <c:numRef>
              <c:f>SHEDVSFISH!$G$2:$G$109</c:f>
              <c:numCache>
                <c:formatCode>General</c:formatCode>
                <c:ptCount val="108"/>
                <c:pt idx="0">
                  <c:v>8.012225446906463</c:v>
                </c:pt>
                <c:pt idx="1">
                  <c:v>7.549601838901697</c:v>
                </c:pt>
                <c:pt idx="2">
                  <c:v>7.780891670147161</c:v>
                </c:pt>
                <c:pt idx="3">
                  <c:v>8.875253942110001</c:v>
                </c:pt>
                <c:pt idx="4">
                  <c:v>7.687185573145627</c:v>
                </c:pt>
                <c:pt idx="5">
                  <c:v>6.416212377905468</c:v>
                </c:pt>
                <c:pt idx="6">
                  <c:v>8.463417324699577</c:v>
                </c:pt>
                <c:pt idx="7">
                  <c:v>7.493067092425592</c:v>
                </c:pt>
                <c:pt idx="8">
                  <c:v>6.336545965582173</c:v>
                </c:pt>
                <c:pt idx="9">
                  <c:v>8.336982046742434</c:v>
                </c:pt>
                <c:pt idx="10">
                  <c:v>8.256952078469774</c:v>
                </c:pt>
                <c:pt idx="11">
                  <c:v>8.158547685780851</c:v>
                </c:pt>
                <c:pt idx="12">
                  <c:v>6.476151742729916</c:v>
                </c:pt>
                <c:pt idx="13">
                  <c:v>7.280772009123012</c:v>
                </c:pt>
                <c:pt idx="14">
                  <c:v>5.535068569065736</c:v>
                </c:pt>
                <c:pt idx="15">
                  <c:v>6.165914330248415</c:v>
                </c:pt>
                <c:pt idx="16">
                  <c:v>6.280370298689872</c:v>
                </c:pt>
                <c:pt idx="17">
                  <c:v>7.967863350586295</c:v>
                </c:pt>
                <c:pt idx="18">
                  <c:v>6.174349342214843</c:v>
                </c:pt>
                <c:pt idx="19">
                  <c:v>6.936130824288926</c:v>
                </c:pt>
                <c:pt idx="20">
                  <c:v>6.851709646957173</c:v>
                </c:pt>
                <c:pt idx="21">
                  <c:v>6.345704116060114</c:v>
                </c:pt>
                <c:pt idx="22">
                  <c:v>5.54335979275447</c:v>
                </c:pt>
                <c:pt idx="23">
                  <c:v>7.484120647820104</c:v>
                </c:pt>
                <c:pt idx="24">
                  <c:v>7.110687040730935</c:v>
                </c:pt>
                <c:pt idx="25">
                  <c:v>7.203383228933777</c:v>
                </c:pt>
                <c:pt idx="26">
                  <c:v>4.447843970750234</c:v>
                </c:pt>
                <c:pt idx="27">
                  <c:v>8.520667835051952</c:v>
                </c:pt>
                <c:pt idx="28">
                  <c:v>8.097750467145335</c:v>
                </c:pt>
                <c:pt idx="29">
                  <c:v>7.65363962313424</c:v>
                </c:pt>
                <c:pt idx="30">
                  <c:v>7.019867240418081</c:v>
                </c:pt>
                <c:pt idx="31">
                  <c:v>5.959944769496555</c:v>
                </c:pt>
                <c:pt idx="32">
                  <c:v>6.849789888688279</c:v>
                </c:pt>
                <c:pt idx="33">
                  <c:v>7.301051413750058</c:v>
                </c:pt>
                <c:pt idx="34">
                  <c:v>6.276521262307966</c:v>
                </c:pt>
                <c:pt idx="35">
                  <c:v>8.756932566349824</c:v>
                </c:pt>
                <c:pt idx="36">
                  <c:v>6.756965904362533</c:v>
                </c:pt>
                <c:pt idx="37">
                  <c:v>6.006231366480778</c:v>
                </c:pt>
                <c:pt idx="39">
                  <c:v>6.879795340016058</c:v>
                </c:pt>
                <c:pt idx="40">
                  <c:v>6.657055635448866</c:v>
                </c:pt>
                <c:pt idx="41">
                  <c:v>7.677102826940175</c:v>
                </c:pt>
                <c:pt idx="42">
                  <c:v>8.920638345301897</c:v>
                </c:pt>
                <c:pt idx="43">
                  <c:v>8.966997396224426</c:v>
                </c:pt>
                <c:pt idx="44">
                  <c:v>8.442408347619254</c:v>
                </c:pt>
                <c:pt idx="45">
                  <c:v>9.385338554890006</c:v>
                </c:pt>
                <c:pt idx="46">
                  <c:v>6.607522038797175</c:v>
                </c:pt>
                <c:pt idx="47">
                  <c:v>8.260066758667573</c:v>
                </c:pt>
                <c:pt idx="48">
                  <c:v>8.228091511393698</c:v>
                </c:pt>
                <c:pt idx="49">
                  <c:v>7.424470685669546</c:v>
                </c:pt>
                <c:pt idx="50">
                  <c:v>9.774465808421652</c:v>
                </c:pt>
                <c:pt idx="51">
                  <c:v>9.013484740043372</c:v>
                </c:pt>
                <c:pt idx="52">
                  <c:v>7.813544073080195</c:v>
                </c:pt>
                <c:pt idx="53">
                  <c:v>7.818656234688872</c:v>
                </c:pt>
                <c:pt idx="54">
                  <c:v>9.093061702017348</c:v>
                </c:pt>
                <c:pt idx="55">
                  <c:v>6.057085515814205</c:v>
                </c:pt>
                <c:pt idx="56">
                  <c:v>8.768305076147053</c:v>
                </c:pt>
                <c:pt idx="57">
                  <c:v>8.034530411833868</c:v>
                </c:pt>
                <c:pt idx="58">
                  <c:v>7.595414903410169</c:v>
                </c:pt>
                <c:pt idx="59">
                  <c:v>8.05854015095872</c:v>
                </c:pt>
                <c:pt idx="60">
                  <c:v>9.337254811894396</c:v>
                </c:pt>
                <c:pt idx="61">
                  <c:v>8.772416820492354</c:v>
                </c:pt>
                <c:pt idx="62">
                  <c:v>7.772557056960601</c:v>
                </c:pt>
                <c:pt idx="63">
                  <c:v>7.382842318496736</c:v>
                </c:pt>
                <c:pt idx="64">
                  <c:v>7.578521988114702</c:v>
                </c:pt>
                <c:pt idx="65">
                  <c:v>7.37331559270431</c:v>
                </c:pt>
                <c:pt idx="66">
                  <c:v>8.444592733878165</c:v>
                </c:pt>
                <c:pt idx="67">
                  <c:v>7.829148085207653</c:v>
                </c:pt>
                <c:pt idx="68">
                  <c:v>8.398865025555917</c:v>
                </c:pt>
                <c:pt idx="69">
                  <c:v>7.865614656586768</c:v>
                </c:pt>
                <c:pt idx="70">
                  <c:v>7.44366579457842</c:v>
                </c:pt>
                <c:pt idx="71">
                  <c:v>7.536739150590543</c:v>
                </c:pt>
                <c:pt idx="73">
                  <c:v>10.12321927689316</c:v>
                </c:pt>
                <c:pt idx="74">
                  <c:v>10.02410867772012</c:v>
                </c:pt>
                <c:pt idx="75">
                  <c:v>8.991787710120252</c:v>
                </c:pt>
                <c:pt idx="76">
                  <c:v>8.099978239128754</c:v>
                </c:pt>
                <c:pt idx="77">
                  <c:v>10.45550000000016</c:v>
                </c:pt>
                <c:pt idx="78">
                  <c:v>8.645</c:v>
                </c:pt>
                <c:pt idx="79">
                  <c:v>8.572000000000002</c:v>
                </c:pt>
                <c:pt idx="80">
                  <c:v>7.624399999999976</c:v>
                </c:pt>
                <c:pt idx="81">
                  <c:v>7.446800000000001</c:v>
                </c:pt>
                <c:pt idx="82">
                  <c:v>8.4214</c:v>
                </c:pt>
                <c:pt idx="83">
                  <c:v>8.721699999999998</c:v>
                </c:pt>
                <c:pt idx="84">
                  <c:v>9.5159</c:v>
                </c:pt>
                <c:pt idx="85">
                  <c:v>9.924600000000003</c:v>
                </c:pt>
                <c:pt idx="86">
                  <c:v>7.2934</c:v>
                </c:pt>
                <c:pt idx="87">
                  <c:v>7.6099</c:v>
                </c:pt>
                <c:pt idx="88">
                  <c:v>8.566600000000004</c:v>
                </c:pt>
                <c:pt idx="89">
                  <c:v>7.9566</c:v>
                </c:pt>
                <c:pt idx="90">
                  <c:v>8.226100000000001</c:v>
                </c:pt>
                <c:pt idx="91">
                  <c:v>7.9869</c:v>
                </c:pt>
                <c:pt idx="92">
                  <c:v>8.114100000000001</c:v>
                </c:pt>
                <c:pt idx="93">
                  <c:v>6.3297</c:v>
                </c:pt>
                <c:pt idx="94">
                  <c:v>6.620599999999976</c:v>
                </c:pt>
                <c:pt idx="95">
                  <c:v>10.3861</c:v>
                </c:pt>
                <c:pt idx="96">
                  <c:v>8.492400000000024</c:v>
                </c:pt>
                <c:pt idx="97">
                  <c:v>9.143600000000001</c:v>
                </c:pt>
                <c:pt idx="98">
                  <c:v>8.0531</c:v>
                </c:pt>
                <c:pt idx="99">
                  <c:v>9.537199999999998</c:v>
                </c:pt>
                <c:pt idx="100">
                  <c:v>8.8193</c:v>
                </c:pt>
                <c:pt idx="101">
                  <c:v>8.283000000000001</c:v>
                </c:pt>
                <c:pt idx="102">
                  <c:v>7.8423</c:v>
                </c:pt>
                <c:pt idx="103">
                  <c:v>6.517899999999996</c:v>
                </c:pt>
                <c:pt idx="104">
                  <c:v>8.747399999999997</c:v>
                </c:pt>
                <c:pt idx="105">
                  <c:v>7.222999999999995</c:v>
                </c:pt>
                <c:pt idx="106">
                  <c:v>9.3947</c:v>
                </c:pt>
                <c:pt idx="107">
                  <c:v>9.158200000000001</c:v>
                </c:pt>
              </c:numCache>
            </c:numRef>
          </c:xVal>
          <c:yVal>
            <c:numRef>
              <c:f>SHEDVSFISH!$J$2:$J$109</c:f>
              <c:numCache>
                <c:formatCode>General</c:formatCode>
                <c:ptCount val="108"/>
                <c:pt idx="0">
                  <c:v>5.46116208101327</c:v>
                </c:pt>
                <c:pt idx="1">
                  <c:v>5.258255366542278</c:v>
                </c:pt>
                <c:pt idx="2">
                  <c:v>5.35969908652655</c:v>
                </c:pt>
                <c:pt idx="3">
                  <c:v>5.839686379009437</c:v>
                </c:pt>
                <c:pt idx="4">
                  <c:v>5.318599592381751</c:v>
                </c:pt>
                <c:pt idx="5">
                  <c:v>4.76115074894934</c:v>
                </c:pt>
                <c:pt idx="6">
                  <c:v>5.659054838613175</c:v>
                </c:pt>
                <c:pt idx="7">
                  <c:v>5.233459226737859</c:v>
                </c:pt>
                <c:pt idx="8">
                  <c:v>4.726209060504353</c:v>
                </c:pt>
                <c:pt idx="9">
                  <c:v>5.603600325701232</c:v>
                </c:pt>
                <c:pt idx="10">
                  <c:v>5.568499181616843</c:v>
                </c:pt>
                <c:pt idx="11">
                  <c:v>5.525339014983482</c:v>
                </c:pt>
                <c:pt idx="12">
                  <c:v>4.787440154361343</c:v>
                </c:pt>
                <c:pt idx="13">
                  <c:v>5.140346603201353</c:v>
                </c:pt>
                <c:pt idx="14">
                  <c:v>4.374681074392232</c:v>
                </c:pt>
                <c:pt idx="15">
                  <c:v>4.651370025247037</c:v>
                </c:pt>
                <c:pt idx="16">
                  <c:v>4.701570413005373</c:v>
                </c:pt>
                <c:pt idx="17">
                  <c:v>5.44170486556715</c:v>
                </c:pt>
                <c:pt idx="18">
                  <c:v>4.655069621495406</c:v>
                </c:pt>
                <c:pt idx="19">
                  <c:v>4.989186979533122</c:v>
                </c:pt>
                <c:pt idx="20">
                  <c:v>4.952159851155375</c:v>
                </c:pt>
                <c:pt idx="21">
                  <c:v>4.730225825303982</c:v>
                </c:pt>
                <c:pt idx="22">
                  <c:v>4.378317605102073</c:v>
                </c:pt>
                <c:pt idx="23">
                  <c:v>5.229535316133886</c:v>
                </c:pt>
                <c:pt idx="24">
                  <c:v>5.065747336064589</c:v>
                </c:pt>
                <c:pt idx="25">
                  <c:v>5.10640388421036</c:v>
                </c:pt>
                <c:pt idx="26">
                  <c:v>3.897824365571055</c:v>
                </c:pt>
                <c:pt idx="27">
                  <c:v>5.684164912453776</c:v>
                </c:pt>
                <c:pt idx="28">
                  <c:v>5.498673354889951</c:v>
                </c:pt>
                <c:pt idx="29">
                  <c:v>5.303886338706675</c:v>
                </c:pt>
                <c:pt idx="30">
                  <c:v>5.025913771647367</c:v>
                </c:pt>
                <c:pt idx="31">
                  <c:v>4.561031775901191</c:v>
                </c:pt>
                <c:pt idx="32">
                  <c:v>4.95131784517868</c:v>
                </c:pt>
                <c:pt idx="33">
                  <c:v>5.149241150070782</c:v>
                </c:pt>
                <c:pt idx="34">
                  <c:v>4.699882225648274</c:v>
                </c:pt>
                <c:pt idx="35">
                  <c:v>5.787790623601016</c:v>
                </c:pt>
                <c:pt idx="36">
                  <c:v>4.910605245653407</c:v>
                </c:pt>
                <c:pt idx="37">
                  <c:v>4.58133307733847</c:v>
                </c:pt>
                <c:pt idx="38">
                  <c:v>1.947</c:v>
                </c:pt>
                <c:pt idx="39">
                  <c:v>4.964478236131026</c:v>
                </c:pt>
                <c:pt idx="40">
                  <c:v>4.866784601707875</c:v>
                </c:pt>
                <c:pt idx="41">
                  <c:v>5.31417729989587</c:v>
                </c:pt>
                <c:pt idx="42">
                  <c:v>5.859591978249385</c:v>
                </c:pt>
                <c:pt idx="43">
                  <c:v>5.879925057984018</c:v>
                </c:pt>
                <c:pt idx="44">
                  <c:v>5.649840301265805</c:v>
                </c:pt>
                <c:pt idx="45">
                  <c:v>6.063409490174712</c:v>
                </c:pt>
                <c:pt idx="46">
                  <c:v>4.845059166216425</c:v>
                </c:pt>
                <c:pt idx="47">
                  <c:v>5.569865280351598</c:v>
                </c:pt>
                <c:pt idx="48">
                  <c:v>5.555840936897265</c:v>
                </c:pt>
                <c:pt idx="49">
                  <c:v>5.203372842734702</c:v>
                </c:pt>
                <c:pt idx="50">
                  <c:v>6.234080703573731</c:v>
                </c:pt>
                <c:pt idx="51">
                  <c:v>5.900314406983019</c:v>
                </c:pt>
                <c:pt idx="52">
                  <c:v>5.374020430452981</c:v>
                </c:pt>
                <c:pt idx="53">
                  <c:v>5.37626262453468</c:v>
                </c:pt>
                <c:pt idx="54">
                  <c:v>5.935216862504833</c:v>
                </c:pt>
                <c:pt idx="55">
                  <c:v>4.603637707236116</c:v>
                </c:pt>
                <c:pt idx="56">
                  <c:v>5.792778606398095</c:v>
                </c:pt>
                <c:pt idx="57">
                  <c:v>5.470945038630338</c:v>
                </c:pt>
                <c:pt idx="58">
                  <c:v>5.278348976635701</c:v>
                </c:pt>
                <c:pt idx="59">
                  <c:v>5.481475710210494</c:v>
                </c:pt>
                <c:pt idx="60">
                  <c:v>6.042319960496878</c:v>
                </c:pt>
                <c:pt idx="61">
                  <c:v>5.794582017467865</c:v>
                </c:pt>
                <c:pt idx="62">
                  <c:v>5.35604352518292</c:v>
                </c:pt>
                <c:pt idx="63">
                  <c:v>5.185114640892666</c:v>
                </c:pt>
                <c:pt idx="64">
                  <c:v>5.270939743987086</c:v>
                </c:pt>
                <c:pt idx="65">
                  <c:v>5.180936218960009</c:v>
                </c:pt>
                <c:pt idx="66">
                  <c:v>5.650798373078961</c:v>
                </c:pt>
                <c:pt idx="67">
                  <c:v>5.380864350172065</c:v>
                </c:pt>
                <c:pt idx="68">
                  <c:v>5.630742200208831</c:v>
                </c:pt>
                <c:pt idx="69">
                  <c:v>5.396858588379025</c:v>
                </c:pt>
                <c:pt idx="70">
                  <c:v>5.211791817502043</c:v>
                </c:pt>
                <c:pt idx="71">
                  <c:v>5.252613791449012</c:v>
                </c:pt>
                <c:pt idx="72">
                  <c:v>1.947</c:v>
                </c:pt>
                <c:pt idx="73">
                  <c:v>6.38704397484534</c:v>
                </c:pt>
                <c:pt idx="74">
                  <c:v>6.343574066047919</c:v>
                </c:pt>
                <c:pt idx="75">
                  <c:v>5.89079808965874</c:v>
                </c:pt>
                <c:pt idx="76">
                  <c:v>5.499650455681948</c:v>
                </c:pt>
                <c:pt idx="77">
                  <c:v>6.5327823</c:v>
                </c:pt>
                <c:pt idx="78">
                  <c:v>5.738697000000053</c:v>
                </c:pt>
                <c:pt idx="79">
                  <c:v>5.706679200000012</c:v>
                </c:pt>
                <c:pt idx="80">
                  <c:v>5.29106184</c:v>
                </c:pt>
                <c:pt idx="81">
                  <c:v>5.213166479999995</c:v>
                </c:pt>
                <c:pt idx="82">
                  <c:v>5.640626039999986</c:v>
                </c:pt>
                <c:pt idx="83">
                  <c:v>5.77233762</c:v>
                </c:pt>
                <c:pt idx="84">
                  <c:v>6.12067374</c:v>
                </c:pt>
                <c:pt idx="85">
                  <c:v>6.299929559999986</c:v>
                </c:pt>
                <c:pt idx="86">
                  <c:v>5.145885239999862</c:v>
                </c:pt>
                <c:pt idx="87">
                  <c:v>5.28470214</c:v>
                </c:pt>
                <c:pt idx="88">
                  <c:v>5.704310759999966</c:v>
                </c:pt>
                <c:pt idx="89">
                  <c:v>5.436764760000012</c:v>
                </c:pt>
                <c:pt idx="90">
                  <c:v>5.554967459999975</c:v>
                </c:pt>
                <c:pt idx="91">
                  <c:v>5.450054339999975</c:v>
                </c:pt>
                <c:pt idx="92">
                  <c:v>5.505844259999924</c:v>
                </c:pt>
                <c:pt idx="93">
                  <c:v>4.72320642</c:v>
                </c:pt>
                <c:pt idx="94">
                  <c:v>4.850795159999985</c:v>
                </c:pt>
                <c:pt idx="95">
                  <c:v>6.502343460000001</c:v>
                </c:pt>
                <c:pt idx="96">
                  <c:v>5.67176664</c:v>
                </c:pt>
                <c:pt idx="97">
                  <c:v>5.957382959999975</c:v>
                </c:pt>
                <c:pt idx="98">
                  <c:v>5.479089660000001</c:v>
                </c:pt>
                <c:pt idx="99">
                  <c:v>6.130015919999906</c:v>
                </c:pt>
                <c:pt idx="100">
                  <c:v>5.815144979999875</c:v>
                </c:pt>
                <c:pt idx="101">
                  <c:v>5.5799238</c:v>
                </c:pt>
                <c:pt idx="102">
                  <c:v>5.38663278000007</c:v>
                </c:pt>
                <c:pt idx="103">
                  <c:v>4.805750939999966</c:v>
                </c:pt>
                <c:pt idx="104">
                  <c:v>5.783609640000003</c:v>
                </c:pt>
                <c:pt idx="105">
                  <c:v>5.115007799999995</c:v>
                </c:pt>
                <c:pt idx="106">
                  <c:v>6.067515419999872</c:v>
                </c:pt>
                <c:pt idx="107">
                  <c:v>5.963786519999966</c:v>
                </c:pt>
              </c:numCache>
            </c:numRef>
          </c:yVal>
          <c:smooth val="0"/>
        </c:ser>
        <c:ser>
          <c:idx val="3"/>
          <c:order val="3"/>
          <c:tx>
            <c:v>LV Fit Line</c:v>
          </c:tx>
          <c:spPr>
            <a:ln w="28575">
              <a:solidFill>
                <a:srgbClr val="0000FF"/>
              </a:solidFill>
            </a:ln>
          </c:spPr>
          <c:marker>
            <c:symbol val="none"/>
          </c:marker>
          <c:xVal>
            <c:numRef>
              <c:f>SHEDVSFISH!$G$110:$G$211</c:f>
              <c:numCache>
                <c:formatCode>General</c:formatCode>
                <c:ptCount val="102"/>
                <c:pt idx="0">
                  <c:v>6.778954773911845</c:v>
                </c:pt>
                <c:pt idx="1">
                  <c:v>6.237704101380597</c:v>
                </c:pt>
                <c:pt idx="2">
                  <c:v>7.739850817773503</c:v>
                </c:pt>
                <c:pt idx="3">
                  <c:v>7.50052431600967</c:v>
                </c:pt>
                <c:pt idx="4">
                  <c:v>7.366992286549345</c:v>
                </c:pt>
                <c:pt idx="5">
                  <c:v>5.963832670656164</c:v>
                </c:pt>
                <c:pt idx="6">
                  <c:v>5.295535613720605</c:v>
                </c:pt>
                <c:pt idx="7">
                  <c:v>7.05898315073687</c:v>
                </c:pt>
                <c:pt idx="8">
                  <c:v>6.318087630477875</c:v>
                </c:pt>
                <c:pt idx="9">
                  <c:v>7.83257799951478</c:v>
                </c:pt>
                <c:pt idx="10">
                  <c:v>4.098012494285272</c:v>
                </c:pt>
                <c:pt idx="11">
                  <c:v>7.024408153509446</c:v>
                </c:pt>
                <c:pt idx="12">
                  <c:v>5.697963526216146</c:v>
                </c:pt>
                <c:pt idx="13">
                  <c:v>6.824405013806166</c:v>
                </c:pt>
                <c:pt idx="14">
                  <c:v>7.013150987802717</c:v>
                </c:pt>
                <c:pt idx="15">
                  <c:v>6.793530726948663</c:v>
                </c:pt>
                <c:pt idx="16">
                  <c:v>5.399121575986316</c:v>
                </c:pt>
                <c:pt idx="17">
                  <c:v>4.784712387461274</c:v>
                </c:pt>
                <c:pt idx="18">
                  <c:v>7.039541990970093</c:v>
                </c:pt>
                <c:pt idx="19">
                  <c:v>6.23057322328648</c:v>
                </c:pt>
                <c:pt idx="20">
                  <c:v>5.139920997515636</c:v>
                </c:pt>
                <c:pt idx="21">
                  <c:v>6.761967454543703</c:v>
                </c:pt>
                <c:pt idx="22">
                  <c:v>5.795464791310478</c:v>
                </c:pt>
                <c:pt idx="23">
                  <c:v>5.948690446776332</c:v>
                </c:pt>
                <c:pt idx="24">
                  <c:v>5.33322718597249</c:v>
                </c:pt>
                <c:pt idx="25">
                  <c:v>6.196693456569896</c:v>
                </c:pt>
                <c:pt idx="26">
                  <c:v>5.990780877029866</c:v>
                </c:pt>
                <c:pt idx="27">
                  <c:v>5.966552784081203</c:v>
                </c:pt>
                <c:pt idx="28">
                  <c:v>6.261416483435434</c:v>
                </c:pt>
                <c:pt idx="29">
                  <c:v>6.07122307307419</c:v>
                </c:pt>
                <c:pt idx="30">
                  <c:v>5.685098449592108</c:v>
                </c:pt>
                <c:pt idx="31">
                  <c:v>6.153692759867732</c:v>
                </c:pt>
                <c:pt idx="32">
                  <c:v>5.538112668158425</c:v>
                </c:pt>
                <c:pt idx="33">
                  <c:v>5.089000963592032</c:v>
                </c:pt>
                <c:pt idx="34">
                  <c:v>7.135270871835075</c:v>
                </c:pt>
                <c:pt idx="35">
                  <c:v>6.788171103959892</c:v>
                </c:pt>
                <c:pt idx="36">
                  <c:v>4.964027224119605</c:v>
                </c:pt>
                <c:pt idx="37">
                  <c:v>7.171661178288693</c:v>
                </c:pt>
                <c:pt idx="38">
                  <c:v>8.73045426610053</c:v>
                </c:pt>
                <c:pt idx="39">
                  <c:v>6.222020901409545</c:v>
                </c:pt>
                <c:pt idx="40">
                  <c:v>7.035454536109865</c:v>
                </c:pt>
                <c:pt idx="41">
                  <c:v>5.556697655041393</c:v>
                </c:pt>
                <c:pt idx="42">
                  <c:v>8.584072851637417</c:v>
                </c:pt>
                <c:pt idx="43">
                  <c:v>5.525933530971066</c:v>
                </c:pt>
                <c:pt idx="44">
                  <c:v>7.513776560876368</c:v>
                </c:pt>
                <c:pt idx="46">
                  <c:v>7.262293599763702</c:v>
                </c:pt>
                <c:pt idx="47">
                  <c:v>5.372347851317086</c:v>
                </c:pt>
                <c:pt idx="48">
                  <c:v>6.579214831916738</c:v>
                </c:pt>
                <c:pt idx="49">
                  <c:v>7.142332568145825</c:v>
                </c:pt>
                <c:pt idx="50">
                  <c:v>7.414456620006606</c:v>
                </c:pt>
                <c:pt idx="52">
                  <c:v>7.448638697617342</c:v>
                </c:pt>
                <c:pt idx="53">
                  <c:v>4.787458703330151</c:v>
                </c:pt>
                <c:pt idx="55">
                  <c:v>7.680404928494846</c:v>
                </c:pt>
                <c:pt idx="57">
                  <c:v>7.283938179019375</c:v>
                </c:pt>
                <c:pt idx="58">
                  <c:v>5.087707521142407</c:v>
                </c:pt>
                <c:pt idx="61">
                  <c:v>6.263804231455506</c:v>
                </c:pt>
                <c:pt idx="62">
                  <c:v>6.433547270967192</c:v>
                </c:pt>
                <c:pt idx="63">
                  <c:v>5.570876374139838</c:v>
                </c:pt>
                <c:pt idx="64">
                  <c:v>7.066981097539538</c:v>
                </c:pt>
                <c:pt idx="66">
                  <c:v>5.618594893627206</c:v>
                </c:pt>
                <c:pt idx="67">
                  <c:v>5.441934860753085</c:v>
                </c:pt>
                <c:pt idx="68">
                  <c:v>5.590647707001883</c:v>
                </c:pt>
                <c:pt idx="69">
                  <c:v>5.956808830693182</c:v>
                </c:pt>
                <c:pt idx="70">
                  <c:v>6.218571432365032</c:v>
                </c:pt>
                <c:pt idx="71">
                  <c:v>6.035491015414597</c:v>
                </c:pt>
                <c:pt idx="72">
                  <c:v>5.98485210264439</c:v>
                </c:pt>
                <c:pt idx="73">
                  <c:v>6.552797593075877</c:v>
                </c:pt>
                <c:pt idx="74">
                  <c:v>8.907900000000001</c:v>
                </c:pt>
                <c:pt idx="75">
                  <c:v>6.0364</c:v>
                </c:pt>
                <c:pt idx="76">
                  <c:v>7.0759</c:v>
                </c:pt>
                <c:pt idx="77">
                  <c:v>6.9959</c:v>
                </c:pt>
                <c:pt idx="78">
                  <c:v>9.192100000000003</c:v>
                </c:pt>
                <c:pt idx="79">
                  <c:v>8.868400000000004</c:v>
                </c:pt>
                <c:pt idx="80">
                  <c:v>7.1568</c:v>
                </c:pt>
                <c:pt idx="81">
                  <c:v>9.885000000000024</c:v>
                </c:pt>
                <c:pt idx="82">
                  <c:v>6.6354</c:v>
                </c:pt>
                <c:pt idx="83">
                  <c:v>7.0298</c:v>
                </c:pt>
                <c:pt idx="84">
                  <c:v>7.2914</c:v>
                </c:pt>
                <c:pt idx="85">
                  <c:v>8.862000000000026</c:v>
                </c:pt>
                <c:pt idx="86">
                  <c:v>5.8632</c:v>
                </c:pt>
                <c:pt idx="87">
                  <c:v>7.3933</c:v>
                </c:pt>
                <c:pt idx="88">
                  <c:v>7.197899999999985</c:v>
                </c:pt>
                <c:pt idx="89">
                  <c:v>6.481600000000073</c:v>
                </c:pt>
                <c:pt idx="90">
                  <c:v>8.359600000000076</c:v>
                </c:pt>
                <c:pt idx="91">
                  <c:v>6.933100000000001</c:v>
                </c:pt>
                <c:pt idx="92">
                  <c:v>6.871200000000012</c:v>
                </c:pt>
                <c:pt idx="93">
                  <c:v>7.071600000000013</c:v>
                </c:pt>
                <c:pt idx="94">
                  <c:v>7.3721</c:v>
                </c:pt>
                <c:pt idx="95">
                  <c:v>6.7815</c:v>
                </c:pt>
                <c:pt idx="96">
                  <c:v>8.207600000000001</c:v>
                </c:pt>
                <c:pt idx="97">
                  <c:v>6.2172</c:v>
                </c:pt>
                <c:pt idx="98">
                  <c:v>7.6052</c:v>
                </c:pt>
                <c:pt idx="99">
                  <c:v>8.033900000000001</c:v>
                </c:pt>
                <c:pt idx="100">
                  <c:v>5.612099999999986</c:v>
                </c:pt>
                <c:pt idx="101">
                  <c:v>7.4001</c:v>
                </c:pt>
              </c:numCache>
            </c:numRef>
          </c:xVal>
          <c:yVal>
            <c:numRef>
              <c:f>SHEDVSFISH!$K$110:$K$211</c:f>
              <c:numCache>
                <c:formatCode>0.00000E+00</c:formatCode>
                <c:ptCount val="102"/>
                <c:pt idx="0">
                  <c:v>4.41824956383774</c:v>
                </c:pt>
                <c:pt idx="1">
                  <c:v>4.180857018865526</c:v>
                </c:pt>
                <c:pt idx="2">
                  <c:v>4.839698568675455</c:v>
                </c:pt>
                <c:pt idx="3">
                  <c:v>4.734729965001852</c:v>
                </c:pt>
                <c:pt idx="4">
                  <c:v>4.676162816880541</c:v>
                </c:pt>
                <c:pt idx="5">
                  <c:v>4.060737009349785</c:v>
                </c:pt>
                <c:pt idx="6">
                  <c:v>3.76762192017786</c:v>
                </c:pt>
                <c:pt idx="7">
                  <c:v>4.541070009913192</c:v>
                </c:pt>
                <c:pt idx="8">
                  <c:v>4.216113234727636</c:v>
                </c:pt>
                <c:pt idx="9">
                  <c:v>4.880368710587193</c:v>
                </c:pt>
                <c:pt idx="10">
                  <c:v>3.24238827999352</c:v>
                </c:pt>
                <c:pt idx="11">
                  <c:v>4.525905416129175</c:v>
                </c:pt>
                <c:pt idx="12">
                  <c:v>3.944126802598447</c:v>
                </c:pt>
                <c:pt idx="13">
                  <c:v>4.438184039055375</c:v>
                </c:pt>
                <c:pt idx="14">
                  <c:v>4.520968023250272</c:v>
                </c:pt>
                <c:pt idx="15">
                  <c:v>4.424642576839684</c:v>
                </c:pt>
                <c:pt idx="16">
                  <c:v>3.813054723227598</c:v>
                </c:pt>
                <c:pt idx="17">
                  <c:v>3.543574853140552</c:v>
                </c:pt>
                <c:pt idx="18">
                  <c:v>4.532543117239468</c:v>
                </c:pt>
                <c:pt idx="19">
                  <c:v>4.177729415733452</c:v>
                </c:pt>
                <c:pt idx="20">
                  <c:v>3.69936934951036</c:v>
                </c:pt>
                <c:pt idx="21">
                  <c:v>4.410798925562903</c:v>
                </c:pt>
                <c:pt idx="22">
                  <c:v>3.986890857468777</c:v>
                </c:pt>
                <c:pt idx="23">
                  <c:v>4.054095629956006</c:v>
                </c:pt>
                <c:pt idx="24">
                  <c:v>3.784153443767506</c:v>
                </c:pt>
                <c:pt idx="25">
                  <c:v>4.162869750051556</c:v>
                </c:pt>
                <c:pt idx="26">
                  <c:v>4.072556492665333</c:v>
                </c:pt>
                <c:pt idx="27">
                  <c:v>4.061930051097884</c:v>
                </c:pt>
                <c:pt idx="28">
                  <c:v>4.19125726963478</c:v>
                </c:pt>
                <c:pt idx="29">
                  <c:v>4.107838439850275</c:v>
                </c:pt>
                <c:pt idx="30">
                  <c:v>3.938484179991097</c:v>
                </c:pt>
                <c:pt idx="31">
                  <c:v>4.144009644477975</c:v>
                </c:pt>
                <c:pt idx="32">
                  <c:v>3.874016216254298</c:v>
                </c:pt>
                <c:pt idx="33">
                  <c:v>3.677035822631465</c:v>
                </c:pt>
                <c:pt idx="34">
                  <c:v>4.574529804386867</c:v>
                </c:pt>
                <c:pt idx="35">
                  <c:v>4.422291846196765</c:v>
                </c:pt>
                <c:pt idx="36">
                  <c:v>3.622222340498859</c:v>
                </c:pt>
                <c:pt idx="37">
                  <c:v>4.590490592797397</c:v>
                </c:pt>
                <c:pt idx="38">
                  <c:v>5.27417724111169</c:v>
                </c:pt>
                <c:pt idx="39">
                  <c:v>4.173978367358226</c:v>
                </c:pt>
                <c:pt idx="40">
                  <c:v>4.530750359537821</c:v>
                </c:pt>
                <c:pt idx="41">
                  <c:v>3.882167591501155</c:v>
                </c:pt>
                <c:pt idx="42">
                  <c:v>5.209974352728171</c:v>
                </c:pt>
                <c:pt idx="43">
                  <c:v>3.868674446683921</c:v>
                </c:pt>
                <c:pt idx="44">
                  <c:v>4.740542399600392</c:v>
                </c:pt>
                <c:pt idx="45">
                  <c:v>1.444999999999981</c:v>
                </c:pt>
                <c:pt idx="46">
                  <c:v>4.630241972856338</c:v>
                </c:pt>
                <c:pt idx="47">
                  <c:v>3.801311767587721</c:v>
                </c:pt>
                <c:pt idx="48">
                  <c:v>4.330643625278756</c:v>
                </c:pt>
                <c:pt idx="49">
                  <c:v>4.57762706438881</c:v>
                </c:pt>
                <c:pt idx="50">
                  <c:v>4.696980673534885</c:v>
                </c:pt>
                <c:pt idx="51">
                  <c:v>1.444999999999981</c:v>
                </c:pt>
                <c:pt idx="52">
                  <c:v>4.711972932774958</c:v>
                </c:pt>
                <c:pt idx="53">
                  <c:v>3.5447793872806</c:v>
                </c:pt>
                <c:pt idx="54">
                  <c:v>1.444999999999981</c:v>
                </c:pt>
                <c:pt idx="55">
                  <c:v>4.813625601637845</c:v>
                </c:pt>
                <c:pt idx="56">
                  <c:v>1.444999999999981</c:v>
                </c:pt>
                <c:pt idx="57">
                  <c:v>4.639735285317897</c:v>
                </c:pt>
                <c:pt idx="58">
                  <c:v>3.676468518773058</c:v>
                </c:pt>
                <c:pt idx="59">
                  <c:v>1.444999999999981</c:v>
                </c:pt>
                <c:pt idx="60">
                  <c:v>1.444999999999981</c:v>
                </c:pt>
                <c:pt idx="61">
                  <c:v>4.192304535916366</c:v>
                </c:pt>
                <c:pt idx="62">
                  <c:v>4.266753833046208</c:v>
                </c:pt>
                <c:pt idx="63">
                  <c:v>3.888386377697741</c:v>
                </c:pt>
                <c:pt idx="64">
                  <c:v>4.544577909380838</c:v>
                </c:pt>
                <c:pt idx="65">
                  <c:v>1.444999999999981</c:v>
                </c:pt>
                <c:pt idx="66">
                  <c:v>3.909315720344912</c:v>
                </c:pt>
                <c:pt idx="67">
                  <c:v>3.83183262992624</c:v>
                </c:pt>
                <c:pt idx="68">
                  <c:v>3.897058084291017</c:v>
                </c:pt>
                <c:pt idx="69">
                  <c:v>4.05765635314202</c:v>
                </c:pt>
                <c:pt idx="70">
                  <c:v>4.172465430235301</c:v>
                </c:pt>
                <c:pt idx="71">
                  <c:v>4.092166359360808</c:v>
                </c:pt>
                <c:pt idx="72">
                  <c:v>4.069956132219795</c:v>
                </c:pt>
                <c:pt idx="73">
                  <c:v>4.31905702432308</c:v>
                </c:pt>
                <c:pt idx="74">
                  <c:v>5.352004939999881</c:v>
                </c:pt>
                <c:pt idx="75">
                  <c:v>4.092565039999966</c:v>
                </c:pt>
                <c:pt idx="76">
                  <c:v>4.548489739999995</c:v>
                </c:pt>
                <c:pt idx="77">
                  <c:v>4.513401739999995</c:v>
                </c:pt>
                <c:pt idx="78">
                  <c:v>5.47665506</c:v>
                </c:pt>
                <c:pt idx="79">
                  <c:v>5.334680239999906</c:v>
                </c:pt>
                <c:pt idx="80">
                  <c:v>4.583972479999995</c:v>
                </c:pt>
                <c:pt idx="81">
                  <c:v>5.780561</c:v>
                </c:pt>
                <c:pt idx="82">
                  <c:v>4.355286439999976</c:v>
                </c:pt>
                <c:pt idx="83">
                  <c:v>4.528270279999965</c:v>
                </c:pt>
                <c:pt idx="84">
                  <c:v>4.643008039999985</c:v>
                </c:pt>
                <c:pt idx="85">
                  <c:v>5.3318732</c:v>
                </c:pt>
                <c:pt idx="86">
                  <c:v>4.016599519999986</c:v>
                </c:pt>
                <c:pt idx="87">
                  <c:v>4.687701379999946</c:v>
                </c:pt>
                <c:pt idx="88">
                  <c:v>4.601998939999976</c:v>
                </c:pt>
                <c:pt idx="89">
                  <c:v>4.287829759999997</c:v>
                </c:pt>
                <c:pt idx="90">
                  <c:v>5.111520559999894</c:v>
                </c:pt>
                <c:pt idx="91">
                  <c:v>4.485857659999985</c:v>
                </c:pt>
                <c:pt idx="92">
                  <c:v>4.458708319999999</c:v>
                </c:pt>
                <c:pt idx="93">
                  <c:v>4.546603760000012</c:v>
                </c:pt>
                <c:pt idx="94">
                  <c:v>4.678403059999995</c:v>
                </c:pt>
                <c:pt idx="95">
                  <c:v>4.4193659</c:v>
                </c:pt>
                <c:pt idx="96">
                  <c:v>5.044853359999975</c:v>
                </c:pt>
                <c:pt idx="97">
                  <c:v>4.17186392</c:v>
                </c:pt>
                <c:pt idx="98">
                  <c:v>4.78064072</c:v>
                </c:pt>
                <c:pt idx="99">
                  <c:v>4.968668539999999</c:v>
                </c:pt>
                <c:pt idx="100">
                  <c:v>3.90646706</c:v>
                </c:pt>
                <c:pt idx="101">
                  <c:v>4.690683859999946</c:v>
                </c:pt>
              </c:numCache>
            </c:numRef>
          </c:yVal>
          <c:smooth val="0"/>
        </c:ser>
        <c:dLbls>
          <c:showLegendKey val="0"/>
          <c:showVal val="0"/>
          <c:showCatName val="0"/>
          <c:showSerName val="0"/>
          <c:showPercent val="0"/>
          <c:showBubbleSize val="0"/>
        </c:dLbls>
        <c:axId val="-2142488936"/>
        <c:axId val="-2144188184"/>
      </c:scatterChart>
      <c:valAx>
        <c:axId val="-2142488936"/>
        <c:scaling>
          <c:orientation val="minMax"/>
          <c:max val="11.0"/>
          <c:min val="4.0"/>
        </c:scaling>
        <c:delete val="0"/>
        <c:axPos val="b"/>
        <c:title>
          <c:tx>
            <c:rich>
              <a:bodyPr/>
              <a:lstStyle/>
              <a:p>
                <a:pPr>
                  <a:defRPr sz="2000"/>
                </a:pPr>
                <a:r>
                  <a:rPr lang="en-US" sz="2000" dirty="0" smtClean="0"/>
                  <a:t>(Log[Virus </a:t>
                </a:r>
                <a:r>
                  <a:rPr lang="en-US" sz="2000" dirty="0"/>
                  <a:t>copies/g</a:t>
                </a:r>
                <a:r>
                  <a:rPr lang="en-US" sz="2000" baseline="0" dirty="0"/>
                  <a:t> </a:t>
                </a:r>
                <a:r>
                  <a:rPr lang="en-US" sz="2000" baseline="0" dirty="0" smtClean="0"/>
                  <a:t>fish]</a:t>
                </a:r>
                <a:r>
                  <a:rPr lang="en-US" sz="2000" dirty="0" smtClean="0"/>
                  <a:t>)</a:t>
                </a:r>
                <a:endParaRPr lang="en-US" sz="2000" dirty="0"/>
              </a:p>
            </c:rich>
          </c:tx>
          <c:layout>
            <c:manualLayout>
              <c:xMode val="edge"/>
              <c:yMode val="edge"/>
              <c:x val="0.329066305183201"/>
              <c:y val="0.847250412945494"/>
            </c:manualLayout>
          </c:layout>
          <c:overlay val="0"/>
        </c:title>
        <c:numFmt formatCode="General" sourceLinked="1"/>
        <c:majorTickMark val="out"/>
        <c:minorTickMark val="none"/>
        <c:tickLblPos val="nextTo"/>
        <c:txPr>
          <a:bodyPr/>
          <a:lstStyle/>
          <a:p>
            <a:pPr>
              <a:defRPr sz="2000"/>
            </a:pPr>
            <a:endParaRPr lang="en-US"/>
          </a:p>
        </c:txPr>
        <c:crossAx val="-2144188184"/>
        <c:crosses val="autoZero"/>
        <c:crossBetween val="midCat"/>
        <c:majorUnit val="1.0"/>
      </c:valAx>
      <c:valAx>
        <c:axId val="-2144188184"/>
        <c:scaling>
          <c:orientation val="minMax"/>
          <c:max val="8.0"/>
          <c:min val="2.0"/>
        </c:scaling>
        <c:delete val="0"/>
        <c:axPos val="l"/>
        <c:majorGridlines>
          <c:spPr>
            <a:ln>
              <a:solidFill>
                <a:schemeClr val="bg1"/>
              </a:solidFill>
            </a:ln>
          </c:spPr>
        </c:majorGridlines>
        <c:title>
          <c:tx>
            <c:rich>
              <a:bodyPr rot="-5400000" vert="horz"/>
              <a:lstStyle/>
              <a:p>
                <a:pPr>
                  <a:defRPr sz="2000"/>
                </a:pPr>
                <a:r>
                  <a:rPr lang="en-US" sz="2000" dirty="0" smtClean="0"/>
                  <a:t>(Log[Virus </a:t>
                </a:r>
                <a:r>
                  <a:rPr lang="en-US" sz="2000" dirty="0"/>
                  <a:t>copies/ml</a:t>
                </a:r>
                <a:r>
                  <a:rPr lang="en-US" sz="2000" baseline="0" dirty="0"/>
                  <a:t> </a:t>
                </a:r>
                <a:r>
                  <a:rPr lang="en-US" sz="2000" baseline="0" dirty="0" smtClean="0"/>
                  <a:t>H</a:t>
                </a:r>
                <a:r>
                  <a:rPr lang="en-US" sz="2000" baseline="-25000" dirty="0" smtClean="0"/>
                  <a:t>2</a:t>
                </a:r>
                <a:r>
                  <a:rPr lang="en-US" sz="2000" baseline="0" dirty="0" smtClean="0"/>
                  <a:t>O])</a:t>
                </a:r>
                <a:endParaRPr lang="en-US" sz="2000" dirty="0"/>
              </a:p>
            </c:rich>
          </c:tx>
          <c:layout>
            <c:manualLayout>
              <c:xMode val="edge"/>
              <c:yMode val="edge"/>
              <c:x val="0.0354226629181722"/>
              <c:y val="0.0805989546879812"/>
            </c:manualLayout>
          </c:layout>
          <c:overlay val="0"/>
        </c:title>
        <c:numFmt formatCode="General" sourceLinked="1"/>
        <c:majorTickMark val="out"/>
        <c:minorTickMark val="none"/>
        <c:tickLblPos val="nextTo"/>
        <c:txPr>
          <a:bodyPr/>
          <a:lstStyle/>
          <a:p>
            <a:pPr>
              <a:defRPr sz="2000"/>
            </a:pPr>
            <a:endParaRPr lang="en-US"/>
          </a:p>
        </c:txPr>
        <c:crossAx val="-2142488936"/>
        <c:crosses val="autoZero"/>
        <c:crossBetween val="midCat"/>
        <c:majorUnit val="2.0"/>
      </c:valAx>
    </c:plotArea>
    <c:legend>
      <c:legendPos val="r"/>
      <c:layout>
        <c:manualLayout>
          <c:xMode val="edge"/>
          <c:yMode val="edge"/>
          <c:x val="0.110701339036151"/>
          <c:y val="0.0227642763655198"/>
          <c:w val="0.215930664916885"/>
          <c:h val="0.357327209098871"/>
        </c:manualLayout>
      </c:layout>
      <c:overlay val="0"/>
      <c:txPr>
        <a:bodyPr/>
        <a:lstStyle/>
        <a:p>
          <a:pPr>
            <a:defRPr sz="2000"/>
          </a:pPr>
          <a:endParaRPr lang="en-US"/>
        </a:p>
      </c:txPr>
    </c:legend>
    <c:plotVisOnly val="1"/>
    <c:dispBlanksAs val="gap"/>
    <c:showDLblsOverMax val="0"/>
  </c:chart>
  <c:spPr>
    <a:solidFill>
      <a:schemeClr val="bg1"/>
    </a:solidFill>
  </c:sp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419484141400564"/>
          <c:y val="0.0384324829034599"/>
          <c:w val="0.950038814781807"/>
          <c:h val="0.878721994769661"/>
        </c:manualLayout>
      </c:layout>
      <c:barChart>
        <c:barDir val="col"/>
        <c:grouping val="clustered"/>
        <c:varyColors val="0"/>
        <c:ser>
          <c:idx val="0"/>
          <c:order val="0"/>
          <c:tx>
            <c:v>LV</c:v>
          </c:tx>
          <c:spPr>
            <a:solidFill>
              <a:srgbClr val="0000CC"/>
            </a:solidFill>
            <a:ln>
              <a:noFill/>
            </a:ln>
          </c:spPr>
          <c:invertIfNegative val="0"/>
          <c:errBars>
            <c:errBarType val="both"/>
            <c:errValType val="cust"/>
            <c:noEndCap val="0"/>
            <c:plus>
              <c:numRef>
                <c:f>('ID50'!$I$2,'ID50'!$I$17,'ID50'!$I$32,'ID50'!$I$47,'ID50'!$I$62,'ID50'!$I$77,'ID50'!$I$92)</c:f>
                <c:numCache>
                  <c:formatCode>General</c:formatCode>
                  <c:ptCount val="7"/>
                  <c:pt idx="0">
                    <c:v>0.0</c:v>
                  </c:pt>
                  <c:pt idx="1">
                    <c:v>0.92005001575801</c:v>
                  </c:pt>
                  <c:pt idx="2">
                    <c:v>0.748309959301747</c:v>
                  </c:pt>
                  <c:pt idx="3">
                    <c:v>0.51200990480343</c:v>
                  </c:pt>
                  <c:pt idx="4">
                    <c:v>0.432440073084823</c:v>
                  </c:pt>
                  <c:pt idx="5">
                    <c:v>0.247082774013384</c:v>
                  </c:pt>
                  <c:pt idx="6">
                    <c:v>0.333893733807955</c:v>
                  </c:pt>
                </c:numCache>
              </c:numRef>
            </c:plus>
            <c:minus>
              <c:numRef>
                <c:f>('ID50'!$I$2,'ID50'!$I$17,'ID50'!$I$32,'ID50'!$I$47,'ID50'!$I$62,'ID50'!$I$77,'ID50'!$I$92)</c:f>
                <c:numCache>
                  <c:formatCode>General</c:formatCode>
                  <c:ptCount val="7"/>
                  <c:pt idx="0">
                    <c:v>0.0</c:v>
                  </c:pt>
                  <c:pt idx="1">
                    <c:v>0.92005001575801</c:v>
                  </c:pt>
                  <c:pt idx="2">
                    <c:v>0.748309959301747</c:v>
                  </c:pt>
                  <c:pt idx="3">
                    <c:v>0.51200990480343</c:v>
                  </c:pt>
                  <c:pt idx="4">
                    <c:v>0.432440073084823</c:v>
                  </c:pt>
                  <c:pt idx="5">
                    <c:v>0.247082774013384</c:v>
                  </c:pt>
                  <c:pt idx="6">
                    <c:v>0.333893733807955</c:v>
                  </c:pt>
                </c:numCache>
              </c:numRef>
            </c:minus>
          </c:errBars>
          <c:cat>
            <c:numRef>
              <c:f>('ID50'!$Q$2,'ID50'!$Q$17,'ID50'!$Q$32,'ID50'!$Q$47,'ID50'!$Q$62,'ID50'!$Q$77,'ID50'!$Q$92)</c:f>
              <c:numCache>
                <c:formatCode>General</c:formatCode>
                <c:ptCount val="7"/>
                <c:pt idx="0">
                  <c:v>500.0</c:v>
                </c:pt>
                <c:pt idx="1">
                  <c:v>1000.0</c:v>
                </c:pt>
                <c:pt idx="2">
                  <c:v>2500.0</c:v>
                </c:pt>
                <c:pt idx="3">
                  <c:v>5000.0</c:v>
                </c:pt>
                <c:pt idx="4">
                  <c:v>7500.0</c:v>
                </c:pt>
                <c:pt idx="5">
                  <c:v>10000.0</c:v>
                </c:pt>
                <c:pt idx="6">
                  <c:v>100000.0</c:v>
                </c:pt>
              </c:numCache>
            </c:numRef>
          </c:cat>
          <c:val>
            <c:numRef>
              <c:f>('ID50'!$L$2,'ID50'!$L$17,'ID50'!$L$32,'ID50'!$L$47,'ID50'!$L$62,'ID50'!$L$77,'ID50'!$L$92)</c:f>
              <c:numCache>
                <c:formatCode>General</c:formatCode>
                <c:ptCount val="7"/>
                <c:pt idx="0">
                  <c:v>0.0</c:v>
                </c:pt>
                <c:pt idx="1">
                  <c:v>5.406779592990718</c:v>
                </c:pt>
                <c:pt idx="2">
                  <c:v>6.554365703596206</c:v>
                </c:pt>
                <c:pt idx="3">
                  <c:v>5.543067238837986</c:v>
                </c:pt>
                <c:pt idx="4">
                  <c:v>6.401974590101255</c:v>
                </c:pt>
                <c:pt idx="5">
                  <c:v>6.087257652901478</c:v>
                </c:pt>
                <c:pt idx="6">
                  <c:v>6.72986112596219</c:v>
                </c:pt>
              </c:numCache>
            </c:numRef>
          </c:val>
        </c:ser>
        <c:ser>
          <c:idx val="1"/>
          <c:order val="1"/>
          <c:tx>
            <c:v>HV</c:v>
          </c:tx>
          <c:spPr>
            <a:solidFill>
              <a:srgbClr val="FF0000"/>
            </a:solidFill>
            <a:ln>
              <a:noFill/>
            </a:ln>
          </c:spPr>
          <c:invertIfNegative val="0"/>
          <c:errBars>
            <c:errBarType val="both"/>
            <c:errValType val="cust"/>
            <c:noEndCap val="0"/>
            <c:plus>
              <c:numRef>
                <c:f>('ID50'!$I$107,'ID50'!$I$122,'ID50'!$I$137,'ID50'!$I$152,'ID50'!$I$167,'ID50'!$I$182,'ID50'!$I$197)</c:f>
                <c:numCache>
                  <c:formatCode>General</c:formatCode>
                  <c:ptCount val="7"/>
                  <c:pt idx="0">
                    <c:v>0.715956270942947</c:v>
                  </c:pt>
                  <c:pt idx="1">
                    <c:v>0.530062696915543</c:v>
                  </c:pt>
                  <c:pt idx="2">
                    <c:v>0.346738733546289</c:v>
                  </c:pt>
                  <c:pt idx="3">
                    <c:v>0.313995563548204</c:v>
                  </c:pt>
                  <c:pt idx="4">
                    <c:v>0.27254608742259</c:v>
                  </c:pt>
                  <c:pt idx="5">
                    <c:v>0.19399397108868</c:v>
                  </c:pt>
                  <c:pt idx="6">
                    <c:v>0.283752555409693</c:v>
                  </c:pt>
                </c:numCache>
              </c:numRef>
            </c:plus>
            <c:minus>
              <c:numRef>
                <c:f>('ID50'!$I$107,'ID50'!$I$122,'ID50'!$I$137,'ID50'!$I$152,'ID50'!$I$167,'ID50'!$I$182,'ID50'!$I$197)</c:f>
                <c:numCache>
                  <c:formatCode>General</c:formatCode>
                  <c:ptCount val="7"/>
                  <c:pt idx="0">
                    <c:v>0.715956270942947</c:v>
                  </c:pt>
                  <c:pt idx="1">
                    <c:v>0.530062696915543</c:v>
                  </c:pt>
                  <c:pt idx="2">
                    <c:v>0.346738733546289</c:v>
                  </c:pt>
                  <c:pt idx="3">
                    <c:v>0.313995563548204</c:v>
                  </c:pt>
                  <c:pt idx="4">
                    <c:v>0.27254608742259</c:v>
                  </c:pt>
                  <c:pt idx="5">
                    <c:v>0.19399397108868</c:v>
                  </c:pt>
                  <c:pt idx="6">
                    <c:v>0.283752555409693</c:v>
                  </c:pt>
                </c:numCache>
              </c:numRef>
            </c:minus>
          </c:errBars>
          <c:cat>
            <c:numRef>
              <c:f>('ID50'!$Q$2,'ID50'!$Q$17,'ID50'!$Q$32,'ID50'!$Q$47,'ID50'!$Q$62,'ID50'!$Q$77,'ID50'!$Q$92)</c:f>
              <c:numCache>
                <c:formatCode>General</c:formatCode>
                <c:ptCount val="7"/>
                <c:pt idx="0">
                  <c:v>500.0</c:v>
                </c:pt>
                <c:pt idx="1">
                  <c:v>1000.0</c:v>
                </c:pt>
                <c:pt idx="2">
                  <c:v>2500.0</c:v>
                </c:pt>
                <c:pt idx="3">
                  <c:v>5000.0</c:v>
                </c:pt>
                <c:pt idx="4">
                  <c:v>7500.0</c:v>
                </c:pt>
                <c:pt idx="5">
                  <c:v>10000.0</c:v>
                </c:pt>
                <c:pt idx="6">
                  <c:v>100000.0</c:v>
                </c:pt>
              </c:numCache>
            </c:numRef>
          </c:cat>
          <c:val>
            <c:numRef>
              <c:f>('ID50'!$L$107,'ID50'!$L$122,'ID50'!$L$137,'ID50'!$L$152,'ID50'!$L$167,'ID50'!$L$182,'ID50'!$L$197)</c:f>
              <c:numCache>
                <c:formatCode>General</c:formatCode>
                <c:ptCount val="7"/>
                <c:pt idx="0">
                  <c:v>5.514006025622995</c:v>
                </c:pt>
                <c:pt idx="1">
                  <c:v>6.333180564656719</c:v>
                </c:pt>
                <c:pt idx="2">
                  <c:v>6.264476981468738</c:v>
                </c:pt>
                <c:pt idx="3">
                  <c:v>6.237965156898034</c:v>
                </c:pt>
                <c:pt idx="4">
                  <c:v>6.518890871486724</c:v>
                </c:pt>
                <c:pt idx="5">
                  <c:v>5.972422756031798</c:v>
                </c:pt>
                <c:pt idx="6">
                  <c:v>7.25324738789419</c:v>
                </c:pt>
              </c:numCache>
            </c:numRef>
          </c:val>
        </c:ser>
        <c:dLbls>
          <c:showLegendKey val="0"/>
          <c:showVal val="0"/>
          <c:showCatName val="0"/>
          <c:showSerName val="0"/>
          <c:showPercent val="0"/>
          <c:showBubbleSize val="0"/>
        </c:dLbls>
        <c:gapWidth val="150"/>
        <c:axId val="-2143048248"/>
        <c:axId val="-2143052264"/>
      </c:barChart>
      <c:catAx>
        <c:axId val="-2143048248"/>
        <c:scaling>
          <c:orientation val="minMax"/>
        </c:scaling>
        <c:delete val="0"/>
        <c:axPos val="b"/>
        <c:numFmt formatCode="General" sourceLinked="1"/>
        <c:majorTickMark val="out"/>
        <c:minorTickMark val="none"/>
        <c:tickLblPos val="nextTo"/>
        <c:txPr>
          <a:bodyPr/>
          <a:lstStyle/>
          <a:p>
            <a:pPr>
              <a:defRPr sz="2000"/>
            </a:pPr>
            <a:endParaRPr lang="en-US"/>
          </a:p>
        </c:txPr>
        <c:crossAx val="-2143052264"/>
        <c:crosses val="autoZero"/>
        <c:auto val="1"/>
        <c:lblAlgn val="ctr"/>
        <c:lblOffset val="100"/>
        <c:noMultiLvlLbl val="0"/>
      </c:catAx>
      <c:valAx>
        <c:axId val="-2143052264"/>
        <c:scaling>
          <c:orientation val="minMax"/>
          <c:max val="8.0"/>
          <c:min val="4.0"/>
        </c:scaling>
        <c:delete val="0"/>
        <c:axPos val="l"/>
        <c:majorGridlines>
          <c:spPr>
            <a:ln>
              <a:noFill/>
            </a:ln>
          </c:spPr>
        </c:majorGridlines>
        <c:numFmt formatCode="General" sourceLinked="1"/>
        <c:majorTickMark val="out"/>
        <c:minorTickMark val="none"/>
        <c:tickLblPos val="nextTo"/>
        <c:txPr>
          <a:bodyPr/>
          <a:lstStyle/>
          <a:p>
            <a:pPr>
              <a:defRPr sz="2000"/>
            </a:pPr>
            <a:endParaRPr lang="en-US"/>
          </a:p>
        </c:txPr>
        <c:crossAx val="-2143048248"/>
        <c:crosses val="autoZero"/>
        <c:crossBetween val="between"/>
        <c:majorUnit val="1.0"/>
      </c:valAx>
    </c:plotArea>
    <c:legend>
      <c:legendPos val="r"/>
      <c:layout>
        <c:manualLayout>
          <c:xMode val="edge"/>
          <c:yMode val="edge"/>
          <c:x val="0.0915199331525866"/>
          <c:y val="0.0611357087560585"/>
          <c:w val="0.135469791105962"/>
          <c:h val="0.222356564879177"/>
        </c:manualLayout>
      </c:layout>
      <c:overlay val="0"/>
      <c:txPr>
        <a:bodyPr/>
        <a:lstStyle/>
        <a:p>
          <a:pPr>
            <a:defRPr sz="2800"/>
          </a:pPr>
          <a:endParaRPr lang="en-US"/>
        </a:p>
      </c:txPr>
    </c:legend>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556182445698225"/>
          <c:y val="0.0325203176329492"/>
          <c:w val="0.933974965727709"/>
          <c:h val="0.897378494595622"/>
        </c:manualLayout>
      </c:layout>
      <c:barChart>
        <c:barDir val="col"/>
        <c:grouping val="clustered"/>
        <c:varyColors val="0"/>
        <c:ser>
          <c:idx val="0"/>
          <c:order val="0"/>
          <c:tx>
            <c:v>LV</c:v>
          </c:tx>
          <c:spPr>
            <a:solidFill>
              <a:srgbClr val="0000CC"/>
            </a:solidFill>
            <a:ln>
              <a:solidFill>
                <a:srgbClr val="0000CC"/>
              </a:solidFill>
            </a:ln>
          </c:spPr>
          <c:invertIfNegative val="0"/>
          <c:cat>
            <c:numRef>
              <c:f>('ID50'!$Q$2,'ID50'!$Q$17,'ID50'!$Q$32,'ID50'!$Q$47,'ID50'!$Q$62,'ID50'!$Q$77,'ID50'!$Q$92)</c:f>
              <c:numCache>
                <c:formatCode>General</c:formatCode>
                <c:ptCount val="7"/>
                <c:pt idx="0">
                  <c:v>500.0</c:v>
                </c:pt>
                <c:pt idx="1">
                  <c:v>1000.0</c:v>
                </c:pt>
                <c:pt idx="2">
                  <c:v>2500.0</c:v>
                </c:pt>
                <c:pt idx="3">
                  <c:v>5000.0</c:v>
                </c:pt>
                <c:pt idx="4">
                  <c:v>7500.0</c:v>
                </c:pt>
                <c:pt idx="5">
                  <c:v>10000.0</c:v>
                </c:pt>
                <c:pt idx="6">
                  <c:v>100000.0</c:v>
                </c:pt>
              </c:numCache>
            </c:numRef>
          </c:cat>
          <c:val>
            <c:numRef>
              <c:f>('ID50'!$J$2,'ID50'!$J$17,'ID50'!$J$32,'ID50'!$J$47,'ID50'!$J$62,'ID50'!$J$77,'ID50'!$J$92)</c:f>
              <c:numCache>
                <c:formatCode>General</c:formatCode>
                <c:ptCount val="7"/>
                <c:pt idx="0">
                  <c:v>0.0</c:v>
                </c:pt>
                <c:pt idx="1">
                  <c:v>13.33333333333333</c:v>
                </c:pt>
                <c:pt idx="2">
                  <c:v>13.33333333333333</c:v>
                </c:pt>
                <c:pt idx="3">
                  <c:v>26.66666666666667</c:v>
                </c:pt>
                <c:pt idx="4">
                  <c:v>53.33333333333334</c:v>
                </c:pt>
                <c:pt idx="5">
                  <c:v>80.0</c:v>
                </c:pt>
                <c:pt idx="6">
                  <c:v>93.33333333333312</c:v>
                </c:pt>
              </c:numCache>
            </c:numRef>
          </c:val>
        </c:ser>
        <c:ser>
          <c:idx val="1"/>
          <c:order val="1"/>
          <c:tx>
            <c:v>HV</c:v>
          </c:tx>
          <c:spPr>
            <a:solidFill>
              <a:srgbClr val="FF0000"/>
            </a:solidFill>
            <a:ln>
              <a:solidFill>
                <a:srgbClr val="FF0000"/>
              </a:solidFill>
            </a:ln>
          </c:spPr>
          <c:invertIfNegative val="0"/>
          <c:cat>
            <c:numRef>
              <c:f>('ID50'!$Q$2,'ID50'!$Q$17,'ID50'!$Q$32,'ID50'!$Q$47,'ID50'!$Q$62,'ID50'!$Q$77,'ID50'!$Q$92)</c:f>
              <c:numCache>
                <c:formatCode>General</c:formatCode>
                <c:ptCount val="7"/>
                <c:pt idx="0">
                  <c:v>500.0</c:v>
                </c:pt>
                <c:pt idx="1">
                  <c:v>1000.0</c:v>
                </c:pt>
                <c:pt idx="2">
                  <c:v>2500.0</c:v>
                </c:pt>
                <c:pt idx="3">
                  <c:v>5000.0</c:v>
                </c:pt>
                <c:pt idx="4">
                  <c:v>7500.0</c:v>
                </c:pt>
                <c:pt idx="5">
                  <c:v>10000.0</c:v>
                </c:pt>
                <c:pt idx="6">
                  <c:v>100000.0</c:v>
                </c:pt>
              </c:numCache>
            </c:numRef>
          </c:cat>
          <c:val>
            <c:numRef>
              <c:f>('ID50'!$J$107,'ID50'!$J$122,'ID50'!$J$137,'ID50'!$J$152,'ID50'!$J$167,'ID50'!$J$182,'ID50'!$J$197)</c:f>
              <c:numCache>
                <c:formatCode>General</c:formatCode>
                <c:ptCount val="7"/>
                <c:pt idx="0">
                  <c:v>20.0</c:v>
                </c:pt>
                <c:pt idx="1">
                  <c:v>60.0</c:v>
                </c:pt>
                <c:pt idx="2">
                  <c:v>80.0</c:v>
                </c:pt>
                <c:pt idx="3">
                  <c:v>86.66666666666667</c:v>
                </c:pt>
                <c:pt idx="4">
                  <c:v>93.33333333333312</c:v>
                </c:pt>
                <c:pt idx="5">
                  <c:v>100.0</c:v>
                </c:pt>
                <c:pt idx="6">
                  <c:v>100.0</c:v>
                </c:pt>
              </c:numCache>
            </c:numRef>
          </c:val>
        </c:ser>
        <c:dLbls>
          <c:showLegendKey val="0"/>
          <c:showVal val="0"/>
          <c:showCatName val="0"/>
          <c:showSerName val="0"/>
          <c:showPercent val="0"/>
          <c:showBubbleSize val="0"/>
        </c:dLbls>
        <c:gapWidth val="150"/>
        <c:axId val="-2143132344"/>
        <c:axId val="-2143135000"/>
      </c:barChart>
      <c:catAx>
        <c:axId val="-2143132344"/>
        <c:scaling>
          <c:orientation val="minMax"/>
        </c:scaling>
        <c:delete val="0"/>
        <c:axPos val="b"/>
        <c:numFmt formatCode="General" sourceLinked="1"/>
        <c:majorTickMark val="out"/>
        <c:minorTickMark val="none"/>
        <c:tickLblPos val="nextTo"/>
        <c:txPr>
          <a:bodyPr/>
          <a:lstStyle/>
          <a:p>
            <a:pPr>
              <a:defRPr sz="2000"/>
            </a:pPr>
            <a:endParaRPr lang="en-US"/>
          </a:p>
        </c:txPr>
        <c:crossAx val="-2143135000"/>
        <c:crosses val="autoZero"/>
        <c:auto val="1"/>
        <c:lblAlgn val="ctr"/>
        <c:lblOffset val="100"/>
        <c:noMultiLvlLbl val="0"/>
      </c:catAx>
      <c:valAx>
        <c:axId val="-2143135000"/>
        <c:scaling>
          <c:orientation val="minMax"/>
          <c:max val="100.0"/>
          <c:min val="0.0"/>
        </c:scaling>
        <c:delete val="0"/>
        <c:axPos val="l"/>
        <c:numFmt formatCode="General" sourceLinked="1"/>
        <c:majorTickMark val="out"/>
        <c:minorTickMark val="none"/>
        <c:tickLblPos val="nextTo"/>
        <c:txPr>
          <a:bodyPr/>
          <a:lstStyle/>
          <a:p>
            <a:pPr>
              <a:defRPr sz="2000"/>
            </a:pPr>
            <a:endParaRPr lang="en-US"/>
          </a:p>
        </c:txPr>
        <c:crossAx val="-2143132344"/>
        <c:crossesAt val="1.0"/>
        <c:crossBetween val="between"/>
        <c:majorUnit val="20.0"/>
      </c:valAx>
    </c:plotArea>
    <c:legend>
      <c:legendPos val="r"/>
      <c:layout>
        <c:manualLayout>
          <c:xMode val="edge"/>
          <c:yMode val="edge"/>
          <c:x val="0.125753234490274"/>
          <c:y val="0.0502399126212979"/>
          <c:w val="0.150389291889695"/>
          <c:h val="0.333506007285767"/>
        </c:manualLayout>
      </c:layout>
      <c:overlay val="0"/>
      <c:txPr>
        <a:bodyPr/>
        <a:lstStyle/>
        <a:p>
          <a:pPr>
            <a:defRPr sz="2800"/>
          </a:pPr>
          <a:endParaRPr lang="en-US"/>
        </a:p>
      </c:txPr>
    </c:legend>
    <c:plotVisOnly val="1"/>
    <c:dispBlanksAs val="gap"/>
    <c:showDLblsOverMax val="0"/>
  </c:chart>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575852423883028"/>
          <c:y val="0.0158455541998018"/>
          <c:w val="0.932578879145124"/>
          <c:h val="0.942343298668926"/>
        </c:manualLayout>
      </c:layout>
      <c:barChart>
        <c:barDir val="col"/>
        <c:grouping val="clustered"/>
        <c:varyColors val="0"/>
        <c:ser>
          <c:idx val="0"/>
          <c:order val="0"/>
          <c:tx>
            <c:v>HV</c:v>
          </c:tx>
          <c:spPr>
            <a:solidFill>
              <a:srgbClr val="FF0000"/>
            </a:solidFill>
            <a:ln>
              <a:noFill/>
            </a:ln>
          </c:spPr>
          <c:invertIfNegative val="0"/>
          <c:errBars>
            <c:errBarType val="both"/>
            <c:errValType val="cust"/>
            <c:noEndCap val="0"/>
            <c:plus>
              <c:numRef>
                <c:f>('LD50'!$Z$41,'LD50'!$Q$41,'LD50'!$H$41)</c:f>
                <c:numCache>
                  <c:formatCode>General</c:formatCode>
                  <c:ptCount val="3"/>
                  <c:pt idx="0">
                    <c:v>10.40832999733066</c:v>
                  </c:pt>
                  <c:pt idx="1">
                    <c:v>4.409585518440934</c:v>
                  </c:pt>
                  <c:pt idx="2">
                    <c:v>8.81917103688195</c:v>
                  </c:pt>
                </c:numCache>
              </c:numRef>
            </c:plus>
            <c:minus>
              <c:numRef>
                <c:f>('LD50'!$Z$41,'LD50'!$Q$41,'LD50'!$H$41)</c:f>
                <c:numCache>
                  <c:formatCode>General</c:formatCode>
                  <c:ptCount val="3"/>
                  <c:pt idx="0">
                    <c:v>10.40832999733066</c:v>
                  </c:pt>
                  <c:pt idx="1">
                    <c:v>4.409585518440934</c:v>
                  </c:pt>
                  <c:pt idx="2">
                    <c:v>8.81917103688195</c:v>
                  </c:pt>
                </c:numCache>
              </c:numRef>
            </c:minus>
          </c:errBars>
          <c:val>
            <c:numRef>
              <c:f>('LD50'!$Z$39,'LD50'!$Q$39,'LD50'!$H$39)</c:f>
              <c:numCache>
                <c:formatCode>General</c:formatCode>
                <c:ptCount val="3"/>
                <c:pt idx="0">
                  <c:v>60.0</c:v>
                </c:pt>
                <c:pt idx="1">
                  <c:v>62.0</c:v>
                </c:pt>
                <c:pt idx="2">
                  <c:v>78.333</c:v>
                </c:pt>
              </c:numCache>
            </c:numRef>
          </c:val>
        </c:ser>
        <c:ser>
          <c:idx val="1"/>
          <c:order val="1"/>
          <c:tx>
            <c:v>LV</c:v>
          </c:tx>
          <c:spPr>
            <a:solidFill>
              <a:srgbClr val="0000CC"/>
            </a:solidFill>
            <a:ln>
              <a:noFill/>
            </a:ln>
          </c:spPr>
          <c:invertIfNegative val="0"/>
          <c:errBars>
            <c:errBarType val="both"/>
            <c:errValType val="cust"/>
            <c:noEndCap val="0"/>
            <c:plus>
              <c:numRef>
                <c:f>('LD50'!$Z$89,'LD50'!$Q$89,'LD50'!$H$89)</c:f>
                <c:numCache>
                  <c:formatCode>General</c:formatCode>
                  <c:ptCount val="3"/>
                  <c:pt idx="0">
                    <c:v>4.409585518440969</c:v>
                  </c:pt>
                  <c:pt idx="1">
                    <c:v>9.999999999999976</c:v>
                  </c:pt>
                  <c:pt idx="2">
                    <c:v>8.819171036881954</c:v>
                  </c:pt>
                </c:numCache>
              </c:numRef>
            </c:plus>
            <c:minus>
              <c:numRef>
                <c:f>('LD50'!$Z$89,'LD50'!$Q$89,'LD50'!$H$89)</c:f>
                <c:numCache>
                  <c:formatCode>General</c:formatCode>
                  <c:ptCount val="3"/>
                  <c:pt idx="0">
                    <c:v>4.409585518440969</c:v>
                  </c:pt>
                  <c:pt idx="1">
                    <c:v>9.999999999999976</c:v>
                  </c:pt>
                  <c:pt idx="2">
                    <c:v>8.819171036881954</c:v>
                  </c:pt>
                </c:numCache>
              </c:numRef>
            </c:minus>
          </c:errBars>
          <c:val>
            <c:numRef>
              <c:f>('LD50'!$Z$87,'LD50'!$Q$87,'LD50'!$H$87)</c:f>
              <c:numCache>
                <c:formatCode>General</c:formatCode>
                <c:ptCount val="3"/>
                <c:pt idx="0">
                  <c:v>31.67</c:v>
                </c:pt>
                <c:pt idx="1">
                  <c:v>40.0</c:v>
                </c:pt>
                <c:pt idx="2">
                  <c:v>46.67</c:v>
                </c:pt>
              </c:numCache>
            </c:numRef>
          </c:val>
        </c:ser>
        <c:dLbls>
          <c:showLegendKey val="0"/>
          <c:showVal val="0"/>
          <c:showCatName val="0"/>
          <c:showSerName val="0"/>
          <c:showPercent val="0"/>
          <c:showBubbleSize val="0"/>
        </c:dLbls>
        <c:gapWidth val="150"/>
        <c:axId val="-2143194712"/>
        <c:axId val="-2143197704"/>
      </c:barChart>
      <c:catAx>
        <c:axId val="-2143194712"/>
        <c:scaling>
          <c:orientation val="minMax"/>
        </c:scaling>
        <c:delete val="1"/>
        <c:axPos val="b"/>
        <c:majorTickMark val="out"/>
        <c:minorTickMark val="none"/>
        <c:tickLblPos val="nextTo"/>
        <c:crossAx val="-2143197704"/>
        <c:crosses val="autoZero"/>
        <c:auto val="1"/>
        <c:lblAlgn val="ctr"/>
        <c:lblOffset val="100"/>
        <c:noMultiLvlLbl val="0"/>
      </c:catAx>
      <c:valAx>
        <c:axId val="-2143197704"/>
        <c:scaling>
          <c:orientation val="minMax"/>
          <c:max val="100.0"/>
          <c:min val="0.0"/>
        </c:scaling>
        <c:delete val="0"/>
        <c:axPos val="l"/>
        <c:majorGridlines>
          <c:spPr>
            <a:ln>
              <a:noFill/>
            </a:ln>
          </c:spPr>
        </c:majorGridlines>
        <c:numFmt formatCode="General" sourceLinked="1"/>
        <c:majorTickMark val="out"/>
        <c:minorTickMark val="none"/>
        <c:tickLblPos val="nextTo"/>
        <c:txPr>
          <a:bodyPr/>
          <a:lstStyle/>
          <a:p>
            <a:pPr>
              <a:defRPr sz="2400"/>
            </a:pPr>
            <a:endParaRPr lang="en-US"/>
          </a:p>
        </c:txPr>
        <c:crossAx val="-2143194712"/>
        <c:crosses val="autoZero"/>
        <c:crossBetween val="between"/>
        <c:majorUnit val="20.0"/>
      </c:valAx>
    </c:plotArea>
    <c:legend>
      <c:legendPos val="r"/>
      <c:layout>
        <c:manualLayout>
          <c:xMode val="edge"/>
          <c:yMode val="edge"/>
          <c:x val="0.137945031118602"/>
          <c:y val="0.0532730782193082"/>
          <c:w val="0.145592687201725"/>
          <c:h val="0.219866270390772"/>
        </c:manualLayout>
      </c:layout>
      <c:overlay val="0"/>
      <c:txPr>
        <a:bodyPr/>
        <a:lstStyle/>
        <a:p>
          <a:pPr>
            <a:defRPr sz="3200"/>
          </a:pPr>
          <a:endParaRPr lang="en-US"/>
        </a:p>
      </c:txPr>
    </c:legend>
    <c:plotVisOnly val="1"/>
    <c:dispBlanksAs val="gap"/>
    <c:showDLblsOverMax val="0"/>
  </c:chart>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2388313187698"/>
          <c:y val="0.0748727763196267"/>
          <c:w val="0.877975364315343"/>
          <c:h val="0.703861548556431"/>
        </c:manualLayout>
      </c:layout>
      <c:barChart>
        <c:barDir val="col"/>
        <c:grouping val="clustered"/>
        <c:varyColors val="0"/>
        <c:ser>
          <c:idx val="0"/>
          <c:order val="0"/>
          <c:tx>
            <c:strRef>
              <c:f>Sheet3!$Q$38</c:f>
              <c:strCache>
                <c:ptCount val="1"/>
                <c:pt idx="0">
                  <c:v>HV</c:v>
                </c:pt>
              </c:strCache>
            </c:strRef>
          </c:tx>
          <c:spPr>
            <a:solidFill>
              <a:srgbClr val="FF0000"/>
            </a:solidFill>
          </c:spPr>
          <c:invertIfNegative val="0"/>
          <c:cat>
            <c:strRef>
              <c:f>Sheet3!$S$36:$T$37</c:f>
              <c:strCache>
                <c:ptCount val="2"/>
                <c:pt idx="0">
                  <c:v>10^4</c:v>
                </c:pt>
                <c:pt idx="1">
                  <c:v>10^5</c:v>
                </c:pt>
              </c:strCache>
            </c:strRef>
          </c:cat>
          <c:val>
            <c:numRef>
              <c:f>Sheet3!$S$38:$T$38</c:f>
              <c:numCache>
                <c:formatCode>General</c:formatCode>
                <c:ptCount val="2"/>
                <c:pt idx="0">
                  <c:v>0.62</c:v>
                </c:pt>
                <c:pt idx="1">
                  <c:v>0.7833</c:v>
                </c:pt>
              </c:numCache>
            </c:numRef>
          </c:val>
        </c:ser>
        <c:ser>
          <c:idx val="1"/>
          <c:order val="1"/>
          <c:tx>
            <c:strRef>
              <c:f>Sheet3!$Q$39</c:f>
              <c:strCache>
                <c:ptCount val="1"/>
                <c:pt idx="0">
                  <c:v>LV</c:v>
                </c:pt>
              </c:strCache>
            </c:strRef>
          </c:tx>
          <c:spPr>
            <a:solidFill>
              <a:srgbClr val="0000FF"/>
            </a:solidFill>
          </c:spPr>
          <c:invertIfNegative val="0"/>
          <c:cat>
            <c:strRef>
              <c:f>Sheet3!$S$36:$T$37</c:f>
              <c:strCache>
                <c:ptCount val="2"/>
                <c:pt idx="0">
                  <c:v>10^4</c:v>
                </c:pt>
                <c:pt idx="1">
                  <c:v>10^5</c:v>
                </c:pt>
              </c:strCache>
            </c:strRef>
          </c:cat>
          <c:val>
            <c:numRef>
              <c:f>Sheet3!$S$39:$T$39</c:f>
              <c:numCache>
                <c:formatCode>General</c:formatCode>
                <c:ptCount val="2"/>
                <c:pt idx="0">
                  <c:v>0.5</c:v>
                </c:pt>
                <c:pt idx="1">
                  <c:v>0.499946426658095</c:v>
                </c:pt>
              </c:numCache>
            </c:numRef>
          </c:val>
        </c:ser>
        <c:dLbls>
          <c:showLegendKey val="0"/>
          <c:showVal val="0"/>
          <c:showCatName val="0"/>
          <c:showSerName val="0"/>
          <c:showPercent val="0"/>
          <c:showBubbleSize val="0"/>
        </c:dLbls>
        <c:gapWidth val="150"/>
        <c:axId val="-2143237352"/>
        <c:axId val="-2143255176"/>
      </c:barChart>
      <c:catAx>
        <c:axId val="-2143237352"/>
        <c:scaling>
          <c:orientation val="minMax"/>
        </c:scaling>
        <c:delete val="0"/>
        <c:axPos val="b"/>
        <c:majorTickMark val="out"/>
        <c:minorTickMark val="none"/>
        <c:tickLblPos val="nextTo"/>
        <c:txPr>
          <a:bodyPr/>
          <a:lstStyle/>
          <a:p>
            <a:pPr>
              <a:defRPr sz="2400"/>
            </a:pPr>
            <a:endParaRPr lang="en-US"/>
          </a:p>
        </c:txPr>
        <c:crossAx val="-2143255176"/>
        <c:crosses val="autoZero"/>
        <c:auto val="1"/>
        <c:lblAlgn val="ctr"/>
        <c:lblOffset val="100"/>
        <c:noMultiLvlLbl val="0"/>
      </c:catAx>
      <c:valAx>
        <c:axId val="-2143255176"/>
        <c:scaling>
          <c:orientation val="minMax"/>
          <c:max val="1.0"/>
          <c:min val="0.0"/>
        </c:scaling>
        <c:delete val="0"/>
        <c:axPos val="l"/>
        <c:numFmt formatCode="0%" sourceLinked="0"/>
        <c:majorTickMark val="out"/>
        <c:minorTickMark val="none"/>
        <c:tickLblPos val="nextTo"/>
        <c:txPr>
          <a:bodyPr/>
          <a:lstStyle/>
          <a:p>
            <a:pPr>
              <a:defRPr sz="2000"/>
            </a:pPr>
            <a:endParaRPr lang="en-US"/>
          </a:p>
        </c:txPr>
        <c:crossAx val="-2143237352"/>
        <c:crosses val="autoZero"/>
        <c:crossBetween val="between"/>
        <c:majorUnit val="0.2"/>
      </c:valAx>
    </c:plotArea>
    <c:legend>
      <c:legendPos val="r"/>
      <c:layout>
        <c:manualLayout>
          <c:xMode val="edge"/>
          <c:yMode val="edge"/>
          <c:x val="0.239034776902887"/>
          <c:y val="0.0598924613589968"/>
          <c:w val="0.0961560811095903"/>
          <c:h val="0.227437299504229"/>
        </c:manualLayout>
      </c:layout>
      <c:overlay val="0"/>
      <c:txPr>
        <a:bodyPr/>
        <a:lstStyle/>
        <a:p>
          <a:pPr>
            <a:defRPr sz="2400"/>
          </a:pPr>
          <a:endParaRPr lang="en-US"/>
        </a:p>
      </c:txPr>
    </c:legend>
    <c:plotVisOnly val="1"/>
    <c:dispBlanksAs val="gap"/>
    <c:showDLblsOverMax val="0"/>
  </c:chart>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515869884754"/>
          <c:y val="0.0514005540974045"/>
          <c:w val="0.882484130115246"/>
          <c:h val="0.734448089822105"/>
        </c:manualLayout>
      </c:layout>
      <c:barChart>
        <c:barDir val="col"/>
        <c:grouping val="clustered"/>
        <c:varyColors val="0"/>
        <c:ser>
          <c:idx val="0"/>
          <c:order val="0"/>
          <c:tx>
            <c:strRef>
              <c:f>Sheet1!$G$14</c:f>
              <c:strCache>
                <c:ptCount val="1"/>
                <c:pt idx="0">
                  <c:v>HV  -&gt;  LV</c:v>
                </c:pt>
              </c:strCache>
            </c:strRef>
          </c:tx>
          <c:spPr>
            <a:solidFill>
              <a:srgbClr val="660066"/>
            </a:solidFill>
            <a:ln>
              <a:solidFill>
                <a:schemeClr val="tx1"/>
              </a:solidFill>
            </a:ln>
          </c:spPr>
          <c:invertIfNegative val="0"/>
          <c:dPt>
            <c:idx val="0"/>
            <c:invertIfNegative val="0"/>
            <c:bubble3D val="0"/>
            <c:spPr>
              <a:solidFill>
                <a:schemeClr val="bg1">
                  <a:lumMod val="50000"/>
                </a:schemeClr>
              </a:solidFill>
              <a:ln>
                <a:solidFill>
                  <a:schemeClr val="tx1"/>
                </a:solidFill>
              </a:ln>
            </c:spPr>
          </c:dPt>
          <c:errBars>
            <c:errBarType val="both"/>
            <c:errValType val="cust"/>
            <c:noEndCap val="0"/>
            <c:plus>
              <c:numRef>
                <c:f>(Sheet1!$I$46,Sheet1!$K$45,Sheet1!$M$45,Sheet1!$O$45,Sheet1!$Q$45,Sheet1!$S$45)</c:f>
                <c:numCache>
                  <c:formatCode>General</c:formatCode>
                  <c:ptCount val="6"/>
                  <c:pt idx="0">
                    <c:v>4.745085176615181</c:v>
                  </c:pt>
                  <c:pt idx="1">
                    <c:v>12.78793316247395</c:v>
                  </c:pt>
                  <c:pt idx="2">
                    <c:v>17.16715569242329</c:v>
                  </c:pt>
                  <c:pt idx="3">
                    <c:v>2.941843715163067</c:v>
                  </c:pt>
                  <c:pt idx="4">
                    <c:v>17.78333333333317</c:v>
                  </c:pt>
                  <c:pt idx="5">
                    <c:v>5.549999999999999</c:v>
                  </c:pt>
                </c:numCache>
              </c:numRef>
            </c:plus>
            <c:minus>
              <c:numRef>
                <c:f>(Sheet1!$I$46,Sheet1!$K$45,Sheet1!$M$45,Sheet1!$O$45,Sheet1!$Q$45,Sheet1!$S$45)</c:f>
                <c:numCache>
                  <c:formatCode>General</c:formatCode>
                  <c:ptCount val="6"/>
                  <c:pt idx="0">
                    <c:v>4.745085176615181</c:v>
                  </c:pt>
                  <c:pt idx="1">
                    <c:v>12.78793316247395</c:v>
                  </c:pt>
                  <c:pt idx="2">
                    <c:v>17.16715569242329</c:v>
                  </c:pt>
                  <c:pt idx="3">
                    <c:v>2.941843715163067</c:v>
                  </c:pt>
                  <c:pt idx="4">
                    <c:v>17.78333333333317</c:v>
                  </c:pt>
                  <c:pt idx="5">
                    <c:v>5.549999999999999</c:v>
                  </c:pt>
                </c:numCache>
              </c:numRef>
            </c:minus>
          </c:errBars>
          <c:cat>
            <c:strRef>
              <c:f>(Sheet1!$H$8,Sheet1!$J$36,Sheet1!$L$36,Sheet1!$N$36,Sheet1!$P$36,Sheet1!$R$36)</c:f>
              <c:strCache>
                <c:ptCount val="6"/>
                <c:pt idx="0">
                  <c:v>0 hrs                             co-infection</c:v>
                </c:pt>
                <c:pt idx="1">
                  <c:v>12 hrs</c:v>
                </c:pt>
                <c:pt idx="2">
                  <c:v>24 hrs</c:v>
                </c:pt>
                <c:pt idx="3">
                  <c:v>48 hrs</c:v>
                </c:pt>
                <c:pt idx="4">
                  <c:v>96 hrs</c:v>
                </c:pt>
                <c:pt idx="5">
                  <c:v>7 days</c:v>
                </c:pt>
              </c:strCache>
            </c:strRef>
          </c:cat>
          <c:val>
            <c:numRef>
              <c:f>(Sheet1!$I$44,Sheet1!$K$44,Sheet1!$M$44,Sheet1!$O$44,Sheet1!$Q$44,Sheet1!$S$44)</c:f>
              <c:numCache>
                <c:formatCode>General</c:formatCode>
                <c:ptCount val="6"/>
                <c:pt idx="0">
                  <c:v>83.45</c:v>
                </c:pt>
                <c:pt idx="1">
                  <c:v>68.0888888888885</c:v>
                </c:pt>
                <c:pt idx="2">
                  <c:v>42.01111111111111</c:v>
                </c:pt>
                <c:pt idx="3">
                  <c:v>5.566666666666666</c:v>
                </c:pt>
                <c:pt idx="4">
                  <c:v>28.88333333333317</c:v>
                </c:pt>
                <c:pt idx="5">
                  <c:v>5.55</c:v>
                </c:pt>
              </c:numCache>
            </c:numRef>
          </c:val>
        </c:ser>
        <c:ser>
          <c:idx val="1"/>
          <c:order val="1"/>
          <c:tx>
            <c:strRef>
              <c:f>Sheet1!$G$16</c:f>
              <c:strCache>
                <c:ptCount val="1"/>
                <c:pt idx="0">
                  <c:v>LV  -&gt;  HV</c:v>
                </c:pt>
              </c:strCache>
            </c:strRef>
          </c:tx>
          <c:spPr>
            <a:solidFill>
              <a:srgbClr val="008000"/>
            </a:solidFill>
            <a:ln>
              <a:solidFill>
                <a:schemeClr val="tx1"/>
              </a:solidFill>
            </a:ln>
          </c:spPr>
          <c:invertIfNegative val="0"/>
          <c:errBars>
            <c:errBarType val="both"/>
            <c:errValType val="cust"/>
            <c:noEndCap val="0"/>
            <c:plus>
              <c:numRef>
                <c:f>(Sheet1!$I$47,Sheet1!$K$48,Sheet1!$M$48,Sheet1!$O$48,Sheet1!$Q$48,Sheet1!$S$48)</c:f>
                <c:numCache>
                  <c:formatCode>General</c:formatCode>
                  <c:ptCount val="6"/>
                  <c:pt idx="1">
                    <c:v>9.65478835975213</c:v>
                  </c:pt>
                  <c:pt idx="2">
                    <c:v>10.07676094343372</c:v>
                  </c:pt>
                  <c:pt idx="3">
                    <c:v>7.004839596862863</c:v>
                  </c:pt>
                  <c:pt idx="4">
                    <c:v>5.549999999999999</c:v>
                  </c:pt>
                  <c:pt idx="5">
                    <c:v>4.450000000000001</c:v>
                  </c:pt>
                </c:numCache>
              </c:numRef>
            </c:plus>
            <c:minus>
              <c:numRef>
                <c:f>(Sheet1!$I$47,Sheet1!$K$48,Sheet1!$M$48,Sheet1!$O$48,Sheet1!$Q$48,Sheet1!$S$48)</c:f>
                <c:numCache>
                  <c:formatCode>General</c:formatCode>
                  <c:ptCount val="6"/>
                  <c:pt idx="1">
                    <c:v>9.65478835975213</c:v>
                  </c:pt>
                  <c:pt idx="2">
                    <c:v>10.07676094343372</c:v>
                  </c:pt>
                  <c:pt idx="3">
                    <c:v>7.004839596862863</c:v>
                  </c:pt>
                  <c:pt idx="4">
                    <c:v>5.549999999999999</c:v>
                  </c:pt>
                  <c:pt idx="5">
                    <c:v>4.450000000000001</c:v>
                  </c:pt>
                </c:numCache>
              </c:numRef>
            </c:minus>
          </c:errBars>
          <c:cat>
            <c:strRef>
              <c:f>(Sheet1!$H$8,Sheet1!$J$36,Sheet1!$L$36,Sheet1!$N$36,Sheet1!$P$36,Sheet1!$R$36)</c:f>
              <c:strCache>
                <c:ptCount val="6"/>
                <c:pt idx="0">
                  <c:v>0 hrs                             co-infection</c:v>
                </c:pt>
                <c:pt idx="1">
                  <c:v>12 hrs</c:v>
                </c:pt>
                <c:pt idx="2">
                  <c:v>24 hrs</c:v>
                </c:pt>
                <c:pt idx="3">
                  <c:v>48 hrs</c:v>
                </c:pt>
                <c:pt idx="4">
                  <c:v>96 hrs</c:v>
                </c:pt>
                <c:pt idx="5">
                  <c:v>7 days</c:v>
                </c:pt>
              </c:strCache>
            </c:strRef>
          </c:cat>
          <c:val>
            <c:numRef>
              <c:f>(Sheet1!$I$47,Sheet1!$K$47,Sheet1!$M$47,Sheet1!$O$47,Sheet1!$Q$47,Sheet1!$S$47)</c:f>
              <c:numCache>
                <c:formatCode>General</c:formatCode>
                <c:ptCount val="6"/>
                <c:pt idx="1">
                  <c:v>84.12222222222215</c:v>
                </c:pt>
                <c:pt idx="2">
                  <c:v>64.03333333333318</c:v>
                </c:pt>
                <c:pt idx="3">
                  <c:v>26.03333333333319</c:v>
                </c:pt>
                <c:pt idx="4">
                  <c:v>5.55</c:v>
                </c:pt>
                <c:pt idx="5">
                  <c:v>15.55</c:v>
                </c:pt>
              </c:numCache>
            </c:numRef>
          </c:val>
        </c:ser>
        <c:dLbls>
          <c:showLegendKey val="0"/>
          <c:showVal val="0"/>
          <c:showCatName val="0"/>
          <c:showSerName val="0"/>
          <c:showPercent val="0"/>
          <c:showBubbleSize val="0"/>
        </c:dLbls>
        <c:gapWidth val="150"/>
        <c:axId val="-2137854936"/>
        <c:axId val="-2137860472"/>
      </c:barChart>
      <c:catAx>
        <c:axId val="-2137854936"/>
        <c:scaling>
          <c:orientation val="minMax"/>
        </c:scaling>
        <c:delete val="0"/>
        <c:axPos val="b"/>
        <c:title>
          <c:tx>
            <c:rich>
              <a:bodyPr/>
              <a:lstStyle/>
              <a:p>
                <a:pPr>
                  <a:defRPr sz="2400"/>
                </a:pPr>
                <a:r>
                  <a:rPr lang="en-US" sz="2400" dirty="0"/>
                  <a:t>Time Between Exposures</a:t>
                </a:r>
              </a:p>
            </c:rich>
          </c:tx>
          <c:layout/>
          <c:overlay val="0"/>
        </c:title>
        <c:majorTickMark val="none"/>
        <c:minorTickMark val="none"/>
        <c:tickLblPos val="nextTo"/>
        <c:txPr>
          <a:bodyPr/>
          <a:lstStyle/>
          <a:p>
            <a:pPr>
              <a:defRPr sz="2000"/>
            </a:pPr>
            <a:endParaRPr lang="en-US"/>
          </a:p>
        </c:txPr>
        <c:crossAx val="-2137860472"/>
        <c:crosses val="autoZero"/>
        <c:auto val="1"/>
        <c:lblAlgn val="ctr"/>
        <c:lblOffset val="100"/>
        <c:noMultiLvlLbl val="0"/>
      </c:catAx>
      <c:valAx>
        <c:axId val="-2137860472"/>
        <c:scaling>
          <c:orientation val="minMax"/>
          <c:max val="100.0"/>
          <c:min val="0.0"/>
        </c:scaling>
        <c:delete val="0"/>
        <c:axPos val="l"/>
        <c:title>
          <c:tx>
            <c:rich>
              <a:bodyPr/>
              <a:lstStyle/>
              <a:p>
                <a:pPr>
                  <a:defRPr sz="2400"/>
                </a:pPr>
                <a:r>
                  <a:rPr lang="en-US" sz="2400" dirty="0"/>
                  <a:t>Percent Superinfected</a:t>
                </a:r>
              </a:p>
            </c:rich>
          </c:tx>
          <c:layout/>
          <c:overlay val="0"/>
        </c:title>
        <c:numFmt formatCode="General" sourceLinked="1"/>
        <c:majorTickMark val="out"/>
        <c:minorTickMark val="none"/>
        <c:tickLblPos val="nextTo"/>
        <c:txPr>
          <a:bodyPr/>
          <a:lstStyle/>
          <a:p>
            <a:pPr>
              <a:defRPr sz="2000"/>
            </a:pPr>
            <a:endParaRPr lang="en-US"/>
          </a:p>
        </c:txPr>
        <c:crossAx val="-2137854936"/>
        <c:crosses val="autoZero"/>
        <c:crossBetween val="between"/>
        <c:majorUnit val="20.0"/>
      </c:valAx>
    </c:plotArea>
    <c:legend>
      <c:legendPos val="r"/>
      <c:layout>
        <c:manualLayout>
          <c:xMode val="edge"/>
          <c:yMode val="edge"/>
          <c:x val="0.728507125861603"/>
          <c:y val="0.0412828083989501"/>
          <c:w val="0.25482633011995"/>
          <c:h val="0.1674343832021"/>
        </c:manualLayout>
      </c:layout>
      <c:overlay val="0"/>
      <c:txPr>
        <a:bodyPr/>
        <a:lstStyle/>
        <a:p>
          <a:pPr>
            <a:defRPr sz="2800"/>
          </a:pPr>
          <a:endParaRPr lang="en-US"/>
        </a:p>
      </c:txPr>
    </c:legend>
    <c:plotVisOnly val="1"/>
    <c:dispBlanksAs val="gap"/>
    <c:showDLblsOverMax val="0"/>
  </c:chart>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0891294838145"/>
          <c:y val="0.194803514144065"/>
          <c:w val="0.759596237970254"/>
          <c:h val="0.64221019247594"/>
        </c:manualLayout>
      </c:layout>
      <c:scatterChart>
        <c:scatterStyle val="lineMarker"/>
        <c:varyColors val="0"/>
        <c:ser>
          <c:idx val="1"/>
          <c:order val="0"/>
          <c:tx>
            <c:v>HV</c:v>
          </c:tx>
          <c:spPr>
            <a:ln w="28575">
              <a:noFill/>
            </a:ln>
          </c:spPr>
          <c:marker>
            <c:spPr>
              <a:solidFill>
                <a:srgbClr val="C00000"/>
              </a:solidFill>
              <a:ln>
                <a:solidFill>
                  <a:sysClr val="windowText" lastClr="000000"/>
                </a:solidFill>
              </a:ln>
            </c:spPr>
          </c:marker>
          <c:xVal>
            <c:numRef>
              <c:f>('dot plot'!$F$8:$F$21,'dot plot'!$F$25:$F$33)</c:f>
              <c:numCache>
                <c:formatCode>General</c:formatCode>
                <c:ptCount val="23"/>
                <c:pt idx="0">
                  <c:v>1.2</c:v>
                </c:pt>
                <c:pt idx="4">
                  <c:v>1.233333333333333</c:v>
                </c:pt>
                <c:pt idx="6">
                  <c:v>1.266666666666667</c:v>
                </c:pt>
                <c:pt idx="8">
                  <c:v>1.3</c:v>
                </c:pt>
                <c:pt idx="12">
                  <c:v>1.333333333333334</c:v>
                </c:pt>
                <c:pt idx="13">
                  <c:v>1.366666666666667</c:v>
                </c:pt>
                <c:pt idx="14">
                  <c:v>0.4</c:v>
                </c:pt>
                <c:pt idx="15">
                  <c:v>0.422222222222222</c:v>
                </c:pt>
                <c:pt idx="16">
                  <c:v>0.444444444444444</c:v>
                </c:pt>
                <c:pt idx="17">
                  <c:v>0.466666666666667</c:v>
                </c:pt>
                <c:pt idx="18">
                  <c:v>0.488888888888889</c:v>
                </c:pt>
                <c:pt idx="19">
                  <c:v>0.511111111111111</c:v>
                </c:pt>
                <c:pt idx="20">
                  <c:v>0.533333333333333</c:v>
                </c:pt>
                <c:pt idx="21">
                  <c:v>0.555555555555556</c:v>
                </c:pt>
                <c:pt idx="22">
                  <c:v>0.577777777777778</c:v>
                </c:pt>
              </c:numCache>
            </c:numRef>
          </c:xVal>
          <c:yVal>
            <c:numRef>
              <c:f>('dot plot'!$E$8:$E$21,'dot plot'!$E$25:$E$33)</c:f>
              <c:numCache>
                <c:formatCode>General</c:formatCode>
                <c:ptCount val="23"/>
                <c:pt idx="0">
                  <c:v>7.416585547683469</c:v>
                </c:pt>
                <c:pt idx="4">
                  <c:v>8.059549924512852</c:v>
                </c:pt>
                <c:pt idx="6">
                  <c:v>7.578863747476445</c:v>
                </c:pt>
                <c:pt idx="8">
                  <c:v>7.116630200670254</c:v>
                </c:pt>
                <c:pt idx="12">
                  <c:v>7.655307402935763</c:v>
                </c:pt>
                <c:pt idx="13">
                  <c:v>7.63724482172617</c:v>
                </c:pt>
                <c:pt idx="14">
                  <c:v>8.721751801299611</c:v>
                </c:pt>
                <c:pt idx="15">
                  <c:v>8.410205474362701</c:v>
                </c:pt>
                <c:pt idx="16">
                  <c:v>8.07958281563197</c:v>
                </c:pt>
                <c:pt idx="17">
                  <c:v>7.912171022603482</c:v>
                </c:pt>
                <c:pt idx="18">
                  <c:v>7.751529346221134</c:v>
                </c:pt>
                <c:pt idx="19">
                  <c:v>6.635425891865724</c:v>
                </c:pt>
                <c:pt idx="20">
                  <c:v>8.290261863044652</c:v>
                </c:pt>
                <c:pt idx="21">
                  <c:v>7.674437156585668</c:v>
                </c:pt>
                <c:pt idx="22">
                  <c:v>5.867702619273809</c:v>
                </c:pt>
              </c:numCache>
            </c:numRef>
          </c:yVal>
          <c:smooth val="0"/>
        </c:ser>
        <c:ser>
          <c:idx val="0"/>
          <c:order val="1"/>
          <c:tx>
            <c:v>LV</c:v>
          </c:tx>
          <c:spPr>
            <a:ln w="28575">
              <a:noFill/>
            </a:ln>
          </c:spPr>
          <c:marker>
            <c:symbol val="diamond"/>
            <c:size val="8"/>
            <c:spPr>
              <a:solidFill>
                <a:srgbClr val="0070C0"/>
              </a:solidFill>
              <a:ln>
                <a:solidFill>
                  <a:sysClr val="windowText" lastClr="000000"/>
                </a:solidFill>
              </a:ln>
            </c:spPr>
          </c:marker>
          <c:xVal>
            <c:numRef>
              <c:f>('dot plot'!$F$41:$F$54,'dot plot'!$F$60:$F$65)</c:f>
              <c:numCache>
                <c:formatCode>General</c:formatCode>
                <c:ptCount val="20"/>
                <c:pt idx="0">
                  <c:v>1.6</c:v>
                </c:pt>
                <c:pt idx="4">
                  <c:v>1.633333333333333</c:v>
                </c:pt>
                <c:pt idx="6">
                  <c:v>1.666666666666667</c:v>
                </c:pt>
                <c:pt idx="8">
                  <c:v>1.700000000000001</c:v>
                </c:pt>
                <c:pt idx="12">
                  <c:v>1.733333333333334</c:v>
                </c:pt>
                <c:pt idx="13">
                  <c:v>1.766666666666667</c:v>
                </c:pt>
                <c:pt idx="14">
                  <c:v>2.3</c:v>
                </c:pt>
                <c:pt idx="15">
                  <c:v>2.333333333333333</c:v>
                </c:pt>
                <c:pt idx="16">
                  <c:v>2.366666666666664</c:v>
                </c:pt>
                <c:pt idx="17">
                  <c:v>2.399999999999999</c:v>
                </c:pt>
                <c:pt idx="18">
                  <c:v>2.433333333333333</c:v>
                </c:pt>
                <c:pt idx="19">
                  <c:v>2.466666666666665</c:v>
                </c:pt>
              </c:numCache>
            </c:numRef>
          </c:xVal>
          <c:yVal>
            <c:numRef>
              <c:f>('dot plot'!$E$41:$E$54,'dot plot'!$E$60:$E$65)</c:f>
              <c:numCache>
                <c:formatCode>General</c:formatCode>
                <c:ptCount val="20"/>
                <c:pt idx="0">
                  <c:v>3.200418947881048</c:v>
                </c:pt>
                <c:pt idx="4">
                  <c:v>3.253153778865587</c:v>
                </c:pt>
                <c:pt idx="6">
                  <c:v>3.479810851733392</c:v>
                </c:pt>
                <c:pt idx="8">
                  <c:v>4.071351529676668</c:v>
                </c:pt>
                <c:pt idx="12">
                  <c:v>3.191375983319947</c:v>
                </c:pt>
                <c:pt idx="13">
                  <c:v>3.212811082563118</c:v>
                </c:pt>
                <c:pt idx="14">
                  <c:v>5.285335666127491</c:v>
                </c:pt>
                <c:pt idx="15">
                  <c:v>6.603918883944616</c:v>
                </c:pt>
                <c:pt idx="16">
                  <c:v>6.897167115344313</c:v>
                </c:pt>
                <c:pt idx="17">
                  <c:v>5.206013346217326</c:v>
                </c:pt>
                <c:pt idx="18">
                  <c:v>7.3374677928017</c:v>
                </c:pt>
                <c:pt idx="19">
                  <c:v>4.367541189519112</c:v>
                </c:pt>
              </c:numCache>
            </c:numRef>
          </c:yVal>
          <c:smooth val="0"/>
        </c:ser>
        <c:ser>
          <c:idx val="2"/>
          <c:order val="2"/>
          <c:spPr>
            <a:ln w="28575">
              <a:solidFill>
                <a:sysClr val="windowText" lastClr="000000"/>
              </a:solidFill>
            </a:ln>
          </c:spPr>
          <c:marker>
            <c:symbol val="none"/>
          </c:marker>
          <c:xVal>
            <c:numRef>
              <c:f>'dot plot'!$I$62:$I$63</c:f>
              <c:numCache>
                <c:formatCode>General</c:formatCode>
                <c:ptCount val="2"/>
                <c:pt idx="0">
                  <c:v>2.25</c:v>
                </c:pt>
                <c:pt idx="1">
                  <c:v>2.51</c:v>
                </c:pt>
              </c:numCache>
            </c:numRef>
          </c:xVal>
          <c:yVal>
            <c:numRef>
              <c:f>'dot plot'!$H$62:$H$63</c:f>
              <c:numCache>
                <c:formatCode>General</c:formatCode>
                <c:ptCount val="2"/>
                <c:pt idx="0">
                  <c:v>5.94957399899243</c:v>
                </c:pt>
                <c:pt idx="1">
                  <c:v>5.94957399899243</c:v>
                </c:pt>
              </c:numCache>
            </c:numRef>
          </c:yVal>
          <c:smooth val="0"/>
        </c:ser>
        <c:ser>
          <c:idx val="3"/>
          <c:order val="3"/>
          <c:spPr>
            <a:ln w="28575">
              <a:solidFill>
                <a:sysClr val="windowText" lastClr="000000"/>
              </a:solidFill>
            </a:ln>
          </c:spPr>
          <c:marker>
            <c:symbol val="none"/>
          </c:marker>
          <c:xVal>
            <c:numRef>
              <c:f>'dot plot'!$I$42:$I$43</c:f>
              <c:numCache>
                <c:formatCode>General</c:formatCode>
                <c:ptCount val="2"/>
                <c:pt idx="0">
                  <c:v>1.55</c:v>
                </c:pt>
                <c:pt idx="1">
                  <c:v>1.83</c:v>
                </c:pt>
              </c:numCache>
            </c:numRef>
          </c:xVal>
          <c:yVal>
            <c:numRef>
              <c:f>'dot plot'!$H$42:$H$43</c:f>
              <c:numCache>
                <c:formatCode>General</c:formatCode>
                <c:ptCount val="2"/>
                <c:pt idx="0">
                  <c:v>3.401487029006625</c:v>
                </c:pt>
                <c:pt idx="1">
                  <c:v>3.401487029006625</c:v>
                </c:pt>
              </c:numCache>
            </c:numRef>
          </c:yVal>
          <c:smooth val="0"/>
        </c:ser>
        <c:ser>
          <c:idx val="4"/>
          <c:order val="4"/>
          <c:spPr>
            <a:ln w="28575">
              <a:solidFill>
                <a:sysClr val="windowText" lastClr="000000"/>
              </a:solidFill>
            </a:ln>
          </c:spPr>
          <c:marker>
            <c:symbol val="none"/>
          </c:marker>
          <c:xVal>
            <c:numRef>
              <c:f>'dot plot'!$I$27:$I$28</c:f>
              <c:numCache>
                <c:formatCode>General</c:formatCode>
                <c:ptCount val="2"/>
                <c:pt idx="0">
                  <c:v>0.35</c:v>
                </c:pt>
                <c:pt idx="1">
                  <c:v>0.63</c:v>
                </c:pt>
              </c:numCache>
            </c:numRef>
          </c:xVal>
          <c:yVal>
            <c:numRef>
              <c:f>'dot plot'!$H$27:$H$28</c:f>
              <c:numCache>
                <c:formatCode>General</c:formatCode>
                <c:ptCount val="2"/>
                <c:pt idx="0">
                  <c:v>7.704785332320966</c:v>
                </c:pt>
                <c:pt idx="1">
                  <c:v>7.704785332320966</c:v>
                </c:pt>
              </c:numCache>
            </c:numRef>
          </c:yVal>
          <c:smooth val="0"/>
        </c:ser>
        <c:ser>
          <c:idx val="5"/>
          <c:order val="5"/>
          <c:spPr>
            <a:ln w="28575">
              <a:solidFill>
                <a:sysClr val="windowText" lastClr="000000"/>
              </a:solidFill>
            </a:ln>
          </c:spPr>
          <c:marker>
            <c:symbol val="none"/>
          </c:marker>
          <c:xVal>
            <c:numRef>
              <c:f>'dot plot'!$I$9:$I$10</c:f>
              <c:numCache>
                <c:formatCode>General</c:formatCode>
                <c:ptCount val="2"/>
                <c:pt idx="0">
                  <c:v>1.15</c:v>
                </c:pt>
                <c:pt idx="1">
                  <c:v>1.41</c:v>
                </c:pt>
              </c:numCache>
            </c:numRef>
          </c:xVal>
          <c:yVal>
            <c:numRef>
              <c:f>'dot plot'!$H$9:$H$10</c:f>
              <c:numCache>
                <c:formatCode>General</c:formatCode>
                <c:ptCount val="2"/>
                <c:pt idx="0">
                  <c:v>7.57736360750083</c:v>
                </c:pt>
                <c:pt idx="1">
                  <c:v>7.57736360750083</c:v>
                </c:pt>
              </c:numCache>
            </c:numRef>
          </c:yVal>
          <c:smooth val="0"/>
        </c:ser>
        <c:dLbls>
          <c:showLegendKey val="0"/>
          <c:showVal val="0"/>
          <c:showCatName val="0"/>
          <c:showSerName val="0"/>
          <c:showPercent val="0"/>
          <c:showBubbleSize val="0"/>
        </c:dLbls>
        <c:axId val="-2137064520"/>
        <c:axId val="-2137685400"/>
      </c:scatterChart>
      <c:valAx>
        <c:axId val="-2137064520"/>
        <c:scaling>
          <c:orientation val="minMax"/>
        </c:scaling>
        <c:delete val="1"/>
        <c:axPos val="b"/>
        <c:numFmt formatCode="General" sourceLinked="1"/>
        <c:majorTickMark val="none"/>
        <c:minorTickMark val="none"/>
        <c:tickLblPos val="nextTo"/>
        <c:crossAx val="-2137685400"/>
        <c:crosses val="autoZero"/>
        <c:crossBetween val="midCat"/>
      </c:valAx>
      <c:valAx>
        <c:axId val="-2137685400"/>
        <c:scaling>
          <c:orientation val="minMax"/>
          <c:max val="10.0"/>
          <c:min val="2.0"/>
        </c:scaling>
        <c:delete val="0"/>
        <c:axPos val="l"/>
        <c:numFmt formatCode="General" sourceLinked="1"/>
        <c:majorTickMark val="in"/>
        <c:minorTickMark val="in"/>
        <c:tickLblPos val="nextTo"/>
        <c:txPr>
          <a:bodyPr/>
          <a:lstStyle/>
          <a:p>
            <a:pPr>
              <a:defRPr sz="2000">
                <a:latin typeface="Arial" pitchFamily="34" charset="0"/>
                <a:cs typeface="Arial" pitchFamily="34" charset="0"/>
              </a:defRPr>
            </a:pPr>
            <a:endParaRPr lang="en-US"/>
          </a:p>
        </c:txPr>
        <c:crossAx val="-2137064520"/>
        <c:crosses val="autoZero"/>
        <c:crossBetween val="midCat"/>
        <c:majorUnit val="2.0"/>
        <c:minorUnit val="2.0"/>
      </c:valAx>
    </c:plotArea>
    <c:plotVisOnly val="1"/>
    <c:dispBlanksAs val="gap"/>
    <c:showDLblsOverMax val="0"/>
  </c:chart>
  <c:spPr>
    <a:solidFill>
      <a:srgbClr val="FFFFFF"/>
    </a:solidFill>
    <a:ln>
      <a:noFill/>
    </a:ln>
  </c:spPr>
  <c:txPr>
    <a:bodyPr/>
    <a:lstStyle/>
    <a:p>
      <a:pPr>
        <a:defRPr sz="1100"/>
      </a:pPr>
      <a:endParaRPr lang="en-US"/>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0891294838145"/>
          <c:y val="0.194803514144065"/>
          <c:w val="0.759596237970254"/>
          <c:h val="0.64221019247594"/>
        </c:manualLayout>
      </c:layout>
      <c:scatterChart>
        <c:scatterStyle val="lineMarker"/>
        <c:varyColors val="0"/>
        <c:ser>
          <c:idx val="0"/>
          <c:order val="0"/>
          <c:tx>
            <c:v>LV</c:v>
          </c:tx>
          <c:spPr>
            <a:ln w="28575">
              <a:noFill/>
            </a:ln>
          </c:spPr>
          <c:marker>
            <c:symbol val="diamond"/>
            <c:size val="8"/>
            <c:spPr>
              <a:solidFill>
                <a:srgbClr val="0070C0"/>
              </a:solidFill>
              <a:ln>
                <a:solidFill>
                  <a:sysClr val="windowText" lastClr="000000"/>
                </a:solidFill>
              </a:ln>
            </c:spPr>
          </c:marker>
          <c:xVal>
            <c:numRef>
              <c:f>('dot plot'!$O$43:$O$54,'dot plot'!$O$60:$O$68)</c:f>
              <c:numCache>
                <c:formatCode>General</c:formatCode>
                <c:ptCount val="21"/>
                <c:pt idx="0">
                  <c:v>1.2</c:v>
                </c:pt>
                <c:pt idx="1">
                  <c:v>1.22</c:v>
                </c:pt>
                <c:pt idx="3">
                  <c:v>1.24</c:v>
                </c:pt>
                <c:pt idx="4">
                  <c:v>1.26</c:v>
                </c:pt>
                <c:pt idx="5">
                  <c:v>1.28</c:v>
                </c:pt>
                <c:pt idx="6">
                  <c:v>1.3</c:v>
                </c:pt>
                <c:pt idx="7">
                  <c:v>1.32</c:v>
                </c:pt>
                <c:pt idx="8">
                  <c:v>1.34</c:v>
                </c:pt>
                <c:pt idx="10">
                  <c:v>1.36</c:v>
                </c:pt>
                <c:pt idx="11">
                  <c:v>1.38</c:v>
                </c:pt>
                <c:pt idx="12">
                  <c:v>0.4</c:v>
                </c:pt>
                <c:pt idx="13">
                  <c:v>0.422222222222222</c:v>
                </c:pt>
                <c:pt idx="14">
                  <c:v>0.444444444444444</c:v>
                </c:pt>
                <c:pt idx="15">
                  <c:v>0.466666666666667</c:v>
                </c:pt>
                <c:pt idx="16">
                  <c:v>0.488888888888889</c:v>
                </c:pt>
                <c:pt idx="17">
                  <c:v>0.511111111111111</c:v>
                </c:pt>
                <c:pt idx="18">
                  <c:v>0.533333333333333</c:v>
                </c:pt>
                <c:pt idx="19">
                  <c:v>0.555555555555556</c:v>
                </c:pt>
                <c:pt idx="20">
                  <c:v>0.577777777777778</c:v>
                </c:pt>
              </c:numCache>
            </c:numRef>
          </c:xVal>
          <c:yVal>
            <c:numRef>
              <c:f>('dot plot'!$N$43:$N$54,'dot plot'!$N$60:$N$68)</c:f>
              <c:numCache>
                <c:formatCode>General</c:formatCode>
                <c:ptCount val="21"/>
                <c:pt idx="0">
                  <c:v>7.532482254748396</c:v>
                </c:pt>
                <c:pt idx="1">
                  <c:v>7.834103234193237</c:v>
                </c:pt>
                <c:pt idx="3">
                  <c:v>5.54989351141433</c:v>
                </c:pt>
                <c:pt idx="4">
                  <c:v>6.053955440197067</c:v>
                </c:pt>
                <c:pt idx="5">
                  <c:v>5.045155631131466</c:v>
                </c:pt>
                <c:pt idx="6">
                  <c:v>7.049426659505984</c:v>
                </c:pt>
                <c:pt idx="7">
                  <c:v>6.704557077673185</c:v>
                </c:pt>
                <c:pt idx="8">
                  <c:v>5.487322239751821</c:v>
                </c:pt>
                <c:pt idx="10">
                  <c:v>7.57826150437901</c:v>
                </c:pt>
                <c:pt idx="11">
                  <c:v>6.330583675814697</c:v>
                </c:pt>
                <c:pt idx="12">
                  <c:v>5.075854673913026</c:v>
                </c:pt>
                <c:pt idx="13">
                  <c:v>7.362144593023943</c:v>
                </c:pt>
                <c:pt idx="14">
                  <c:v>6.153041228484446</c:v>
                </c:pt>
                <c:pt idx="15">
                  <c:v>8.30567321834039</c:v>
                </c:pt>
                <c:pt idx="16">
                  <c:v>6.764035818541971</c:v>
                </c:pt>
                <c:pt idx="17">
                  <c:v>4.03437600177303</c:v>
                </c:pt>
                <c:pt idx="18">
                  <c:v>4.349409571071479</c:v>
                </c:pt>
                <c:pt idx="19">
                  <c:v>6.575547333095447</c:v>
                </c:pt>
                <c:pt idx="20">
                  <c:v>6.363595366656754</c:v>
                </c:pt>
              </c:numCache>
            </c:numRef>
          </c:yVal>
          <c:smooth val="0"/>
        </c:ser>
        <c:ser>
          <c:idx val="1"/>
          <c:order val="1"/>
          <c:tx>
            <c:v>HV</c:v>
          </c:tx>
          <c:spPr>
            <a:ln w="28575">
              <a:noFill/>
            </a:ln>
          </c:spPr>
          <c:marker>
            <c:spPr>
              <a:solidFill>
                <a:srgbClr val="C00000"/>
              </a:solidFill>
              <a:ln>
                <a:solidFill>
                  <a:sysClr val="windowText" lastClr="000000"/>
                </a:solidFill>
              </a:ln>
            </c:spPr>
          </c:marker>
          <c:xVal>
            <c:numRef>
              <c:f>('dot plot'!$O$10:$O$21,'dot plot'!$O$25:$O$33)</c:f>
              <c:numCache>
                <c:formatCode>General</c:formatCode>
                <c:ptCount val="21"/>
                <c:pt idx="0">
                  <c:v>1.6</c:v>
                </c:pt>
                <c:pt idx="1">
                  <c:v>1.62</c:v>
                </c:pt>
                <c:pt idx="3">
                  <c:v>1.64</c:v>
                </c:pt>
                <c:pt idx="4">
                  <c:v>1.66</c:v>
                </c:pt>
                <c:pt idx="5">
                  <c:v>1.68</c:v>
                </c:pt>
                <c:pt idx="6">
                  <c:v>1.7</c:v>
                </c:pt>
                <c:pt idx="7">
                  <c:v>1.72</c:v>
                </c:pt>
                <c:pt idx="8">
                  <c:v>1.74</c:v>
                </c:pt>
                <c:pt idx="10">
                  <c:v>1.76</c:v>
                </c:pt>
                <c:pt idx="11">
                  <c:v>1.78</c:v>
                </c:pt>
                <c:pt idx="12">
                  <c:v>2.3</c:v>
                </c:pt>
                <c:pt idx="13">
                  <c:v>2.322222222222222</c:v>
                </c:pt>
                <c:pt idx="14">
                  <c:v>2.344444444444444</c:v>
                </c:pt>
                <c:pt idx="15">
                  <c:v>2.366666666666664</c:v>
                </c:pt>
                <c:pt idx="16">
                  <c:v>2.388888888888887</c:v>
                </c:pt>
                <c:pt idx="17">
                  <c:v>2.411111111111111</c:v>
                </c:pt>
                <c:pt idx="18">
                  <c:v>2.433333333333333</c:v>
                </c:pt>
                <c:pt idx="19">
                  <c:v>2.455555555555555</c:v>
                </c:pt>
                <c:pt idx="20">
                  <c:v>2.477777777777777</c:v>
                </c:pt>
              </c:numCache>
            </c:numRef>
          </c:xVal>
          <c:yVal>
            <c:numRef>
              <c:f>('dot plot'!$N$10:$N$21,'dot plot'!$N$25:$N$33)</c:f>
              <c:numCache>
                <c:formatCode>General</c:formatCode>
                <c:ptCount val="21"/>
                <c:pt idx="0">
                  <c:v>4.8874447142837</c:v>
                </c:pt>
                <c:pt idx="1">
                  <c:v>3.679586783972876</c:v>
                </c:pt>
                <c:pt idx="3">
                  <c:v>4.838804829353839</c:v>
                </c:pt>
                <c:pt idx="4">
                  <c:v>3.210164629762707</c:v>
                </c:pt>
                <c:pt idx="5">
                  <c:v>3.086355202922006</c:v>
                </c:pt>
                <c:pt idx="6">
                  <c:v>4.144089349886674</c:v>
                </c:pt>
                <c:pt idx="7">
                  <c:v>3.12950427863692</c:v>
                </c:pt>
                <c:pt idx="8">
                  <c:v>3.861139581194044</c:v>
                </c:pt>
                <c:pt idx="10">
                  <c:v>3.104995570045417</c:v>
                </c:pt>
                <c:pt idx="11">
                  <c:v>3.690935426896658</c:v>
                </c:pt>
                <c:pt idx="12">
                  <c:v>5.957955488435735</c:v>
                </c:pt>
                <c:pt idx="13">
                  <c:v>5.83222949252312</c:v>
                </c:pt>
                <c:pt idx="14">
                  <c:v>6.53133498379504</c:v>
                </c:pt>
                <c:pt idx="15">
                  <c:v>6.074625140120915</c:v>
                </c:pt>
                <c:pt idx="16">
                  <c:v>5.272854439917627</c:v>
                </c:pt>
                <c:pt idx="17">
                  <c:v>6.109819509340697</c:v>
                </c:pt>
                <c:pt idx="18">
                  <c:v>5.713246255348937</c:v>
                </c:pt>
                <c:pt idx="19">
                  <c:v>6.65098488970302</c:v>
                </c:pt>
                <c:pt idx="20">
                  <c:v>5.33960998812201</c:v>
                </c:pt>
              </c:numCache>
            </c:numRef>
          </c:yVal>
          <c:smooth val="0"/>
        </c:ser>
        <c:ser>
          <c:idx val="2"/>
          <c:order val="2"/>
          <c:spPr>
            <a:ln w="28575">
              <a:solidFill>
                <a:sysClr val="windowText" lastClr="000000"/>
              </a:solidFill>
            </a:ln>
          </c:spPr>
          <c:marker>
            <c:symbol val="none"/>
          </c:marker>
          <c:xVal>
            <c:numRef>
              <c:f>'dot plot'!$R$62:$R$63</c:f>
              <c:numCache>
                <c:formatCode>General</c:formatCode>
                <c:ptCount val="2"/>
                <c:pt idx="0">
                  <c:v>0.35</c:v>
                </c:pt>
                <c:pt idx="1">
                  <c:v>0.62</c:v>
                </c:pt>
              </c:numCache>
            </c:numRef>
          </c:xVal>
          <c:yVal>
            <c:numRef>
              <c:f>'dot plot'!$Q$62:$Q$63</c:f>
              <c:numCache>
                <c:formatCode>General</c:formatCode>
                <c:ptCount val="2"/>
                <c:pt idx="0">
                  <c:v>6.10929753387784</c:v>
                </c:pt>
                <c:pt idx="1">
                  <c:v>6.10929753387784</c:v>
                </c:pt>
              </c:numCache>
            </c:numRef>
          </c:yVal>
          <c:smooth val="0"/>
        </c:ser>
        <c:ser>
          <c:idx val="3"/>
          <c:order val="3"/>
          <c:spPr>
            <a:ln w="28575">
              <a:solidFill>
                <a:sysClr val="windowText" lastClr="000000"/>
              </a:solidFill>
            </a:ln>
          </c:spPr>
          <c:marker>
            <c:symbol val="none"/>
          </c:marker>
          <c:xVal>
            <c:numRef>
              <c:f>'dot plot'!$R$42:$R$43</c:f>
              <c:numCache>
                <c:formatCode>General</c:formatCode>
                <c:ptCount val="2"/>
                <c:pt idx="0">
                  <c:v>1.15</c:v>
                </c:pt>
                <c:pt idx="1">
                  <c:v>1.43</c:v>
                </c:pt>
              </c:numCache>
            </c:numRef>
          </c:xVal>
          <c:yVal>
            <c:numRef>
              <c:f>'dot plot'!$Q$42:$Q$43</c:f>
              <c:numCache>
                <c:formatCode>General</c:formatCode>
                <c:ptCount val="2"/>
                <c:pt idx="0">
                  <c:v>6.516574122880923</c:v>
                </c:pt>
                <c:pt idx="1">
                  <c:v>6.516574122880923</c:v>
                </c:pt>
              </c:numCache>
            </c:numRef>
          </c:yVal>
          <c:smooth val="0"/>
        </c:ser>
        <c:ser>
          <c:idx val="4"/>
          <c:order val="4"/>
          <c:spPr>
            <a:ln w="28575">
              <a:solidFill>
                <a:sysClr val="windowText" lastClr="000000"/>
              </a:solidFill>
            </a:ln>
          </c:spPr>
          <c:marker>
            <c:symbol val="none"/>
          </c:marker>
          <c:xVal>
            <c:numRef>
              <c:f>'dot plot'!$R$27:$R$28</c:f>
              <c:numCache>
                <c:formatCode>General</c:formatCode>
                <c:ptCount val="2"/>
                <c:pt idx="0">
                  <c:v>2.25</c:v>
                </c:pt>
                <c:pt idx="1">
                  <c:v>2.53</c:v>
                </c:pt>
              </c:numCache>
            </c:numRef>
          </c:xVal>
          <c:yVal>
            <c:numRef>
              <c:f>'dot plot'!$Q$27:$Q$28</c:f>
              <c:numCache>
                <c:formatCode>General</c:formatCode>
                <c:ptCount val="2"/>
                <c:pt idx="0">
                  <c:v>5.94251779858968</c:v>
                </c:pt>
                <c:pt idx="1">
                  <c:v>5.94251779858968</c:v>
                </c:pt>
              </c:numCache>
            </c:numRef>
          </c:yVal>
          <c:smooth val="0"/>
        </c:ser>
        <c:ser>
          <c:idx val="5"/>
          <c:order val="5"/>
          <c:spPr>
            <a:ln w="28575">
              <a:solidFill>
                <a:sysClr val="windowText" lastClr="000000"/>
              </a:solidFill>
            </a:ln>
          </c:spPr>
          <c:marker>
            <c:symbol val="none"/>
          </c:marker>
          <c:xVal>
            <c:numRef>
              <c:f>'dot plot'!$R$9:$R$10</c:f>
              <c:numCache>
                <c:formatCode>General</c:formatCode>
                <c:ptCount val="2"/>
                <c:pt idx="0">
                  <c:v>1.55</c:v>
                </c:pt>
                <c:pt idx="1">
                  <c:v>1.83</c:v>
                </c:pt>
              </c:numCache>
            </c:numRef>
          </c:xVal>
          <c:yVal>
            <c:numRef>
              <c:f>'dot plot'!$Q$9:$Q$10</c:f>
              <c:numCache>
                <c:formatCode>General</c:formatCode>
                <c:ptCount val="2"/>
                <c:pt idx="0">
                  <c:v>3.763302036695485</c:v>
                </c:pt>
                <c:pt idx="1">
                  <c:v>3.763302036695485</c:v>
                </c:pt>
              </c:numCache>
            </c:numRef>
          </c:yVal>
          <c:smooth val="0"/>
        </c:ser>
        <c:dLbls>
          <c:showLegendKey val="0"/>
          <c:showVal val="0"/>
          <c:showCatName val="0"/>
          <c:showSerName val="0"/>
          <c:showPercent val="0"/>
          <c:showBubbleSize val="0"/>
        </c:dLbls>
        <c:axId val="-2137924488"/>
        <c:axId val="-2137927496"/>
      </c:scatterChart>
      <c:valAx>
        <c:axId val="-2137924488"/>
        <c:scaling>
          <c:orientation val="minMax"/>
        </c:scaling>
        <c:delete val="1"/>
        <c:axPos val="b"/>
        <c:numFmt formatCode="General" sourceLinked="1"/>
        <c:majorTickMark val="none"/>
        <c:minorTickMark val="none"/>
        <c:tickLblPos val="nextTo"/>
        <c:crossAx val="-2137927496"/>
        <c:crosses val="autoZero"/>
        <c:crossBetween val="midCat"/>
      </c:valAx>
      <c:valAx>
        <c:axId val="-2137927496"/>
        <c:scaling>
          <c:orientation val="minMax"/>
          <c:max val="10.0"/>
          <c:min val="2.0"/>
        </c:scaling>
        <c:delete val="0"/>
        <c:axPos val="l"/>
        <c:numFmt formatCode="General" sourceLinked="1"/>
        <c:majorTickMark val="in"/>
        <c:minorTickMark val="in"/>
        <c:tickLblPos val="nextTo"/>
        <c:txPr>
          <a:bodyPr/>
          <a:lstStyle/>
          <a:p>
            <a:pPr>
              <a:defRPr sz="2000">
                <a:latin typeface="Arial" pitchFamily="34" charset="0"/>
                <a:cs typeface="Arial" pitchFamily="34" charset="0"/>
              </a:defRPr>
            </a:pPr>
            <a:endParaRPr lang="en-US"/>
          </a:p>
        </c:txPr>
        <c:crossAx val="-2137924488"/>
        <c:crosses val="autoZero"/>
        <c:crossBetween val="midCat"/>
        <c:majorUnit val="2.0"/>
        <c:minorUnit val="2.0"/>
      </c:valAx>
    </c:plotArea>
    <c:plotVisOnly val="1"/>
    <c:dispBlanksAs val="gap"/>
    <c:showDLblsOverMax val="0"/>
  </c:chart>
  <c:spPr>
    <a:solidFill>
      <a:srgbClr val="FFFFFF"/>
    </a:solidFill>
    <a:ln>
      <a:noFill/>
    </a:ln>
  </c:sp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556182445698225"/>
          <c:y val="0.0325203176329492"/>
          <c:w val="0.933974965727709"/>
          <c:h val="0.897378494595622"/>
        </c:manualLayout>
      </c:layout>
      <c:barChart>
        <c:barDir val="col"/>
        <c:grouping val="clustered"/>
        <c:varyColors val="0"/>
        <c:ser>
          <c:idx val="0"/>
          <c:order val="0"/>
          <c:tx>
            <c:v>LV</c:v>
          </c:tx>
          <c:spPr>
            <a:solidFill>
              <a:srgbClr val="0000CC"/>
            </a:solidFill>
            <a:ln>
              <a:solidFill>
                <a:srgbClr val="0000CC"/>
              </a:solidFill>
            </a:ln>
          </c:spPr>
          <c:invertIfNegative val="0"/>
          <c:cat>
            <c:numRef>
              <c:f>('ID50'!$Q$2,'ID50'!$Q$17,'ID50'!$Q$32,'ID50'!$Q$47,'ID50'!$Q$62,'ID50'!$Q$77,'ID50'!$Q$92)</c:f>
              <c:numCache>
                <c:formatCode>General</c:formatCode>
                <c:ptCount val="7"/>
                <c:pt idx="0">
                  <c:v>500.0</c:v>
                </c:pt>
                <c:pt idx="1">
                  <c:v>1000.0</c:v>
                </c:pt>
                <c:pt idx="2">
                  <c:v>2500.0</c:v>
                </c:pt>
                <c:pt idx="3">
                  <c:v>5000.0</c:v>
                </c:pt>
                <c:pt idx="4">
                  <c:v>7500.0</c:v>
                </c:pt>
                <c:pt idx="5">
                  <c:v>10000.0</c:v>
                </c:pt>
                <c:pt idx="6">
                  <c:v>100000.0</c:v>
                </c:pt>
              </c:numCache>
            </c:numRef>
          </c:cat>
          <c:val>
            <c:numRef>
              <c:f>('ID50'!$J$2,'ID50'!$J$17,'ID50'!$J$32,'ID50'!$J$47,'ID50'!$J$62,'ID50'!$J$77,'ID50'!$J$92)</c:f>
              <c:numCache>
                <c:formatCode>General</c:formatCode>
                <c:ptCount val="7"/>
                <c:pt idx="0">
                  <c:v>0.0</c:v>
                </c:pt>
                <c:pt idx="1">
                  <c:v>13.33333333333333</c:v>
                </c:pt>
                <c:pt idx="2">
                  <c:v>13.33333333333333</c:v>
                </c:pt>
                <c:pt idx="3">
                  <c:v>26.66666666666667</c:v>
                </c:pt>
                <c:pt idx="4">
                  <c:v>53.33333333333334</c:v>
                </c:pt>
                <c:pt idx="5">
                  <c:v>80.0</c:v>
                </c:pt>
                <c:pt idx="6">
                  <c:v>93.33333333333312</c:v>
                </c:pt>
              </c:numCache>
            </c:numRef>
          </c:val>
        </c:ser>
        <c:ser>
          <c:idx val="1"/>
          <c:order val="1"/>
          <c:tx>
            <c:v>HV</c:v>
          </c:tx>
          <c:spPr>
            <a:solidFill>
              <a:srgbClr val="FF0000"/>
            </a:solidFill>
            <a:ln>
              <a:solidFill>
                <a:srgbClr val="FF0000"/>
              </a:solidFill>
            </a:ln>
          </c:spPr>
          <c:invertIfNegative val="0"/>
          <c:cat>
            <c:numRef>
              <c:f>('ID50'!$Q$2,'ID50'!$Q$17,'ID50'!$Q$32,'ID50'!$Q$47,'ID50'!$Q$62,'ID50'!$Q$77,'ID50'!$Q$92)</c:f>
              <c:numCache>
                <c:formatCode>General</c:formatCode>
                <c:ptCount val="7"/>
                <c:pt idx="0">
                  <c:v>500.0</c:v>
                </c:pt>
                <c:pt idx="1">
                  <c:v>1000.0</c:v>
                </c:pt>
                <c:pt idx="2">
                  <c:v>2500.0</c:v>
                </c:pt>
                <c:pt idx="3">
                  <c:v>5000.0</c:v>
                </c:pt>
                <c:pt idx="4">
                  <c:v>7500.0</c:v>
                </c:pt>
                <c:pt idx="5">
                  <c:v>10000.0</c:v>
                </c:pt>
                <c:pt idx="6">
                  <c:v>100000.0</c:v>
                </c:pt>
              </c:numCache>
            </c:numRef>
          </c:cat>
          <c:val>
            <c:numRef>
              <c:f>('ID50'!$J$107,'ID50'!$J$122,'ID50'!$J$137,'ID50'!$J$152,'ID50'!$J$167,'ID50'!$J$182,'ID50'!$J$197)</c:f>
              <c:numCache>
                <c:formatCode>General</c:formatCode>
                <c:ptCount val="7"/>
                <c:pt idx="0">
                  <c:v>20.0</c:v>
                </c:pt>
                <c:pt idx="1">
                  <c:v>60.0</c:v>
                </c:pt>
                <c:pt idx="2">
                  <c:v>80.0</c:v>
                </c:pt>
                <c:pt idx="3">
                  <c:v>86.66666666666667</c:v>
                </c:pt>
                <c:pt idx="4">
                  <c:v>93.33333333333312</c:v>
                </c:pt>
                <c:pt idx="5">
                  <c:v>100.0</c:v>
                </c:pt>
                <c:pt idx="6">
                  <c:v>100.0</c:v>
                </c:pt>
              </c:numCache>
            </c:numRef>
          </c:val>
        </c:ser>
        <c:dLbls>
          <c:showLegendKey val="0"/>
          <c:showVal val="0"/>
          <c:showCatName val="0"/>
          <c:showSerName val="0"/>
          <c:showPercent val="0"/>
          <c:showBubbleSize val="0"/>
        </c:dLbls>
        <c:gapWidth val="150"/>
        <c:axId val="-2135521608"/>
        <c:axId val="-2135518600"/>
      </c:barChart>
      <c:catAx>
        <c:axId val="-2135521608"/>
        <c:scaling>
          <c:orientation val="minMax"/>
        </c:scaling>
        <c:delete val="0"/>
        <c:axPos val="b"/>
        <c:numFmt formatCode="General" sourceLinked="1"/>
        <c:majorTickMark val="out"/>
        <c:minorTickMark val="none"/>
        <c:tickLblPos val="nextTo"/>
        <c:txPr>
          <a:bodyPr/>
          <a:lstStyle/>
          <a:p>
            <a:pPr>
              <a:defRPr sz="2000"/>
            </a:pPr>
            <a:endParaRPr lang="en-US"/>
          </a:p>
        </c:txPr>
        <c:crossAx val="-2135518600"/>
        <c:crosses val="autoZero"/>
        <c:auto val="1"/>
        <c:lblAlgn val="ctr"/>
        <c:lblOffset val="100"/>
        <c:noMultiLvlLbl val="0"/>
      </c:catAx>
      <c:valAx>
        <c:axId val="-2135518600"/>
        <c:scaling>
          <c:orientation val="minMax"/>
          <c:max val="100.0"/>
          <c:min val="0.0"/>
        </c:scaling>
        <c:delete val="0"/>
        <c:axPos val="l"/>
        <c:numFmt formatCode="General" sourceLinked="1"/>
        <c:majorTickMark val="out"/>
        <c:minorTickMark val="none"/>
        <c:tickLblPos val="nextTo"/>
        <c:txPr>
          <a:bodyPr/>
          <a:lstStyle/>
          <a:p>
            <a:pPr>
              <a:defRPr sz="2000"/>
            </a:pPr>
            <a:endParaRPr lang="en-US"/>
          </a:p>
        </c:txPr>
        <c:crossAx val="-2135521608"/>
        <c:crossesAt val="1.0"/>
        <c:crossBetween val="between"/>
        <c:majorUnit val="20.0"/>
      </c:valAx>
    </c:plotArea>
    <c:legend>
      <c:legendPos val="r"/>
      <c:layout>
        <c:manualLayout>
          <c:xMode val="edge"/>
          <c:yMode val="edge"/>
          <c:x val="0.125753234490274"/>
          <c:y val="0.0502399126212979"/>
          <c:w val="0.150389291889695"/>
          <c:h val="0.333506007285767"/>
        </c:manualLayout>
      </c:layout>
      <c:overlay val="0"/>
      <c:txPr>
        <a:bodyPr/>
        <a:lstStyle/>
        <a:p>
          <a:pPr>
            <a:defRPr sz="2800"/>
          </a:pPr>
          <a:endParaRPr lang="en-US"/>
        </a:p>
      </c:txPr>
    </c:legend>
    <c:plotVisOnly val="1"/>
    <c:dispBlanksAs val="gap"/>
    <c:showDLblsOverMax val="0"/>
  </c:chart>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84551174585"/>
          <c:y val="0.0514005540974045"/>
          <c:w val="0.825188702907617"/>
          <c:h val="0.67778167699861"/>
        </c:manualLayout>
      </c:layout>
      <c:barChart>
        <c:barDir val="col"/>
        <c:grouping val="clustered"/>
        <c:varyColors val="0"/>
        <c:ser>
          <c:idx val="0"/>
          <c:order val="0"/>
          <c:tx>
            <c:strRef>
              <c:f>Sheet1!$G$14</c:f>
              <c:strCache>
                <c:ptCount val="1"/>
                <c:pt idx="0">
                  <c:v>HV  -&gt;  LV</c:v>
                </c:pt>
              </c:strCache>
            </c:strRef>
          </c:tx>
          <c:spPr>
            <a:solidFill>
              <a:srgbClr val="660066"/>
            </a:solidFill>
            <a:ln>
              <a:solidFill>
                <a:schemeClr val="tx1"/>
              </a:solidFill>
            </a:ln>
          </c:spPr>
          <c:invertIfNegative val="0"/>
          <c:dPt>
            <c:idx val="0"/>
            <c:invertIfNegative val="0"/>
            <c:bubble3D val="0"/>
            <c:spPr>
              <a:solidFill>
                <a:schemeClr val="bg1">
                  <a:lumMod val="50000"/>
                </a:schemeClr>
              </a:solidFill>
              <a:ln>
                <a:solidFill>
                  <a:schemeClr val="tx1"/>
                </a:solidFill>
              </a:ln>
            </c:spPr>
          </c:dPt>
          <c:errBars>
            <c:errBarType val="both"/>
            <c:errValType val="cust"/>
            <c:noEndCap val="0"/>
            <c:plus>
              <c:numRef>
                <c:f>(Sheet1!$I$46,Sheet1!$K$45,Sheet1!$M$45,Sheet1!$O$45,Sheet1!$Q$45,Sheet1!$S$45)</c:f>
                <c:numCache>
                  <c:formatCode>General</c:formatCode>
                  <c:ptCount val="6"/>
                  <c:pt idx="0">
                    <c:v>4.745085176615177</c:v>
                  </c:pt>
                  <c:pt idx="1">
                    <c:v>12.78793316247395</c:v>
                  </c:pt>
                  <c:pt idx="2">
                    <c:v>17.16715569242329</c:v>
                  </c:pt>
                  <c:pt idx="3">
                    <c:v>2.941843715163067</c:v>
                  </c:pt>
                  <c:pt idx="4">
                    <c:v>17.78333333333313</c:v>
                  </c:pt>
                  <c:pt idx="5">
                    <c:v>5.549999999999999</c:v>
                  </c:pt>
                </c:numCache>
              </c:numRef>
            </c:plus>
            <c:minus>
              <c:numRef>
                <c:f>(Sheet1!$I$46,Sheet1!$K$45,Sheet1!$M$45,Sheet1!$O$45,Sheet1!$Q$45,Sheet1!$S$45)</c:f>
                <c:numCache>
                  <c:formatCode>General</c:formatCode>
                  <c:ptCount val="6"/>
                  <c:pt idx="0">
                    <c:v>4.745085176615177</c:v>
                  </c:pt>
                  <c:pt idx="1">
                    <c:v>12.78793316247395</c:v>
                  </c:pt>
                  <c:pt idx="2">
                    <c:v>17.16715569242329</c:v>
                  </c:pt>
                  <c:pt idx="3">
                    <c:v>2.941843715163067</c:v>
                  </c:pt>
                  <c:pt idx="4">
                    <c:v>17.78333333333313</c:v>
                  </c:pt>
                  <c:pt idx="5">
                    <c:v>5.549999999999999</c:v>
                  </c:pt>
                </c:numCache>
              </c:numRef>
            </c:minus>
          </c:errBars>
          <c:cat>
            <c:strRef>
              <c:f>(Sheet1!$H$8,Sheet1!$J$36,Sheet1!$L$36,Sheet1!$N$36,Sheet1!$P$36,Sheet1!$R$36)</c:f>
              <c:strCache>
                <c:ptCount val="6"/>
                <c:pt idx="0">
                  <c:v>0 hrs                             co-infection</c:v>
                </c:pt>
                <c:pt idx="1">
                  <c:v>12 hrs</c:v>
                </c:pt>
                <c:pt idx="2">
                  <c:v>24 hrs</c:v>
                </c:pt>
                <c:pt idx="3">
                  <c:v>48 hrs</c:v>
                </c:pt>
                <c:pt idx="4">
                  <c:v>96 hrs</c:v>
                </c:pt>
                <c:pt idx="5">
                  <c:v>7 days</c:v>
                </c:pt>
              </c:strCache>
            </c:strRef>
          </c:cat>
          <c:val>
            <c:numRef>
              <c:f>(Sheet1!$I$44,Sheet1!$K$44,Sheet1!$M$44,Sheet1!$O$44,Sheet1!$Q$44,Sheet1!$S$44)</c:f>
              <c:numCache>
                <c:formatCode>General</c:formatCode>
                <c:ptCount val="6"/>
                <c:pt idx="0">
                  <c:v>83.45</c:v>
                </c:pt>
                <c:pt idx="1">
                  <c:v>68.08888888888841</c:v>
                </c:pt>
                <c:pt idx="2">
                  <c:v>42.01111111111111</c:v>
                </c:pt>
                <c:pt idx="3">
                  <c:v>5.566666666666666</c:v>
                </c:pt>
                <c:pt idx="4">
                  <c:v>28.88333333333313</c:v>
                </c:pt>
                <c:pt idx="5">
                  <c:v>5.55</c:v>
                </c:pt>
              </c:numCache>
            </c:numRef>
          </c:val>
        </c:ser>
        <c:ser>
          <c:idx val="1"/>
          <c:order val="1"/>
          <c:tx>
            <c:strRef>
              <c:f>Sheet1!$G$16</c:f>
              <c:strCache>
                <c:ptCount val="1"/>
                <c:pt idx="0">
                  <c:v>LV  -&gt;  HV</c:v>
                </c:pt>
              </c:strCache>
            </c:strRef>
          </c:tx>
          <c:spPr>
            <a:solidFill>
              <a:srgbClr val="008000"/>
            </a:solidFill>
            <a:ln>
              <a:solidFill>
                <a:schemeClr val="tx1"/>
              </a:solidFill>
            </a:ln>
          </c:spPr>
          <c:invertIfNegative val="0"/>
          <c:errBars>
            <c:errBarType val="both"/>
            <c:errValType val="cust"/>
            <c:noEndCap val="0"/>
            <c:plus>
              <c:numRef>
                <c:f>(Sheet1!$I$47,Sheet1!$K$48,Sheet1!$M$48,Sheet1!$O$48,Sheet1!$Q$48,Sheet1!$S$48)</c:f>
                <c:numCache>
                  <c:formatCode>General</c:formatCode>
                  <c:ptCount val="6"/>
                  <c:pt idx="1">
                    <c:v>9.65478835975213</c:v>
                  </c:pt>
                  <c:pt idx="2">
                    <c:v>10.07676094343372</c:v>
                  </c:pt>
                  <c:pt idx="3">
                    <c:v>7.004839596862863</c:v>
                  </c:pt>
                  <c:pt idx="4">
                    <c:v>5.549999999999999</c:v>
                  </c:pt>
                  <c:pt idx="5">
                    <c:v>4.450000000000001</c:v>
                  </c:pt>
                </c:numCache>
              </c:numRef>
            </c:plus>
            <c:minus>
              <c:numRef>
                <c:f>(Sheet1!$I$47,Sheet1!$K$48,Sheet1!$M$48,Sheet1!$O$48,Sheet1!$Q$48,Sheet1!$S$48)</c:f>
                <c:numCache>
                  <c:formatCode>General</c:formatCode>
                  <c:ptCount val="6"/>
                  <c:pt idx="1">
                    <c:v>9.65478835975213</c:v>
                  </c:pt>
                  <c:pt idx="2">
                    <c:v>10.07676094343372</c:v>
                  </c:pt>
                  <c:pt idx="3">
                    <c:v>7.004839596862863</c:v>
                  </c:pt>
                  <c:pt idx="4">
                    <c:v>5.549999999999999</c:v>
                  </c:pt>
                  <c:pt idx="5">
                    <c:v>4.450000000000001</c:v>
                  </c:pt>
                </c:numCache>
              </c:numRef>
            </c:minus>
          </c:errBars>
          <c:cat>
            <c:strRef>
              <c:f>(Sheet1!$H$8,Sheet1!$J$36,Sheet1!$L$36,Sheet1!$N$36,Sheet1!$P$36,Sheet1!$R$36)</c:f>
              <c:strCache>
                <c:ptCount val="6"/>
                <c:pt idx="0">
                  <c:v>0 hrs                             co-infection</c:v>
                </c:pt>
                <c:pt idx="1">
                  <c:v>12 hrs</c:v>
                </c:pt>
                <c:pt idx="2">
                  <c:v>24 hrs</c:v>
                </c:pt>
                <c:pt idx="3">
                  <c:v>48 hrs</c:v>
                </c:pt>
                <c:pt idx="4">
                  <c:v>96 hrs</c:v>
                </c:pt>
                <c:pt idx="5">
                  <c:v>7 days</c:v>
                </c:pt>
              </c:strCache>
            </c:strRef>
          </c:cat>
          <c:val>
            <c:numRef>
              <c:f>(Sheet1!$I$47,Sheet1!$K$47,Sheet1!$M$47,Sheet1!$O$47,Sheet1!$Q$47,Sheet1!$S$47)</c:f>
              <c:numCache>
                <c:formatCode>General</c:formatCode>
                <c:ptCount val="6"/>
                <c:pt idx="1">
                  <c:v>84.12222222222215</c:v>
                </c:pt>
                <c:pt idx="2">
                  <c:v>64.03333333333318</c:v>
                </c:pt>
                <c:pt idx="3">
                  <c:v>26.03333333333318</c:v>
                </c:pt>
                <c:pt idx="4">
                  <c:v>5.55</c:v>
                </c:pt>
                <c:pt idx="5">
                  <c:v>15.55</c:v>
                </c:pt>
              </c:numCache>
            </c:numRef>
          </c:val>
        </c:ser>
        <c:dLbls>
          <c:showLegendKey val="0"/>
          <c:showVal val="0"/>
          <c:showCatName val="0"/>
          <c:showSerName val="0"/>
          <c:showPercent val="0"/>
          <c:showBubbleSize val="0"/>
        </c:dLbls>
        <c:gapWidth val="150"/>
        <c:axId val="-2135435960"/>
        <c:axId val="-2135430184"/>
      </c:barChart>
      <c:catAx>
        <c:axId val="-2135435960"/>
        <c:scaling>
          <c:orientation val="minMax"/>
        </c:scaling>
        <c:delete val="1"/>
        <c:axPos val="b"/>
        <c:title>
          <c:tx>
            <c:rich>
              <a:bodyPr/>
              <a:lstStyle/>
              <a:p>
                <a:pPr>
                  <a:defRPr sz="2400"/>
                </a:pPr>
                <a:r>
                  <a:rPr lang="en-US" sz="2400" dirty="0"/>
                  <a:t>Time Between </a:t>
                </a:r>
                <a:r>
                  <a:rPr lang="en-US" sz="2400" dirty="0" smtClean="0"/>
                  <a:t>Exposures</a:t>
                </a:r>
              </a:p>
              <a:p>
                <a:pPr>
                  <a:defRPr sz="2400"/>
                </a:pPr>
                <a:r>
                  <a:rPr lang="en-US" sz="2400" dirty="0" smtClean="0"/>
                  <a:t>(hours)</a:t>
                </a:r>
                <a:endParaRPr lang="en-US" sz="2400" dirty="0"/>
              </a:p>
            </c:rich>
          </c:tx>
          <c:layout>
            <c:manualLayout>
              <c:xMode val="edge"/>
              <c:yMode val="edge"/>
              <c:x val="0.355513817308147"/>
              <c:y val="0.900190090475474"/>
            </c:manualLayout>
          </c:layout>
          <c:overlay val="0"/>
        </c:title>
        <c:majorTickMark val="none"/>
        <c:minorTickMark val="none"/>
        <c:tickLblPos val="nextTo"/>
        <c:crossAx val="-2135430184"/>
        <c:crosses val="autoZero"/>
        <c:auto val="0"/>
        <c:lblAlgn val="ctr"/>
        <c:lblOffset val="100"/>
        <c:noMultiLvlLbl val="0"/>
      </c:catAx>
      <c:valAx>
        <c:axId val="-2135430184"/>
        <c:scaling>
          <c:orientation val="minMax"/>
          <c:max val="100.0"/>
          <c:min val="0.0"/>
        </c:scaling>
        <c:delete val="0"/>
        <c:axPos val="l"/>
        <c:title>
          <c:tx>
            <c:rich>
              <a:bodyPr/>
              <a:lstStyle/>
              <a:p>
                <a:pPr>
                  <a:defRPr sz="2400"/>
                </a:pPr>
                <a:r>
                  <a:rPr lang="en-US" sz="2400" dirty="0"/>
                  <a:t>Percent Superinfected</a:t>
                </a:r>
              </a:p>
            </c:rich>
          </c:tx>
          <c:layout>
            <c:manualLayout>
              <c:xMode val="edge"/>
              <c:yMode val="edge"/>
              <c:x val="0.0222092517023589"/>
              <c:y val="0.0514006296212924"/>
            </c:manualLayout>
          </c:layout>
          <c:overlay val="0"/>
        </c:title>
        <c:numFmt formatCode="General" sourceLinked="1"/>
        <c:majorTickMark val="out"/>
        <c:minorTickMark val="none"/>
        <c:tickLblPos val="nextTo"/>
        <c:txPr>
          <a:bodyPr/>
          <a:lstStyle/>
          <a:p>
            <a:pPr>
              <a:defRPr sz="2000"/>
            </a:pPr>
            <a:endParaRPr lang="en-US"/>
          </a:p>
        </c:txPr>
        <c:crossAx val="-2135435960"/>
        <c:crosses val="autoZero"/>
        <c:crossBetween val="between"/>
        <c:majorUnit val="20.0"/>
      </c:valAx>
    </c:plotArea>
    <c:legend>
      <c:legendPos val="r"/>
      <c:layout>
        <c:manualLayout>
          <c:xMode val="edge"/>
          <c:yMode val="edge"/>
          <c:x val="0.660284534799363"/>
          <c:y val="0.0412828083989501"/>
          <c:w val="0.323048938569524"/>
          <c:h val="0.262144006435007"/>
        </c:manualLayout>
      </c:layout>
      <c:overlay val="0"/>
      <c:txPr>
        <a:bodyPr/>
        <a:lstStyle/>
        <a:p>
          <a:pPr>
            <a:defRPr sz="2800"/>
          </a:pPr>
          <a:endParaRPr lang="en-US"/>
        </a:p>
      </c:txPr>
    </c:legend>
    <c:plotVisOnly val="1"/>
    <c:dispBlanksAs val="gap"/>
    <c:showDLblsOverMax val="0"/>
  </c:chart>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984364857619"/>
          <c:y val="0.0514005540974045"/>
          <c:w val="0.639966450766234"/>
          <c:h val="0.60360566631299"/>
        </c:manualLayout>
      </c:layout>
      <c:lineChart>
        <c:grouping val="standard"/>
        <c:varyColors val="0"/>
        <c:ser>
          <c:idx val="0"/>
          <c:order val="0"/>
          <c:tx>
            <c:v>HV</c:v>
          </c:tx>
          <c:spPr>
            <a:ln w="38100">
              <a:solidFill>
                <a:srgbClr val="FF0000"/>
              </a:solidFill>
            </a:ln>
          </c:spPr>
          <c:marker>
            <c:spPr>
              <a:solidFill>
                <a:srgbClr val="FF0000"/>
              </a:solidFill>
              <a:ln>
                <a:solidFill>
                  <a:srgbClr val="FF0000"/>
                </a:solidFill>
              </a:ln>
            </c:spPr>
          </c:marker>
          <c:errBars>
            <c:errDir val="y"/>
            <c:errBarType val="both"/>
            <c:errValType val="cust"/>
            <c:noEndCap val="0"/>
            <c:plus>
              <c:numRef>
                <c:f>datafrom22NOV10qPCR!$C$40:$J$40</c:f>
                <c:numCache>
                  <c:formatCode>General</c:formatCode>
                  <c:ptCount val="8"/>
                  <c:pt idx="0">
                    <c:v>0.304919804301567</c:v>
                  </c:pt>
                  <c:pt idx="1">
                    <c:v>0.419629239920564</c:v>
                  </c:pt>
                  <c:pt idx="2">
                    <c:v>0.414179399576006</c:v>
                  </c:pt>
                  <c:pt idx="3">
                    <c:v>0.517038690745536</c:v>
                  </c:pt>
                  <c:pt idx="4">
                    <c:v>0.843582013239063</c:v>
                  </c:pt>
                  <c:pt idx="5">
                    <c:v>0.368923724473492</c:v>
                  </c:pt>
                  <c:pt idx="6">
                    <c:v>0.275857057810958</c:v>
                  </c:pt>
                  <c:pt idx="7">
                    <c:v>0.457426337754516</c:v>
                  </c:pt>
                </c:numCache>
              </c:numRef>
            </c:plus>
            <c:minus>
              <c:numRef>
                <c:f>datafrom22NOV10qPCR!$C$40:$J$40</c:f>
                <c:numCache>
                  <c:formatCode>General</c:formatCode>
                  <c:ptCount val="8"/>
                  <c:pt idx="0">
                    <c:v>0.304919804301567</c:v>
                  </c:pt>
                  <c:pt idx="1">
                    <c:v>0.419629239920564</c:v>
                  </c:pt>
                  <c:pt idx="2">
                    <c:v>0.414179399576006</c:v>
                  </c:pt>
                  <c:pt idx="3">
                    <c:v>0.517038690745536</c:v>
                  </c:pt>
                  <c:pt idx="4">
                    <c:v>0.843582013239063</c:v>
                  </c:pt>
                  <c:pt idx="5">
                    <c:v>0.368923724473492</c:v>
                  </c:pt>
                  <c:pt idx="6">
                    <c:v>0.275857057810958</c:v>
                  </c:pt>
                  <c:pt idx="7">
                    <c:v>0.457426337754516</c:v>
                  </c:pt>
                </c:numCache>
              </c:numRef>
            </c:minus>
          </c:errBars>
          <c:cat>
            <c:numRef>
              <c:f>datafrom17NOV10qPCR!$C$40:$J$40</c:f>
              <c:numCache>
                <c:formatCode>General</c:formatCode>
                <c:ptCount val="8"/>
                <c:pt idx="0">
                  <c:v>0.0</c:v>
                </c:pt>
                <c:pt idx="1">
                  <c:v>1.0</c:v>
                </c:pt>
                <c:pt idx="2">
                  <c:v>2.0</c:v>
                </c:pt>
                <c:pt idx="3">
                  <c:v>3.0</c:v>
                </c:pt>
                <c:pt idx="4">
                  <c:v>4.0</c:v>
                </c:pt>
                <c:pt idx="5">
                  <c:v>5.0</c:v>
                </c:pt>
                <c:pt idx="6">
                  <c:v>6.0</c:v>
                </c:pt>
                <c:pt idx="7">
                  <c:v>7.0</c:v>
                </c:pt>
              </c:numCache>
            </c:numRef>
          </c:cat>
          <c:val>
            <c:numRef>
              <c:f>datafrom22NOV10qPCR!$C$39:$J$39</c:f>
              <c:numCache>
                <c:formatCode>General</c:formatCode>
                <c:ptCount val="8"/>
                <c:pt idx="0">
                  <c:v>3.995508753091934</c:v>
                </c:pt>
                <c:pt idx="1">
                  <c:v>6.603206433730451</c:v>
                </c:pt>
                <c:pt idx="2">
                  <c:v>7.036638335434973</c:v>
                </c:pt>
                <c:pt idx="3">
                  <c:v>6.534235929259149</c:v>
                </c:pt>
                <c:pt idx="4">
                  <c:v>6.273483035389853</c:v>
                </c:pt>
                <c:pt idx="5">
                  <c:v>7.384008623896197</c:v>
                </c:pt>
                <c:pt idx="6">
                  <c:v>7.214177065790071</c:v>
                </c:pt>
                <c:pt idx="7">
                  <c:v>6.748995712297206</c:v>
                </c:pt>
              </c:numCache>
            </c:numRef>
          </c:val>
          <c:smooth val="0"/>
        </c:ser>
        <c:dLbls>
          <c:showLegendKey val="0"/>
          <c:showVal val="0"/>
          <c:showCatName val="0"/>
          <c:showSerName val="0"/>
          <c:showPercent val="0"/>
          <c:showBubbleSize val="0"/>
        </c:dLbls>
        <c:marker val="1"/>
        <c:smooth val="0"/>
        <c:axId val="-2135358616"/>
        <c:axId val="-2135353960"/>
      </c:lineChart>
      <c:lineChart>
        <c:grouping val="standard"/>
        <c:varyColors val="0"/>
        <c:ser>
          <c:idx val="1"/>
          <c:order val="1"/>
          <c:tx>
            <c:v>MX</c:v>
          </c:tx>
          <c:spPr>
            <a:ln w="38100">
              <a:solidFill>
                <a:srgbClr val="7030A0"/>
              </a:solidFill>
            </a:ln>
          </c:spPr>
          <c:marker>
            <c:spPr>
              <a:solidFill>
                <a:srgbClr val="7030A0"/>
              </a:solidFill>
              <a:ln>
                <a:solidFill>
                  <a:srgbClr val="7030A0"/>
                </a:solidFill>
              </a:ln>
            </c:spPr>
          </c:marker>
          <c:val>
            <c:numRef>
              <c:f>datafrom22NOV10qPCR!$T$39:$T$46</c:f>
              <c:numCache>
                <c:formatCode>General</c:formatCode>
                <c:ptCount val="8"/>
                <c:pt idx="0">
                  <c:v>0.104914733264814</c:v>
                </c:pt>
                <c:pt idx="1">
                  <c:v>1.0535935757871</c:v>
                </c:pt>
                <c:pt idx="2">
                  <c:v>2.46714012642646</c:v>
                </c:pt>
                <c:pt idx="3">
                  <c:v>2.659071553533887</c:v>
                </c:pt>
                <c:pt idx="4">
                  <c:v>2.70460893293497</c:v>
                </c:pt>
                <c:pt idx="5">
                  <c:v>2.216857285783515</c:v>
                </c:pt>
                <c:pt idx="6">
                  <c:v>1.709161979977328</c:v>
                </c:pt>
                <c:pt idx="7">
                  <c:v>1.594612179641307</c:v>
                </c:pt>
              </c:numCache>
            </c:numRef>
          </c:val>
          <c:smooth val="0"/>
        </c:ser>
        <c:dLbls>
          <c:showLegendKey val="0"/>
          <c:showVal val="0"/>
          <c:showCatName val="0"/>
          <c:showSerName val="0"/>
          <c:showPercent val="0"/>
          <c:showBubbleSize val="0"/>
        </c:dLbls>
        <c:marker val="1"/>
        <c:smooth val="0"/>
        <c:axId val="-2135347432"/>
        <c:axId val="-2135350440"/>
      </c:lineChart>
      <c:dateAx>
        <c:axId val="-2135358616"/>
        <c:scaling>
          <c:orientation val="minMax"/>
        </c:scaling>
        <c:delete val="0"/>
        <c:axPos val="b"/>
        <c:numFmt formatCode="General" sourceLinked="1"/>
        <c:majorTickMark val="out"/>
        <c:minorTickMark val="none"/>
        <c:tickLblPos val="nextTo"/>
        <c:txPr>
          <a:bodyPr/>
          <a:lstStyle/>
          <a:p>
            <a:pPr>
              <a:defRPr sz="2000"/>
            </a:pPr>
            <a:endParaRPr lang="en-US"/>
          </a:p>
        </c:txPr>
        <c:crossAx val="-2135353960"/>
        <c:crosses val="autoZero"/>
        <c:auto val="0"/>
        <c:lblOffset val="100"/>
        <c:baseTimeUnit val="days"/>
      </c:dateAx>
      <c:valAx>
        <c:axId val="-2135353960"/>
        <c:scaling>
          <c:orientation val="minMax"/>
          <c:max val="8.0"/>
          <c:min val="2.0"/>
        </c:scaling>
        <c:delete val="0"/>
        <c:axPos val="l"/>
        <c:majorGridlines>
          <c:spPr>
            <a:ln>
              <a:solidFill>
                <a:schemeClr val="bg1"/>
              </a:solidFill>
            </a:ln>
          </c:spPr>
        </c:majorGridlines>
        <c:numFmt formatCode="General" sourceLinked="1"/>
        <c:majorTickMark val="out"/>
        <c:minorTickMark val="none"/>
        <c:tickLblPos val="nextTo"/>
        <c:txPr>
          <a:bodyPr/>
          <a:lstStyle/>
          <a:p>
            <a:pPr>
              <a:defRPr sz="2000"/>
            </a:pPr>
            <a:endParaRPr lang="en-US"/>
          </a:p>
        </c:txPr>
        <c:crossAx val="-2135358616"/>
        <c:crosses val="autoZero"/>
        <c:crossBetween val="between"/>
        <c:majorUnit val="2.0"/>
      </c:valAx>
      <c:valAx>
        <c:axId val="-2135350440"/>
        <c:scaling>
          <c:orientation val="minMax"/>
        </c:scaling>
        <c:delete val="0"/>
        <c:axPos val="r"/>
        <c:numFmt formatCode="General" sourceLinked="1"/>
        <c:majorTickMark val="out"/>
        <c:minorTickMark val="none"/>
        <c:tickLblPos val="nextTo"/>
        <c:txPr>
          <a:bodyPr/>
          <a:lstStyle/>
          <a:p>
            <a:pPr>
              <a:defRPr sz="2000"/>
            </a:pPr>
            <a:endParaRPr lang="en-US"/>
          </a:p>
        </c:txPr>
        <c:crossAx val="-2135347432"/>
        <c:crosses val="max"/>
        <c:crossBetween val="between"/>
      </c:valAx>
      <c:catAx>
        <c:axId val="-2135347432"/>
        <c:scaling>
          <c:orientation val="minMax"/>
        </c:scaling>
        <c:delete val="1"/>
        <c:axPos val="b"/>
        <c:majorTickMark val="out"/>
        <c:minorTickMark val="none"/>
        <c:tickLblPos val="none"/>
        <c:crossAx val="-2135350440"/>
        <c:crosses val="autoZero"/>
        <c:auto val="1"/>
        <c:lblAlgn val="ctr"/>
        <c:lblOffset val="100"/>
        <c:noMultiLvlLbl val="0"/>
      </c:catAx>
    </c:plotArea>
    <c:plotVisOnly val="1"/>
    <c:dispBlanksAs val="gap"/>
    <c:showDLblsOverMax val="0"/>
  </c:chart>
  <c:spPr>
    <a:solidFill>
      <a:schemeClr val="bg1"/>
    </a:solidFill>
  </c:sp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860717410323709"/>
          <c:y val="0.0514005540974045"/>
          <c:w val="0.896081802274716"/>
          <c:h val="0.832619568387285"/>
        </c:manualLayout>
      </c:layout>
      <c:barChart>
        <c:barDir val="col"/>
        <c:grouping val="clustered"/>
        <c:varyColors val="0"/>
        <c:ser>
          <c:idx val="0"/>
          <c:order val="0"/>
          <c:tx>
            <c:v>No Vaccine</c:v>
          </c:tx>
          <c:spPr>
            <a:solidFill>
              <a:srgbClr val="00B050"/>
            </a:solidFill>
          </c:spPr>
          <c:invertIfNegative val="0"/>
          <c:errBars>
            <c:errBarType val="both"/>
            <c:errValType val="cust"/>
            <c:noEndCap val="0"/>
            <c:plus>
              <c:numRef>
                <c:f>'[LVAC1 ChalData3.4.13.xlsx]LVAC1 CPM,RPS'!$K$15:$K$20</c:f>
                <c:numCache>
                  <c:formatCode>General</c:formatCode>
                  <c:ptCount val="6"/>
                  <c:pt idx="0">
                    <c:v>9.848857801796098</c:v>
                  </c:pt>
                  <c:pt idx="1">
                    <c:v>6.359594676112935</c:v>
                  </c:pt>
                  <c:pt idx="2">
                    <c:v>9.71253485622231</c:v>
                  </c:pt>
                  <c:pt idx="3">
                    <c:v>9.539392014169456</c:v>
                  </c:pt>
                  <c:pt idx="4">
                    <c:v>7.637626158259731</c:v>
                  </c:pt>
                  <c:pt idx="5">
                    <c:v>1.763834207376393</c:v>
                  </c:pt>
                </c:numCache>
              </c:numRef>
            </c:plus>
            <c:minus>
              <c:numRef>
                <c:f>'[LVAC1 ChalData3.4.13.xlsx]LVAC1 CPM,RPS'!$K$15:$K$20</c:f>
                <c:numCache>
                  <c:formatCode>General</c:formatCode>
                  <c:ptCount val="6"/>
                  <c:pt idx="0">
                    <c:v>9.848857801796098</c:v>
                  </c:pt>
                  <c:pt idx="1">
                    <c:v>6.359594676112935</c:v>
                  </c:pt>
                  <c:pt idx="2">
                    <c:v>9.71253485622231</c:v>
                  </c:pt>
                  <c:pt idx="3">
                    <c:v>9.539392014169456</c:v>
                  </c:pt>
                  <c:pt idx="4">
                    <c:v>7.637626158259731</c:v>
                  </c:pt>
                  <c:pt idx="5">
                    <c:v>1.763834207376393</c:v>
                  </c:pt>
                </c:numCache>
              </c:numRef>
            </c:minus>
          </c:errBars>
          <c:cat>
            <c:strRef>
              <c:f>'[LVAC1 ChalData3.4.13.xlsx]LVAC1 CPM,RPS'!$C$15:$C$20</c:f>
              <c:strCache>
                <c:ptCount val="6"/>
                <c:pt idx="0">
                  <c:v>0</c:v>
                </c:pt>
                <c:pt idx="1">
                  <c:v>10^2</c:v>
                </c:pt>
                <c:pt idx="2">
                  <c:v>10^3</c:v>
                </c:pt>
                <c:pt idx="3">
                  <c:v>10^4</c:v>
                </c:pt>
                <c:pt idx="4">
                  <c:v>10^5</c:v>
                </c:pt>
                <c:pt idx="5">
                  <c:v>10^6</c:v>
                </c:pt>
              </c:strCache>
            </c:strRef>
          </c:cat>
          <c:val>
            <c:numRef>
              <c:f>'[LVAC1 ChalData3.4.13.xlsx]LVAC1 CPM,RPS'!$H$15:$H$20</c:f>
              <c:numCache>
                <c:formatCode>0</c:formatCode>
                <c:ptCount val="6"/>
                <c:pt idx="0">
                  <c:v>20.0</c:v>
                </c:pt>
                <c:pt idx="1">
                  <c:v>55.33333333333334</c:v>
                </c:pt>
                <c:pt idx="2">
                  <c:v>56.0</c:v>
                </c:pt>
                <c:pt idx="3">
                  <c:v>62.0</c:v>
                </c:pt>
                <c:pt idx="4">
                  <c:v>85.0</c:v>
                </c:pt>
                <c:pt idx="5">
                  <c:v>91.66666666666667</c:v>
                </c:pt>
              </c:numCache>
            </c:numRef>
          </c:val>
        </c:ser>
        <c:ser>
          <c:idx val="1"/>
          <c:order val="1"/>
          <c:tx>
            <c:v>Vaccine</c:v>
          </c:tx>
          <c:spPr>
            <a:solidFill>
              <a:srgbClr val="7030A0"/>
            </a:solidFill>
          </c:spPr>
          <c:invertIfNegative val="0"/>
          <c:errBars>
            <c:errBarType val="both"/>
            <c:errValType val="cust"/>
            <c:noEndCap val="0"/>
            <c:plus>
              <c:numRef>
                <c:f>'[LVAC1 ChalData3.4.13.xlsx]LVAC1 CPM,RPS'!$K$9:$K$14</c:f>
                <c:numCache>
                  <c:formatCode>General</c:formatCode>
                  <c:ptCount val="6"/>
                  <c:pt idx="0">
                    <c:v>4.409585518440966</c:v>
                  </c:pt>
                  <c:pt idx="1">
                    <c:v>2.5</c:v>
                  </c:pt>
                  <c:pt idx="2">
                    <c:v>8.192137151629674</c:v>
                  </c:pt>
                  <c:pt idx="3">
                    <c:v>6.33333333333334</c:v>
                  </c:pt>
                  <c:pt idx="4">
                    <c:v>5.000000000000001</c:v>
                  </c:pt>
                  <c:pt idx="5">
                    <c:v>1.666666666666667</c:v>
                  </c:pt>
                </c:numCache>
              </c:numRef>
            </c:plus>
            <c:minus>
              <c:numRef>
                <c:f>'[LVAC1 ChalData3.4.13.xlsx]LVAC1 CPM,RPS'!$K$9:$K$14</c:f>
                <c:numCache>
                  <c:formatCode>General</c:formatCode>
                  <c:ptCount val="6"/>
                  <c:pt idx="0">
                    <c:v>4.409585518440966</c:v>
                  </c:pt>
                  <c:pt idx="1">
                    <c:v>2.5</c:v>
                  </c:pt>
                  <c:pt idx="2">
                    <c:v>8.192137151629674</c:v>
                  </c:pt>
                  <c:pt idx="3">
                    <c:v>6.33333333333334</c:v>
                  </c:pt>
                  <c:pt idx="4">
                    <c:v>5.000000000000001</c:v>
                  </c:pt>
                  <c:pt idx="5">
                    <c:v>1.666666666666667</c:v>
                  </c:pt>
                </c:numCache>
              </c:numRef>
            </c:minus>
          </c:errBars>
          <c:cat>
            <c:strRef>
              <c:f>'[LVAC1 ChalData3.4.13.xlsx]LVAC1 CPM,RPS'!$C$15:$C$20</c:f>
              <c:strCache>
                <c:ptCount val="6"/>
                <c:pt idx="0">
                  <c:v>0</c:v>
                </c:pt>
                <c:pt idx="1">
                  <c:v>10^2</c:v>
                </c:pt>
                <c:pt idx="2">
                  <c:v>10^3</c:v>
                </c:pt>
                <c:pt idx="3">
                  <c:v>10^4</c:v>
                </c:pt>
                <c:pt idx="4">
                  <c:v>10^5</c:v>
                </c:pt>
                <c:pt idx="5">
                  <c:v>10^6</c:v>
                </c:pt>
              </c:strCache>
            </c:strRef>
          </c:cat>
          <c:val>
            <c:numRef>
              <c:f>'[LVAC1 ChalData3.4.13.xlsx]LVAC1 CPM,RPS'!$H$9:$H$14</c:f>
              <c:numCache>
                <c:formatCode>0</c:formatCode>
                <c:ptCount val="6"/>
                <c:pt idx="0">
                  <c:v>18.33333333333328</c:v>
                </c:pt>
                <c:pt idx="1">
                  <c:v>37.5</c:v>
                </c:pt>
                <c:pt idx="2">
                  <c:v>47.66666666666637</c:v>
                </c:pt>
                <c:pt idx="3">
                  <c:v>51.33333333333334</c:v>
                </c:pt>
                <c:pt idx="4">
                  <c:v>65.0</c:v>
                </c:pt>
                <c:pt idx="5">
                  <c:v>83.33333333333303</c:v>
                </c:pt>
              </c:numCache>
            </c:numRef>
          </c:val>
        </c:ser>
        <c:dLbls>
          <c:showLegendKey val="0"/>
          <c:showVal val="0"/>
          <c:showCatName val="0"/>
          <c:showSerName val="0"/>
          <c:showPercent val="0"/>
          <c:showBubbleSize val="0"/>
        </c:dLbls>
        <c:gapWidth val="150"/>
        <c:axId val="-2135298136"/>
        <c:axId val="-2135295128"/>
      </c:barChart>
      <c:catAx>
        <c:axId val="-2135298136"/>
        <c:scaling>
          <c:orientation val="minMax"/>
        </c:scaling>
        <c:delete val="0"/>
        <c:axPos val="b"/>
        <c:majorTickMark val="out"/>
        <c:minorTickMark val="none"/>
        <c:tickLblPos val="nextTo"/>
        <c:txPr>
          <a:bodyPr/>
          <a:lstStyle/>
          <a:p>
            <a:pPr>
              <a:defRPr sz="2000"/>
            </a:pPr>
            <a:endParaRPr lang="en-US"/>
          </a:p>
        </c:txPr>
        <c:crossAx val="-2135295128"/>
        <c:crosses val="autoZero"/>
        <c:auto val="1"/>
        <c:lblAlgn val="ctr"/>
        <c:lblOffset val="100"/>
        <c:noMultiLvlLbl val="0"/>
      </c:catAx>
      <c:valAx>
        <c:axId val="-2135295128"/>
        <c:scaling>
          <c:orientation val="minMax"/>
          <c:max val="100.0"/>
          <c:min val="0.0"/>
        </c:scaling>
        <c:delete val="0"/>
        <c:axPos val="l"/>
        <c:majorGridlines>
          <c:spPr>
            <a:ln>
              <a:noFill/>
            </a:ln>
          </c:spPr>
        </c:majorGridlines>
        <c:numFmt formatCode="0" sourceLinked="1"/>
        <c:majorTickMark val="out"/>
        <c:minorTickMark val="none"/>
        <c:tickLblPos val="nextTo"/>
        <c:txPr>
          <a:bodyPr/>
          <a:lstStyle/>
          <a:p>
            <a:pPr>
              <a:defRPr sz="2000"/>
            </a:pPr>
            <a:endParaRPr lang="en-US"/>
          </a:p>
        </c:txPr>
        <c:crossAx val="-2135298136"/>
        <c:crosses val="autoZero"/>
        <c:crossBetween val="between"/>
        <c:majorUnit val="20.0"/>
      </c:valAx>
    </c:plotArea>
    <c:legend>
      <c:legendPos val="r"/>
      <c:layout>
        <c:manualLayout>
          <c:xMode val="edge"/>
          <c:yMode val="edge"/>
          <c:x val="0.119149865882149"/>
          <c:y val="0.053848893888264"/>
          <c:w val="0.344616970955554"/>
          <c:h val="0.2200138263967"/>
        </c:manualLayout>
      </c:layout>
      <c:overlay val="0"/>
      <c:txPr>
        <a:bodyPr/>
        <a:lstStyle/>
        <a:p>
          <a:pPr>
            <a:defRPr sz="2400"/>
          </a:pPr>
          <a:endParaRPr lang="en-US"/>
        </a:p>
      </c:txPr>
    </c:legend>
    <c:plotVisOnly val="1"/>
    <c:dispBlanksAs val="gap"/>
    <c:showDLblsOverMax val="0"/>
  </c:chart>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860717410323709"/>
          <c:y val="0.0514005540974045"/>
          <c:w val="0.910206692913386"/>
          <c:h val="0.732988116068825"/>
        </c:manualLayout>
      </c:layout>
      <c:barChart>
        <c:barDir val="col"/>
        <c:grouping val="clustered"/>
        <c:varyColors val="0"/>
        <c:ser>
          <c:idx val="0"/>
          <c:order val="0"/>
          <c:tx>
            <c:v>Vaccinated</c:v>
          </c:tx>
          <c:spPr>
            <a:solidFill>
              <a:srgbClr val="7030A0"/>
            </a:solidFill>
            <a:ln>
              <a:solidFill>
                <a:schemeClr val="tx1"/>
              </a:solidFill>
            </a:ln>
          </c:spPr>
          <c:invertIfNegative val="0"/>
          <c:errBars>
            <c:errBarType val="both"/>
            <c:errValType val="cust"/>
            <c:noEndCap val="0"/>
            <c:plus>
              <c:numRef>
                <c:f>'LVAC2 data'!$BX$122:$BX$128</c:f>
                <c:numCache>
                  <c:formatCode>General</c:formatCode>
                  <c:ptCount val="7"/>
                  <c:pt idx="0">
                    <c:v>5.0</c:v>
                  </c:pt>
                  <c:pt idx="1">
                    <c:v>5.0</c:v>
                  </c:pt>
                  <c:pt idx="2">
                    <c:v>20.0</c:v>
                  </c:pt>
                  <c:pt idx="3">
                    <c:v>2.0</c:v>
                  </c:pt>
                  <c:pt idx="4">
                    <c:v>6.0</c:v>
                  </c:pt>
                  <c:pt idx="5">
                    <c:v>5.0</c:v>
                  </c:pt>
                  <c:pt idx="6">
                    <c:v>3.0</c:v>
                  </c:pt>
                </c:numCache>
              </c:numRef>
            </c:plus>
            <c:minus>
              <c:numRef>
                <c:f>'LVAC2 data'!$BX$122:$BX$128</c:f>
                <c:numCache>
                  <c:formatCode>General</c:formatCode>
                  <c:ptCount val="7"/>
                  <c:pt idx="0">
                    <c:v>5.0</c:v>
                  </c:pt>
                  <c:pt idx="1">
                    <c:v>5.0</c:v>
                  </c:pt>
                  <c:pt idx="2">
                    <c:v>20.0</c:v>
                  </c:pt>
                  <c:pt idx="3">
                    <c:v>2.0</c:v>
                  </c:pt>
                  <c:pt idx="4">
                    <c:v>6.0</c:v>
                  </c:pt>
                  <c:pt idx="5">
                    <c:v>5.0</c:v>
                  </c:pt>
                  <c:pt idx="6">
                    <c:v>3.0</c:v>
                  </c:pt>
                </c:numCache>
              </c:numRef>
            </c:minus>
          </c:errBars>
          <c:cat>
            <c:numRef>
              <c:f>'LVAC2 data'!$BZ$122:$BZ$128</c:f>
              <c:numCache>
                <c:formatCode>0.00E+00</c:formatCode>
                <c:ptCount val="7"/>
                <c:pt idx="0">
                  <c:v>0.0</c:v>
                </c:pt>
                <c:pt idx="1">
                  <c:v>10.0</c:v>
                </c:pt>
                <c:pt idx="2">
                  <c:v>100.0</c:v>
                </c:pt>
                <c:pt idx="3">
                  <c:v>1000.0</c:v>
                </c:pt>
                <c:pt idx="4">
                  <c:v>10000.0</c:v>
                </c:pt>
                <c:pt idx="5">
                  <c:v>100000.0</c:v>
                </c:pt>
                <c:pt idx="6">
                  <c:v>1.0E6</c:v>
                </c:pt>
              </c:numCache>
            </c:numRef>
          </c:cat>
          <c:val>
            <c:numRef>
              <c:f>'LVAC2 data'!$BW$122:$BW$128</c:f>
              <c:numCache>
                <c:formatCode>General</c:formatCode>
                <c:ptCount val="7"/>
                <c:pt idx="0">
                  <c:v>8.0</c:v>
                </c:pt>
                <c:pt idx="1">
                  <c:v>10.0</c:v>
                </c:pt>
                <c:pt idx="2">
                  <c:v>30.0</c:v>
                </c:pt>
                <c:pt idx="3">
                  <c:v>22.0</c:v>
                </c:pt>
                <c:pt idx="4">
                  <c:v>15.0</c:v>
                </c:pt>
                <c:pt idx="5">
                  <c:v>10.0</c:v>
                </c:pt>
                <c:pt idx="6">
                  <c:v>7.0</c:v>
                </c:pt>
              </c:numCache>
            </c:numRef>
          </c:val>
        </c:ser>
        <c:ser>
          <c:idx val="1"/>
          <c:order val="1"/>
          <c:tx>
            <c:v>Unvaccinated</c:v>
          </c:tx>
          <c:spPr>
            <a:solidFill>
              <a:srgbClr val="00B050"/>
            </a:solidFill>
            <a:ln>
              <a:solidFill>
                <a:schemeClr val="bg1">
                  <a:lumMod val="50000"/>
                </a:schemeClr>
              </a:solidFill>
            </a:ln>
          </c:spPr>
          <c:invertIfNegative val="0"/>
          <c:errBars>
            <c:errBarType val="both"/>
            <c:errValType val="cust"/>
            <c:noEndCap val="0"/>
            <c:plus>
              <c:numRef>
                <c:f>'LVAC2 data'!$BX$129:$BX$135</c:f>
                <c:numCache>
                  <c:formatCode>General</c:formatCode>
                  <c:ptCount val="7"/>
                  <c:pt idx="0">
                    <c:v>3.0</c:v>
                  </c:pt>
                  <c:pt idx="1">
                    <c:v>15.0</c:v>
                  </c:pt>
                  <c:pt idx="2">
                    <c:v>15.0</c:v>
                  </c:pt>
                  <c:pt idx="3">
                    <c:v>6.0</c:v>
                  </c:pt>
                  <c:pt idx="4">
                    <c:v>6.0</c:v>
                  </c:pt>
                  <c:pt idx="5">
                    <c:v>5.0</c:v>
                  </c:pt>
                  <c:pt idx="6">
                    <c:v>0.0</c:v>
                  </c:pt>
                </c:numCache>
              </c:numRef>
            </c:plus>
            <c:minus>
              <c:numRef>
                <c:f>'LVAC2 data'!$BX$129:$BX$135</c:f>
                <c:numCache>
                  <c:formatCode>General</c:formatCode>
                  <c:ptCount val="7"/>
                  <c:pt idx="0">
                    <c:v>3.0</c:v>
                  </c:pt>
                  <c:pt idx="1">
                    <c:v>15.0</c:v>
                  </c:pt>
                  <c:pt idx="2">
                    <c:v>15.0</c:v>
                  </c:pt>
                  <c:pt idx="3">
                    <c:v>6.0</c:v>
                  </c:pt>
                  <c:pt idx="4">
                    <c:v>6.0</c:v>
                  </c:pt>
                  <c:pt idx="5">
                    <c:v>5.0</c:v>
                  </c:pt>
                  <c:pt idx="6">
                    <c:v>0.0</c:v>
                  </c:pt>
                </c:numCache>
              </c:numRef>
            </c:minus>
          </c:errBars>
          <c:val>
            <c:numRef>
              <c:f>'LVAC2 data'!$BW$129:$BW$135</c:f>
              <c:numCache>
                <c:formatCode>General</c:formatCode>
                <c:ptCount val="7"/>
                <c:pt idx="0">
                  <c:v>6.0</c:v>
                </c:pt>
                <c:pt idx="1">
                  <c:v>37.0</c:v>
                </c:pt>
                <c:pt idx="2">
                  <c:v>55.0</c:v>
                </c:pt>
                <c:pt idx="3">
                  <c:v>63.0</c:v>
                </c:pt>
                <c:pt idx="4">
                  <c:v>64.0</c:v>
                </c:pt>
                <c:pt idx="5">
                  <c:v>85.0</c:v>
                </c:pt>
                <c:pt idx="6">
                  <c:v>95.0</c:v>
                </c:pt>
              </c:numCache>
            </c:numRef>
          </c:val>
        </c:ser>
        <c:dLbls>
          <c:showLegendKey val="0"/>
          <c:showVal val="0"/>
          <c:showCatName val="0"/>
          <c:showSerName val="0"/>
          <c:showPercent val="0"/>
          <c:showBubbleSize val="0"/>
        </c:dLbls>
        <c:gapWidth val="150"/>
        <c:axId val="-2135245544"/>
        <c:axId val="-2135242440"/>
      </c:barChart>
      <c:catAx>
        <c:axId val="-2135245544"/>
        <c:scaling>
          <c:orientation val="minMax"/>
        </c:scaling>
        <c:delete val="0"/>
        <c:axPos val="b"/>
        <c:numFmt formatCode="0.00E+00" sourceLinked="1"/>
        <c:majorTickMark val="out"/>
        <c:minorTickMark val="none"/>
        <c:tickLblPos val="nextTo"/>
        <c:txPr>
          <a:bodyPr/>
          <a:lstStyle/>
          <a:p>
            <a:pPr>
              <a:defRPr sz="1800"/>
            </a:pPr>
            <a:endParaRPr lang="en-US"/>
          </a:p>
        </c:txPr>
        <c:crossAx val="-2135242440"/>
        <c:crosses val="autoZero"/>
        <c:auto val="1"/>
        <c:lblAlgn val="ctr"/>
        <c:lblOffset val="100"/>
        <c:noMultiLvlLbl val="0"/>
      </c:catAx>
      <c:valAx>
        <c:axId val="-2135242440"/>
        <c:scaling>
          <c:orientation val="minMax"/>
          <c:max val="100.0"/>
          <c:min val="0.0"/>
        </c:scaling>
        <c:delete val="0"/>
        <c:axPos val="l"/>
        <c:majorGridlines>
          <c:spPr>
            <a:ln>
              <a:noFill/>
            </a:ln>
          </c:spPr>
        </c:majorGridlines>
        <c:numFmt formatCode="General" sourceLinked="1"/>
        <c:majorTickMark val="out"/>
        <c:minorTickMark val="none"/>
        <c:tickLblPos val="nextTo"/>
        <c:txPr>
          <a:bodyPr/>
          <a:lstStyle/>
          <a:p>
            <a:pPr>
              <a:defRPr sz="2000"/>
            </a:pPr>
            <a:endParaRPr lang="en-US"/>
          </a:p>
        </c:txPr>
        <c:crossAx val="-2135245544"/>
        <c:crosses val="autoZero"/>
        <c:crossBetween val="between"/>
        <c:majorUnit val="20.0"/>
      </c:valAx>
    </c:plotArea>
    <c:legend>
      <c:legendPos val="r"/>
      <c:layout>
        <c:manualLayout>
          <c:xMode val="edge"/>
          <c:yMode val="edge"/>
          <c:x val="0.115722878390201"/>
          <c:y val="0.0829494750656168"/>
          <c:w val="0.339038995125609"/>
          <c:h val="0.190000898860245"/>
        </c:manualLayout>
      </c:layout>
      <c:overlay val="0"/>
      <c:txPr>
        <a:bodyPr/>
        <a:lstStyle/>
        <a:p>
          <a:pPr>
            <a:defRPr sz="2800"/>
          </a:pPr>
          <a:endParaRPr lang="en-US"/>
        </a:p>
      </c:txPr>
    </c:legend>
    <c:plotVisOnly val="1"/>
    <c:dispBlanksAs val="gap"/>
    <c:showDLblsOverMax val="0"/>
  </c:chart>
  <c:externalData r:id="rId1">
    <c:autoUpdate val="0"/>
  </c:externalData>
  <c:userShapes r:id="rId2"/>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0" i="0" u="none" strike="noStrike" baseline="0">
                <a:solidFill>
                  <a:srgbClr val="000000"/>
                </a:solidFill>
                <a:latin typeface="Arial"/>
                <a:ea typeface="Arial"/>
                <a:cs typeface="Arial"/>
              </a:defRPr>
            </a:pPr>
            <a:r>
              <a:rPr lang="en-US" sz="2000" b="0" dirty="0"/>
              <a:t>Mean </a:t>
            </a:r>
            <a:r>
              <a:rPr lang="en-US" sz="2000" b="0" dirty="0" smtClean="0"/>
              <a:t>Daily </a:t>
            </a:r>
            <a:r>
              <a:rPr lang="en-US" sz="2000" b="0" dirty="0"/>
              <a:t>V</a:t>
            </a:r>
            <a:r>
              <a:rPr lang="en-US" sz="2000" b="0" dirty="0" smtClean="0"/>
              <a:t>irus Shed</a:t>
            </a:r>
          </a:p>
        </c:rich>
      </c:tx>
      <c:layout>
        <c:manualLayout>
          <c:xMode val="edge"/>
          <c:yMode val="edge"/>
          <c:x val="0.223347738318243"/>
          <c:y val="0.0044258398203736"/>
        </c:manualLayout>
      </c:layout>
      <c:overlay val="0"/>
      <c:spPr>
        <a:noFill/>
        <a:ln w="25400">
          <a:noFill/>
        </a:ln>
      </c:spPr>
    </c:title>
    <c:autoTitleDeleted val="0"/>
    <c:plotArea>
      <c:layout>
        <c:manualLayout>
          <c:layoutTarget val="inner"/>
          <c:xMode val="edge"/>
          <c:yMode val="edge"/>
          <c:x val="0.20132834699836"/>
          <c:y val="0.0517322053433825"/>
          <c:w val="0.748150975641319"/>
          <c:h val="0.676797866812507"/>
        </c:manualLayout>
      </c:layout>
      <c:scatterChart>
        <c:scatterStyle val="lineMarker"/>
        <c:varyColors val="0"/>
        <c:ser>
          <c:idx val="0"/>
          <c:order val="0"/>
          <c:tx>
            <c:v>LV</c:v>
          </c:tx>
          <c:spPr>
            <a:ln w="28575">
              <a:solidFill>
                <a:srgbClr val="0000FF"/>
              </a:solidFill>
            </a:ln>
          </c:spPr>
          <c:marker>
            <c:symbol val="diamond"/>
            <c:size val="6"/>
            <c:spPr>
              <a:solidFill>
                <a:srgbClr val="0000FF"/>
              </a:solidFill>
              <a:ln>
                <a:solidFill>
                  <a:srgbClr val="0000FF"/>
                </a:solidFill>
                <a:prstDash val="solid"/>
              </a:ln>
            </c:spPr>
          </c:marker>
          <c:errBars>
            <c:errDir val="y"/>
            <c:errBarType val="both"/>
            <c:errValType val="cust"/>
            <c:noEndCap val="0"/>
            <c:plus>
              <c:numRef>
                <c:f>'shed by day'!$D$459:$Z$459</c:f>
                <c:numCache>
                  <c:formatCode>General</c:formatCode>
                  <c:ptCount val="23"/>
                  <c:pt idx="1">
                    <c:v>0.116673258809977</c:v>
                  </c:pt>
                  <c:pt idx="2">
                    <c:v>0.137717077777041</c:v>
                  </c:pt>
                  <c:pt idx="3">
                    <c:v>0.231063480638899</c:v>
                  </c:pt>
                  <c:pt idx="4">
                    <c:v>0.0204404855449991</c:v>
                  </c:pt>
                  <c:pt idx="5">
                    <c:v>0.153076763388675</c:v>
                  </c:pt>
                  <c:pt idx="9">
                    <c:v>0.155997109886004</c:v>
                  </c:pt>
                  <c:pt idx="12">
                    <c:v>0.119602325674051</c:v>
                  </c:pt>
                </c:numCache>
              </c:numRef>
            </c:plus>
            <c:minus>
              <c:numRef>
                <c:f>'shed by day'!$D$459:$Z$459</c:f>
                <c:numCache>
                  <c:formatCode>General</c:formatCode>
                  <c:ptCount val="23"/>
                  <c:pt idx="1">
                    <c:v>0.116673258809977</c:v>
                  </c:pt>
                  <c:pt idx="2">
                    <c:v>0.137717077777041</c:v>
                  </c:pt>
                  <c:pt idx="3">
                    <c:v>0.231063480638899</c:v>
                  </c:pt>
                  <c:pt idx="4">
                    <c:v>0.0204404855449991</c:v>
                  </c:pt>
                  <c:pt idx="5">
                    <c:v>0.153076763388675</c:v>
                  </c:pt>
                  <c:pt idx="9">
                    <c:v>0.155997109886004</c:v>
                  </c:pt>
                  <c:pt idx="12">
                    <c:v>0.119602325674051</c:v>
                  </c:pt>
                </c:numCache>
              </c:numRef>
            </c:minus>
            <c:spPr>
              <a:ln w="12700">
                <a:solidFill>
                  <a:srgbClr val="000000"/>
                </a:solidFill>
                <a:prstDash val="solid"/>
              </a:ln>
            </c:spPr>
          </c:errBars>
          <c:xVal>
            <c:numRef>
              <c:f>'shed by day'!$D$689:$Z$689</c:f>
              <c:numCache>
                <c:formatCode>General</c:formatCode>
                <c:ptCount val="23"/>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1">
                  <c:v>29.0</c:v>
                </c:pt>
                <c:pt idx="22">
                  <c:v>30.0</c:v>
                </c:pt>
              </c:numCache>
            </c:numRef>
          </c:xVal>
          <c:yVal>
            <c:numRef>
              <c:f>'shed by day'!$D$690:$Z$690</c:f>
              <c:numCache>
                <c:formatCode>General</c:formatCode>
                <c:ptCount val="23"/>
                <c:pt idx="0">
                  <c:v>0.0</c:v>
                </c:pt>
                <c:pt idx="1">
                  <c:v>4.978046068159286</c:v>
                </c:pt>
                <c:pt idx="2">
                  <c:v>3.686186475989135</c:v>
                </c:pt>
                <c:pt idx="3">
                  <c:v>1.196038221994354</c:v>
                </c:pt>
                <c:pt idx="4">
                  <c:v>0.517127751652529</c:v>
                </c:pt>
                <c:pt idx="5">
                  <c:v>0.539553877386053</c:v>
                </c:pt>
                <c:pt idx="6">
                  <c:v>0.0</c:v>
                </c:pt>
                <c:pt idx="7">
                  <c:v>0.181274022051291</c:v>
                </c:pt>
                <c:pt idx="8">
                  <c:v>0.194337990625019</c:v>
                </c:pt>
                <c:pt idx="9">
                  <c:v>0.54478550003961</c:v>
                </c:pt>
                <c:pt idx="10">
                  <c:v>0.201408615135949</c:v>
                </c:pt>
                <c:pt idx="11">
                  <c:v>0.193311534631922</c:v>
                </c:pt>
                <c:pt idx="12">
                  <c:v>0.394355906414754</c:v>
                </c:pt>
                <c:pt idx="13">
                  <c:v>0.0</c:v>
                </c:pt>
                <c:pt idx="14">
                  <c:v>0.0</c:v>
                </c:pt>
                <c:pt idx="15">
                  <c:v>0.0</c:v>
                </c:pt>
                <c:pt idx="16">
                  <c:v>0.0</c:v>
                </c:pt>
                <c:pt idx="17">
                  <c:v>0.0</c:v>
                </c:pt>
                <c:pt idx="18">
                  <c:v>0.0</c:v>
                </c:pt>
                <c:pt idx="19">
                  <c:v>0.0</c:v>
                </c:pt>
                <c:pt idx="20">
                  <c:v>0.0</c:v>
                </c:pt>
                <c:pt idx="22">
                  <c:v>0.0</c:v>
                </c:pt>
              </c:numCache>
            </c:numRef>
          </c:yVal>
          <c:smooth val="0"/>
        </c:ser>
        <c:ser>
          <c:idx val="1"/>
          <c:order val="1"/>
          <c:tx>
            <c:v>HV</c:v>
          </c:tx>
          <c:spPr>
            <a:ln w="28575">
              <a:solidFill>
                <a:srgbClr val="FF0000"/>
              </a:solidFill>
            </a:ln>
          </c:spPr>
          <c:marker>
            <c:symbol val="square"/>
            <c:size val="6"/>
            <c:spPr>
              <a:solidFill>
                <a:srgbClr val="FF0000"/>
              </a:solidFill>
              <a:ln>
                <a:solidFill>
                  <a:srgbClr val="FF0000"/>
                </a:solidFill>
                <a:prstDash val="solid"/>
              </a:ln>
            </c:spPr>
          </c:marker>
          <c:errBars>
            <c:errDir val="y"/>
            <c:errBarType val="both"/>
            <c:errValType val="cust"/>
            <c:noEndCap val="0"/>
            <c:plus>
              <c:numRef>
                <c:f>'shed by day'!$D$463:$Z$463</c:f>
                <c:numCache>
                  <c:formatCode>General</c:formatCode>
                  <c:ptCount val="23"/>
                  <c:pt idx="1">
                    <c:v>0.0749375164904044</c:v>
                  </c:pt>
                  <c:pt idx="2">
                    <c:v>0.116063285902112</c:v>
                  </c:pt>
                  <c:pt idx="3">
                    <c:v>0.109083516641391</c:v>
                  </c:pt>
                  <c:pt idx="4">
                    <c:v>0.160700484237159</c:v>
                  </c:pt>
                  <c:pt idx="5">
                    <c:v>0.229627727539181</c:v>
                  </c:pt>
                  <c:pt idx="6">
                    <c:v>0.183364920086932</c:v>
                  </c:pt>
                  <c:pt idx="7">
                    <c:v>0.160817626160653</c:v>
                  </c:pt>
                  <c:pt idx="8">
                    <c:v>0.203378866970404</c:v>
                  </c:pt>
                  <c:pt idx="9">
                    <c:v>0.298100822065593</c:v>
                  </c:pt>
                  <c:pt idx="10">
                    <c:v>0.452717556115349</c:v>
                  </c:pt>
                  <c:pt idx="11">
                    <c:v>0.298311198515696</c:v>
                  </c:pt>
                  <c:pt idx="12">
                    <c:v>0.509107476035475</c:v>
                  </c:pt>
                  <c:pt idx="13">
                    <c:v>0.508083467441723</c:v>
                  </c:pt>
                  <c:pt idx="15">
                    <c:v>0.11179738307116</c:v>
                  </c:pt>
                </c:numCache>
              </c:numRef>
            </c:plus>
            <c:minus>
              <c:numRef>
                <c:f>'shed by day'!$D$463:$Z$463</c:f>
                <c:numCache>
                  <c:formatCode>General</c:formatCode>
                  <c:ptCount val="23"/>
                  <c:pt idx="1">
                    <c:v>0.0749375164904044</c:v>
                  </c:pt>
                  <c:pt idx="2">
                    <c:v>0.116063285902112</c:v>
                  </c:pt>
                  <c:pt idx="3">
                    <c:v>0.109083516641391</c:v>
                  </c:pt>
                  <c:pt idx="4">
                    <c:v>0.160700484237159</c:v>
                  </c:pt>
                  <c:pt idx="5">
                    <c:v>0.229627727539181</c:v>
                  </c:pt>
                  <c:pt idx="6">
                    <c:v>0.183364920086932</c:v>
                  </c:pt>
                  <c:pt idx="7">
                    <c:v>0.160817626160653</c:v>
                  </c:pt>
                  <c:pt idx="8">
                    <c:v>0.203378866970404</c:v>
                  </c:pt>
                  <c:pt idx="9">
                    <c:v>0.298100822065593</c:v>
                  </c:pt>
                  <c:pt idx="10">
                    <c:v>0.452717556115349</c:v>
                  </c:pt>
                  <c:pt idx="11">
                    <c:v>0.298311198515696</c:v>
                  </c:pt>
                  <c:pt idx="12">
                    <c:v>0.509107476035475</c:v>
                  </c:pt>
                  <c:pt idx="13">
                    <c:v>0.508083467441723</c:v>
                  </c:pt>
                  <c:pt idx="15">
                    <c:v>0.11179738307116</c:v>
                  </c:pt>
                </c:numCache>
              </c:numRef>
            </c:minus>
            <c:spPr>
              <a:ln w="12700">
                <a:solidFill>
                  <a:srgbClr val="000000"/>
                </a:solidFill>
                <a:prstDash val="solid"/>
              </a:ln>
            </c:spPr>
          </c:errBars>
          <c:xVal>
            <c:numRef>
              <c:f>'shed by day'!$D$689:$Z$689</c:f>
              <c:numCache>
                <c:formatCode>General</c:formatCode>
                <c:ptCount val="23"/>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1">
                  <c:v>29.0</c:v>
                </c:pt>
                <c:pt idx="22">
                  <c:v>30.0</c:v>
                </c:pt>
              </c:numCache>
            </c:numRef>
          </c:xVal>
          <c:yVal>
            <c:numRef>
              <c:f>'shed by day'!$D$694:$Z$694</c:f>
              <c:numCache>
                <c:formatCode>General</c:formatCode>
                <c:ptCount val="23"/>
                <c:pt idx="0">
                  <c:v>0.0</c:v>
                </c:pt>
                <c:pt idx="1">
                  <c:v>5.022834195722568</c:v>
                </c:pt>
                <c:pt idx="2">
                  <c:v>4.077702028776847</c:v>
                </c:pt>
                <c:pt idx="3">
                  <c:v>2.886509092749156</c:v>
                </c:pt>
                <c:pt idx="4">
                  <c:v>1.664719663194695</c:v>
                </c:pt>
                <c:pt idx="5">
                  <c:v>1.861051161090343</c:v>
                </c:pt>
                <c:pt idx="6">
                  <c:v>1.368513049434082</c:v>
                </c:pt>
                <c:pt idx="7">
                  <c:v>1.346133236449323</c:v>
                </c:pt>
                <c:pt idx="8">
                  <c:v>1.636239903866051</c:v>
                </c:pt>
                <c:pt idx="9">
                  <c:v>1.779484477698436</c:v>
                </c:pt>
                <c:pt idx="10">
                  <c:v>1.595140206047263</c:v>
                </c:pt>
                <c:pt idx="11">
                  <c:v>2.452900696687974</c:v>
                </c:pt>
                <c:pt idx="12">
                  <c:v>2.423944067352881</c:v>
                </c:pt>
                <c:pt idx="13">
                  <c:v>1.538812035192487</c:v>
                </c:pt>
                <c:pt idx="14">
                  <c:v>0.8096365373419</c:v>
                </c:pt>
                <c:pt idx="15">
                  <c:v>1.588560904615716</c:v>
                </c:pt>
                <c:pt idx="16">
                  <c:v>0.0</c:v>
                </c:pt>
                <c:pt idx="17">
                  <c:v>0.723627239555442</c:v>
                </c:pt>
                <c:pt idx="18">
                  <c:v>0.0</c:v>
                </c:pt>
                <c:pt idx="19">
                  <c:v>0.837916133375262</c:v>
                </c:pt>
                <c:pt idx="20">
                  <c:v>0.0</c:v>
                </c:pt>
                <c:pt idx="22">
                  <c:v>0.0</c:v>
                </c:pt>
              </c:numCache>
            </c:numRef>
          </c:yVal>
          <c:smooth val="0"/>
        </c:ser>
        <c:dLbls>
          <c:showLegendKey val="0"/>
          <c:showVal val="0"/>
          <c:showCatName val="0"/>
          <c:showSerName val="0"/>
          <c:showPercent val="0"/>
          <c:showBubbleSize val="0"/>
        </c:dLbls>
        <c:axId val="2138304872"/>
        <c:axId val="2138301480"/>
      </c:scatterChart>
      <c:valAx>
        <c:axId val="2138304872"/>
        <c:scaling>
          <c:orientation val="minMax"/>
          <c:max val="30.0"/>
          <c:min val="0.0"/>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1800" b="0" i="0" u="none" strike="noStrike" baseline="0">
                <a:solidFill>
                  <a:srgbClr val="000000"/>
                </a:solidFill>
                <a:latin typeface="Arial"/>
                <a:ea typeface="Arial"/>
                <a:cs typeface="Arial"/>
              </a:defRPr>
            </a:pPr>
            <a:endParaRPr lang="en-US"/>
          </a:p>
        </c:txPr>
        <c:crossAx val="2138301480"/>
        <c:crosses val="autoZero"/>
        <c:crossBetween val="midCat"/>
        <c:majorUnit val="5.0"/>
      </c:valAx>
      <c:valAx>
        <c:axId val="2138301480"/>
        <c:scaling>
          <c:orientation val="minMax"/>
          <c:max val="6.0"/>
          <c:min val="0.0"/>
        </c:scaling>
        <c:delete val="0"/>
        <c:axPos val="l"/>
        <c:numFmt formatCode="General" sourceLinked="1"/>
        <c:majorTickMark val="out"/>
        <c:minorTickMark val="none"/>
        <c:tickLblPos val="nextTo"/>
        <c:spPr>
          <a:ln w="3175">
            <a:solidFill>
              <a:srgbClr val="000000"/>
            </a:solidFill>
            <a:prstDash val="solid"/>
          </a:ln>
        </c:spPr>
        <c:txPr>
          <a:bodyPr rot="0" vert="horz"/>
          <a:lstStyle/>
          <a:p>
            <a:pPr>
              <a:defRPr sz="1800" b="0" i="0" u="none" strike="noStrike" baseline="0">
                <a:solidFill>
                  <a:srgbClr val="000000"/>
                </a:solidFill>
                <a:latin typeface="Arial"/>
                <a:ea typeface="Arial"/>
                <a:cs typeface="Arial"/>
              </a:defRPr>
            </a:pPr>
            <a:endParaRPr lang="en-US"/>
          </a:p>
        </c:txPr>
        <c:crossAx val="2138304872"/>
        <c:crosses val="autoZero"/>
        <c:crossBetween val="midCat"/>
        <c:majorUnit val="2.0"/>
        <c:minorUnit val="0.2"/>
      </c:valAx>
      <c:spPr>
        <a:noFill/>
        <a:ln w="25400">
          <a:noFill/>
        </a:ln>
      </c:spPr>
    </c:plotArea>
    <c:legend>
      <c:legendPos val="r"/>
      <c:layout>
        <c:manualLayout>
          <c:xMode val="edge"/>
          <c:yMode val="edge"/>
          <c:x val="0.752373035596754"/>
          <c:y val="0.216975247530013"/>
          <c:w val="0.228393626183323"/>
          <c:h val="0.241539278398608"/>
        </c:manualLayout>
      </c:layout>
      <c:overlay val="0"/>
      <c:spPr>
        <a:noFill/>
        <a:ln w="3175">
          <a:noFill/>
          <a:prstDash val="solid"/>
        </a:ln>
      </c:spPr>
      <c:txPr>
        <a:bodyPr/>
        <a:lstStyle/>
        <a:p>
          <a:pPr>
            <a:defRPr sz="18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noFill/>
      <a:prstDash val="solid"/>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8044909823574"/>
          <c:y val="0.0183356840620592"/>
          <c:w val="0.837898160517081"/>
          <c:h val="0.839532554069584"/>
        </c:manualLayout>
      </c:layout>
      <c:scatterChart>
        <c:scatterStyle val="smoothMarker"/>
        <c:varyColors val="0"/>
        <c:ser>
          <c:idx val="0"/>
          <c:order val="0"/>
          <c:tx>
            <c:v>HO7</c:v>
          </c:tx>
          <c:spPr>
            <a:ln w="12700">
              <a:solidFill>
                <a:srgbClr val="00FFFF"/>
              </a:solidFill>
              <a:prstDash val="solid"/>
            </a:ln>
          </c:spPr>
          <c:marker>
            <c:symbol val="diamond"/>
            <c:size val="5"/>
            <c:spPr>
              <a:solidFill>
                <a:srgbClr val="00FFFF"/>
              </a:solidFill>
              <a:ln>
                <a:solidFill>
                  <a:srgbClr val="00FFFF"/>
                </a:solidFill>
                <a:prstDash val="solid"/>
              </a:ln>
            </c:spPr>
          </c:marker>
          <c:errBars>
            <c:errDir val="y"/>
            <c:errBarType val="both"/>
            <c:errValType val="cust"/>
            <c:noEndCap val="0"/>
            <c:plus>
              <c:numRef>
                <c:f>'Data 1'!$N$5:$N$42</c:f>
                <c:numCache>
                  <c:formatCode>General</c:formatCode>
                  <c:ptCount val="38"/>
                  <c:pt idx="0">
                    <c:v>0.0</c:v>
                  </c:pt>
                  <c:pt idx="1">
                    <c:v>0.0</c:v>
                  </c:pt>
                  <c:pt idx="2">
                    <c:v>0.0</c:v>
                  </c:pt>
                  <c:pt idx="3">
                    <c:v>0.0</c:v>
                  </c:pt>
                  <c:pt idx="4">
                    <c:v>0.0116905410789796</c:v>
                  </c:pt>
                  <c:pt idx="5">
                    <c:v>0.0206620361796472</c:v>
                  </c:pt>
                  <c:pt idx="6">
                    <c:v>0.0247385540372232</c:v>
                  </c:pt>
                  <c:pt idx="7">
                    <c:v>0.0312118241321068</c:v>
                  </c:pt>
                  <c:pt idx="8">
                    <c:v>0.0412981896637473</c:v>
                  </c:pt>
                  <c:pt idx="9">
                    <c:v>0.0437308869175041</c:v>
                  </c:pt>
                  <c:pt idx="10">
                    <c:v>0.0556412233867899</c:v>
                  </c:pt>
                  <c:pt idx="11">
                    <c:v>0.0556412233867899</c:v>
                  </c:pt>
                  <c:pt idx="12">
                    <c:v>0.0613635603023187</c:v>
                  </c:pt>
                  <c:pt idx="13">
                    <c:v>0.0676301305894533</c:v>
                  </c:pt>
                  <c:pt idx="14">
                    <c:v>0.0676301305894533</c:v>
                  </c:pt>
                  <c:pt idx="15">
                    <c:v>0.0676301305894533</c:v>
                  </c:pt>
                  <c:pt idx="16">
                    <c:v>0.0558086812061679</c:v>
                  </c:pt>
                  <c:pt idx="17">
                    <c:v>0.0558086812061679</c:v>
                  </c:pt>
                  <c:pt idx="18">
                    <c:v>0.0497220797069119</c:v>
                  </c:pt>
                  <c:pt idx="19">
                    <c:v>0.0324815586185418</c:v>
                  </c:pt>
                  <c:pt idx="20">
                    <c:v>0.0515873015873016</c:v>
                  </c:pt>
                  <c:pt idx="21">
                    <c:v>0.0623660065297691</c:v>
                  </c:pt>
                  <c:pt idx="22">
                    <c:v>0.04576413728044</c:v>
                  </c:pt>
                  <c:pt idx="23">
                    <c:v>0.04576413728044</c:v>
                  </c:pt>
                  <c:pt idx="24">
                    <c:v>0.0419149633661238</c:v>
                  </c:pt>
                  <c:pt idx="25">
                    <c:v>0.0337265562738324</c:v>
                  </c:pt>
                  <c:pt idx="26">
                    <c:v>0.0283115480717437</c:v>
                  </c:pt>
                  <c:pt idx="27">
                    <c:v>0.0283115480717437</c:v>
                  </c:pt>
                  <c:pt idx="28">
                    <c:v>0.0374857342272178</c:v>
                  </c:pt>
                  <c:pt idx="29">
                    <c:v>0.0374857342272178</c:v>
                  </c:pt>
                  <c:pt idx="30">
                    <c:v>0.0374857342272178</c:v>
                  </c:pt>
                  <c:pt idx="31">
                    <c:v>0.0280112525119374</c:v>
                  </c:pt>
                  <c:pt idx="32">
                    <c:v>0.0269609184236512</c:v>
                  </c:pt>
                  <c:pt idx="33">
                    <c:v>0.0269609184236512</c:v>
                  </c:pt>
                  <c:pt idx="34">
                    <c:v>0.0269609184236512</c:v>
                  </c:pt>
                  <c:pt idx="35">
                    <c:v>0.0269609184236512</c:v>
                  </c:pt>
                  <c:pt idx="36">
                    <c:v>0.0269609184236512</c:v>
                  </c:pt>
                  <c:pt idx="37">
                    <c:v>0.0269609184236512</c:v>
                  </c:pt>
                </c:numCache>
              </c:numRef>
            </c:plus>
            <c:minus>
              <c:numRef>
                <c:f>'Data 1'!$N$5:$N$42</c:f>
                <c:numCache>
                  <c:formatCode>General</c:formatCode>
                  <c:ptCount val="38"/>
                  <c:pt idx="0">
                    <c:v>0.0</c:v>
                  </c:pt>
                  <c:pt idx="1">
                    <c:v>0.0</c:v>
                  </c:pt>
                  <c:pt idx="2">
                    <c:v>0.0</c:v>
                  </c:pt>
                  <c:pt idx="3">
                    <c:v>0.0</c:v>
                  </c:pt>
                  <c:pt idx="4">
                    <c:v>0.0116905410789796</c:v>
                  </c:pt>
                  <c:pt idx="5">
                    <c:v>0.0206620361796472</c:v>
                  </c:pt>
                  <c:pt idx="6">
                    <c:v>0.0247385540372232</c:v>
                  </c:pt>
                  <c:pt idx="7">
                    <c:v>0.0312118241321068</c:v>
                  </c:pt>
                  <c:pt idx="8">
                    <c:v>0.0412981896637473</c:v>
                  </c:pt>
                  <c:pt idx="9">
                    <c:v>0.0437308869175041</c:v>
                  </c:pt>
                  <c:pt idx="10">
                    <c:v>0.0556412233867899</c:v>
                  </c:pt>
                  <c:pt idx="11">
                    <c:v>0.0556412233867899</c:v>
                  </c:pt>
                  <c:pt idx="12">
                    <c:v>0.0613635603023187</c:v>
                  </c:pt>
                  <c:pt idx="13">
                    <c:v>0.0676301305894533</c:v>
                  </c:pt>
                  <c:pt idx="14">
                    <c:v>0.0676301305894533</c:v>
                  </c:pt>
                  <c:pt idx="15">
                    <c:v>0.0676301305894533</c:v>
                  </c:pt>
                  <c:pt idx="16">
                    <c:v>0.0558086812061679</c:v>
                  </c:pt>
                  <c:pt idx="17">
                    <c:v>0.0558086812061679</c:v>
                  </c:pt>
                  <c:pt idx="18">
                    <c:v>0.0497220797069119</c:v>
                  </c:pt>
                  <c:pt idx="19">
                    <c:v>0.0324815586185418</c:v>
                  </c:pt>
                  <c:pt idx="20">
                    <c:v>0.0515873015873016</c:v>
                  </c:pt>
                  <c:pt idx="21">
                    <c:v>0.0623660065297691</c:v>
                  </c:pt>
                  <c:pt idx="22">
                    <c:v>0.04576413728044</c:v>
                  </c:pt>
                  <c:pt idx="23">
                    <c:v>0.04576413728044</c:v>
                  </c:pt>
                  <c:pt idx="24">
                    <c:v>0.0419149633661238</c:v>
                  </c:pt>
                  <c:pt idx="25">
                    <c:v>0.0337265562738324</c:v>
                  </c:pt>
                  <c:pt idx="26">
                    <c:v>0.0283115480717437</c:v>
                  </c:pt>
                  <c:pt idx="27">
                    <c:v>0.0283115480717437</c:v>
                  </c:pt>
                  <c:pt idx="28">
                    <c:v>0.0374857342272178</c:v>
                  </c:pt>
                  <c:pt idx="29">
                    <c:v>0.0374857342272178</c:v>
                  </c:pt>
                  <c:pt idx="30">
                    <c:v>0.0374857342272178</c:v>
                  </c:pt>
                  <c:pt idx="31">
                    <c:v>0.0280112525119374</c:v>
                  </c:pt>
                  <c:pt idx="32">
                    <c:v>0.0269609184236512</c:v>
                  </c:pt>
                  <c:pt idx="33">
                    <c:v>0.0269609184236512</c:v>
                  </c:pt>
                  <c:pt idx="34">
                    <c:v>0.0269609184236512</c:v>
                  </c:pt>
                  <c:pt idx="35">
                    <c:v>0.0269609184236512</c:v>
                  </c:pt>
                  <c:pt idx="36">
                    <c:v>0.0269609184236512</c:v>
                  </c:pt>
                  <c:pt idx="37">
                    <c:v>0.0269609184236512</c:v>
                  </c:pt>
                </c:numCache>
              </c:numRef>
            </c:minus>
            <c:spPr>
              <a:ln w="12700">
                <a:solidFill>
                  <a:srgbClr val="000000"/>
                </a:solidFill>
                <a:prstDash val="solid"/>
              </a:ln>
            </c:spPr>
          </c:errBars>
          <c:yVal>
            <c:numRef>
              <c:f>'Data 1'!$M$5:$M$42</c:f>
              <c:numCache>
                <c:formatCode>0%</c:formatCode>
                <c:ptCount val="38"/>
                <c:pt idx="0">
                  <c:v>0.0</c:v>
                </c:pt>
                <c:pt idx="1">
                  <c:v>0.0</c:v>
                </c:pt>
                <c:pt idx="2">
                  <c:v>0.0</c:v>
                </c:pt>
                <c:pt idx="3">
                  <c:v>0.0</c:v>
                </c:pt>
                <c:pt idx="4">
                  <c:v>0.0480599647266317</c:v>
                </c:pt>
                <c:pt idx="5">
                  <c:v>0.108465608465609</c:v>
                </c:pt>
                <c:pt idx="6">
                  <c:v>0.120811287477954</c:v>
                </c:pt>
                <c:pt idx="7">
                  <c:v>0.156525573192241</c:v>
                </c:pt>
                <c:pt idx="8">
                  <c:v>0.180776014109347</c:v>
                </c:pt>
                <c:pt idx="9">
                  <c:v>0.193121693121693</c:v>
                </c:pt>
                <c:pt idx="10">
                  <c:v>0.217372134038801</c:v>
                </c:pt>
                <c:pt idx="11">
                  <c:v>0.217372134038801</c:v>
                </c:pt>
                <c:pt idx="12">
                  <c:v>0.229717813051148</c:v>
                </c:pt>
                <c:pt idx="13">
                  <c:v>0.241622574955908</c:v>
                </c:pt>
                <c:pt idx="14">
                  <c:v>0.241622574955908</c:v>
                </c:pt>
                <c:pt idx="15">
                  <c:v>0.241622574955908</c:v>
                </c:pt>
                <c:pt idx="16">
                  <c:v>0.25352733686067</c:v>
                </c:pt>
                <c:pt idx="17">
                  <c:v>0.25352733686067</c:v>
                </c:pt>
                <c:pt idx="18">
                  <c:v>0.27777777777778</c:v>
                </c:pt>
                <c:pt idx="19">
                  <c:v>0.313492063492066</c:v>
                </c:pt>
                <c:pt idx="20">
                  <c:v>0.33730158730159</c:v>
                </c:pt>
                <c:pt idx="21">
                  <c:v>0.349206349206351</c:v>
                </c:pt>
                <c:pt idx="22">
                  <c:v>0.373015873015876</c:v>
                </c:pt>
                <c:pt idx="23">
                  <c:v>0.373015873015876</c:v>
                </c:pt>
                <c:pt idx="24">
                  <c:v>0.385361552028219</c:v>
                </c:pt>
                <c:pt idx="25">
                  <c:v>0.397266313932984</c:v>
                </c:pt>
                <c:pt idx="26">
                  <c:v>0.409171075837745</c:v>
                </c:pt>
                <c:pt idx="27">
                  <c:v>0.409171075837745</c:v>
                </c:pt>
                <c:pt idx="28">
                  <c:v>0.432980599647271</c:v>
                </c:pt>
                <c:pt idx="29">
                  <c:v>0.432980599647271</c:v>
                </c:pt>
                <c:pt idx="30">
                  <c:v>0.432980599647271</c:v>
                </c:pt>
                <c:pt idx="31">
                  <c:v>0.445326278659616</c:v>
                </c:pt>
                <c:pt idx="32">
                  <c:v>0.457231040564372</c:v>
                </c:pt>
                <c:pt idx="33">
                  <c:v>0.457231040564372</c:v>
                </c:pt>
                <c:pt idx="34">
                  <c:v>0.457231040564372</c:v>
                </c:pt>
                <c:pt idx="35">
                  <c:v>0.457231040564372</c:v>
                </c:pt>
                <c:pt idx="36">
                  <c:v>0.457231040564372</c:v>
                </c:pt>
                <c:pt idx="37">
                  <c:v>0.457231040564372</c:v>
                </c:pt>
              </c:numCache>
            </c:numRef>
          </c:yVal>
          <c:smooth val="1"/>
        </c:ser>
        <c:ser>
          <c:idx val="1"/>
          <c:order val="1"/>
          <c:tx>
            <c:v>LR80</c:v>
          </c:tx>
          <c:spPr>
            <a:ln w="12700">
              <a:solidFill>
                <a:srgbClr val="FF00FF"/>
              </a:solidFill>
              <a:prstDash val="solid"/>
            </a:ln>
          </c:spPr>
          <c:marker>
            <c:symbol val="square"/>
            <c:size val="5"/>
            <c:spPr>
              <a:solidFill>
                <a:srgbClr val="FF00FF"/>
              </a:solidFill>
              <a:ln>
                <a:solidFill>
                  <a:srgbClr val="FF00FF"/>
                </a:solidFill>
                <a:prstDash val="solid"/>
              </a:ln>
            </c:spPr>
          </c:marker>
          <c:errBars>
            <c:errDir val="y"/>
            <c:errBarType val="both"/>
            <c:errValType val="cust"/>
            <c:noEndCap val="0"/>
            <c:plus>
              <c:numRef>
                <c:f>'Data 1'!$Y$5:$Y$42</c:f>
                <c:numCache>
                  <c:formatCode>General</c:formatCode>
                  <c:ptCount val="38"/>
                  <c:pt idx="0">
                    <c:v>0.0</c:v>
                  </c:pt>
                  <c:pt idx="1">
                    <c:v>0.0</c:v>
                  </c:pt>
                  <c:pt idx="2">
                    <c:v>0.0</c:v>
                  </c:pt>
                  <c:pt idx="3">
                    <c:v>0.0</c:v>
                  </c:pt>
                  <c:pt idx="4">
                    <c:v>0.0114942528735632</c:v>
                  </c:pt>
                  <c:pt idx="5">
                    <c:v>0.0639972915267824</c:v>
                  </c:pt>
                  <c:pt idx="6">
                    <c:v>0.0867797061525374</c:v>
                  </c:pt>
                  <c:pt idx="7">
                    <c:v>0.0867797061525373</c:v>
                  </c:pt>
                  <c:pt idx="8">
                    <c:v>0.0717815861884874</c:v>
                  </c:pt>
                  <c:pt idx="9">
                    <c:v>0.082886236217563</c:v>
                  </c:pt>
                  <c:pt idx="10">
                    <c:v>0.0912328038298135</c:v>
                  </c:pt>
                  <c:pt idx="11">
                    <c:v>0.0753728566011725</c:v>
                  </c:pt>
                  <c:pt idx="12">
                    <c:v>0.0753728566011725</c:v>
                  </c:pt>
                  <c:pt idx="13">
                    <c:v>0.0639972915267824</c:v>
                  </c:pt>
                  <c:pt idx="14">
                    <c:v>0.0689655172413794</c:v>
                  </c:pt>
                  <c:pt idx="15">
                    <c:v>0.0639972915267823</c:v>
                  </c:pt>
                  <c:pt idx="16">
                    <c:v>0.0526732838500675</c:v>
                  </c:pt>
                  <c:pt idx="17">
                    <c:v>0.0501022867073641</c:v>
                  </c:pt>
                  <c:pt idx="18">
                    <c:v>0.0501022867073641</c:v>
                  </c:pt>
                  <c:pt idx="19">
                    <c:v>0.0574712643678165</c:v>
                  </c:pt>
                  <c:pt idx="20">
                    <c:v>0.0689655172413793</c:v>
                  </c:pt>
                  <c:pt idx="21">
                    <c:v>0.0804597701149425</c:v>
                  </c:pt>
                  <c:pt idx="22">
                    <c:v>0.0753728566011722</c:v>
                  </c:pt>
                  <c:pt idx="23">
                    <c:v>0.0717815861884871</c:v>
                  </c:pt>
                  <c:pt idx="24">
                    <c:v>0.0804597701149425</c:v>
                  </c:pt>
                  <c:pt idx="25">
                    <c:v>0.0804597701149425</c:v>
                  </c:pt>
                  <c:pt idx="26">
                    <c:v>0.0804597701149425</c:v>
                  </c:pt>
                  <c:pt idx="27">
                    <c:v>0.0804597701149425</c:v>
                  </c:pt>
                  <c:pt idx="28">
                    <c:v>0.0897729847805365</c:v>
                  </c:pt>
                  <c:pt idx="29">
                    <c:v>0.0897729847805365</c:v>
                  </c:pt>
                  <c:pt idx="30">
                    <c:v>0.0897729847805365</c:v>
                  </c:pt>
                  <c:pt idx="31">
                    <c:v>0.0897729847805365</c:v>
                  </c:pt>
                  <c:pt idx="32">
                    <c:v>0.0897729847805365</c:v>
                  </c:pt>
                  <c:pt idx="33">
                    <c:v>0.0897729847805365</c:v>
                  </c:pt>
                  <c:pt idx="34">
                    <c:v>0.0897729847805365</c:v>
                  </c:pt>
                  <c:pt idx="35">
                    <c:v>0.0897729847805365</c:v>
                  </c:pt>
                  <c:pt idx="36">
                    <c:v>0.0897729847805365</c:v>
                  </c:pt>
                  <c:pt idx="37">
                    <c:v>0.0897729847805365</c:v>
                  </c:pt>
                </c:numCache>
              </c:numRef>
            </c:plus>
            <c:minus>
              <c:numRef>
                <c:f>'Data 1'!$Y$5:$Y$42</c:f>
                <c:numCache>
                  <c:formatCode>General</c:formatCode>
                  <c:ptCount val="38"/>
                  <c:pt idx="0">
                    <c:v>0.0</c:v>
                  </c:pt>
                  <c:pt idx="1">
                    <c:v>0.0</c:v>
                  </c:pt>
                  <c:pt idx="2">
                    <c:v>0.0</c:v>
                  </c:pt>
                  <c:pt idx="3">
                    <c:v>0.0</c:v>
                  </c:pt>
                  <c:pt idx="4">
                    <c:v>0.0114942528735632</c:v>
                  </c:pt>
                  <c:pt idx="5">
                    <c:v>0.0639972915267824</c:v>
                  </c:pt>
                  <c:pt idx="6">
                    <c:v>0.0867797061525374</c:v>
                  </c:pt>
                  <c:pt idx="7">
                    <c:v>0.0867797061525373</c:v>
                  </c:pt>
                  <c:pt idx="8">
                    <c:v>0.0717815861884874</c:v>
                  </c:pt>
                  <c:pt idx="9">
                    <c:v>0.082886236217563</c:v>
                  </c:pt>
                  <c:pt idx="10">
                    <c:v>0.0912328038298135</c:v>
                  </c:pt>
                  <c:pt idx="11">
                    <c:v>0.0753728566011725</c:v>
                  </c:pt>
                  <c:pt idx="12">
                    <c:v>0.0753728566011725</c:v>
                  </c:pt>
                  <c:pt idx="13">
                    <c:v>0.0639972915267824</c:v>
                  </c:pt>
                  <c:pt idx="14">
                    <c:v>0.0689655172413794</c:v>
                  </c:pt>
                  <c:pt idx="15">
                    <c:v>0.0639972915267823</c:v>
                  </c:pt>
                  <c:pt idx="16">
                    <c:v>0.0526732838500675</c:v>
                  </c:pt>
                  <c:pt idx="17">
                    <c:v>0.0501022867073641</c:v>
                  </c:pt>
                  <c:pt idx="18">
                    <c:v>0.0501022867073641</c:v>
                  </c:pt>
                  <c:pt idx="19">
                    <c:v>0.0574712643678165</c:v>
                  </c:pt>
                  <c:pt idx="20">
                    <c:v>0.0689655172413793</c:v>
                  </c:pt>
                  <c:pt idx="21">
                    <c:v>0.0804597701149425</c:v>
                  </c:pt>
                  <c:pt idx="22">
                    <c:v>0.0753728566011722</c:v>
                  </c:pt>
                  <c:pt idx="23">
                    <c:v>0.0717815861884871</c:v>
                  </c:pt>
                  <c:pt idx="24">
                    <c:v>0.0804597701149425</c:v>
                  </c:pt>
                  <c:pt idx="25">
                    <c:v>0.0804597701149425</c:v>
                  </c:pt>
                  <c:pt idx="26">
                    <c:v>0.0804597701149425</c:v>
                  </c:pt>
                  <c:pt idx="27">
                    <c:v>0.0804597701149425</c:v>
                  </c:pt>
                  <c:pt idx="28">
                    <c:v>0.0897729847805365</c:v>
                  </c:pt>
                  <c:pt idx="29">
                    <c:v>0.0897729847805365</c:v>
                  </c:pt>
                  <c:pt idx="30">
                    <c:v>0.0897729847805365</c:v>
                  </c:pt>
                  <c:pt idx="31">
                    <c:v>0.0897729847805365</c:v>
                  </c:pt>
                  <c:pt idx="32">
                    <c:v>0.0897729847805365</c:v>
                  </c:pt>
                  <c:pt idx="33">
                    <c:v>0.0897729847805365</c:v>
                  </c:pt>
                  <c:pt idx="34">
                    <c:v>0.0897729847805365</c:v>
                  </c:pt>
                  <c:pt idx="35">
                    <c:v>0.0897729847805365</c:v>
                  </c:pt>
                  <c:pt idx="36">
                    <c:v>0.0897729847805365</c:v>
                  </c:pt>
                  <c:pt idx="37">
                    <c:v>0.0897729847805365</c:v>
                  </c:pt>
                </c:numCache>
              </c:numRef>
            </c:minus>
            <c:spPr>
              <a:ln w="12700">
                <a:solidFill>
                  <a:srgbClr val="000000"/>
                </a:solidFill>
                <a:prstDash val="solid"/>
              </a:ln>
            </c:spPr>
          </c:errBars>
          <c:yVal>
            <c:numRef>
              <c:f>'Data 1'!$X$5:$X$42</c:f>
              <c:numCache>
                <c:formatCode>0%</c:formatCode>
                <c:ptCount val="38"/>
                <c:pt idx="0">
                  <c:v>0.0</c:v>
                </c:pt>
                <c:pt idx="1">
                  <c:v>0.0</c:v>
                </c:pt>
                <c:pt idx="2">
                  <c:v>0.0</c:v>
                </c:pt>
                <c:pt idx="3">
                  <c:v>0.0</c:v>
                </c:pt>
                <c:pt idx="4">
                  <c:v>0.0459770114942529</c:v>
                </c:pt>
                <c:pt idx="5">
                  <c:v>0.149425287356324</c:v>
                </c:pt>
                <c:pt idx="6">
                  <c:v>0.172413793103449</c:v>
                </c:pt>
                <c:pt idx="7">
                  <c:v>0.206896551724138</c:v>
                </c:pt>
                <c:pt idx="8">
                  <c:v>0.241379310344828</c:v>
                </c:pt>
                <c:pt idx="9">
                  <c:v>0.252873563218391</c:v>
                </c:pt>
                <c:pt idx="10">
                  <c:v>0.310344827586209</c:v>
                </c:pt>
                <c:pt idx="11">
                  <c:v>0.333333333333333</c:v>
                </c:pt>
                <c:pt idx="12">
                  <c:v>0.333333333333333</c:v>
                </c:pt>
                <c:pt idx="13">
                  <c:v>0.356321839080463</c:v>
                </c:pt>
                <c:pt idx="14">
                  <c:v>0.379310344827588</c:v>
                </c:pt>
                <c:pt idx="15">
                  <c:v>0.390804597701152</c:v>
                </c:pt>
                <c:pt idx="16">
                  <c:v>0.413793103448276</c:v>
                </c:pt>
                <c:pt idx="17">
                  <c:v>0.425287356321839</c:v>
                </c:pt>
                <c:pt idx="18">
                  <c:v>0.425287356321839</c:v>
                </c:pt>
                <c:pt idx="19">
                  <c:v>0.459770114942529</c:v>
                </c:pt>
                <c:pt idx="20">
                  <c:v>0.482758620689657</c:v>
                </c:pt>
                <c:pt idx="21">
                  <c:v>0.505747126436785</c:v>
                </c:pt>
                <c:pt idx="22">
                  <c:v>0.528735632183913</c:v>
                </c:pt>
                <c:pt idx="23">
                  <c:v>0.551724137931035</c:v>
                </c:pt>
                <c:pt idx="24">
                  <c:v>0.563218390804598</c:v>
                </c:pt>
                <c:pt idx="25">
                  <c:v>0.563218390804598</c:v>
                </c:pt>
                <c:pt idx="26">
                  <c:v>0.563218390804598</c:v>
                </c:pt>
                <c:pt idx="27">
                  <c:v>0.563218390804598</c:v>
                </c:pt>
                <c:pt idx="28">
                  <c:v>0.574712643678164</c:v>
                </c:pt>
                <c:pt idx="29">
                  <c:v>0.574712643678164</c:v>
                </c:pt>
                <c:pt idx="30">
                  <c:v>0.574712643678164</c:v>
                </c:pt>
                <c:pt idx="31">
                  <c:v>0.574712643678164</c:v>
                </c:pt>
                <c:pt idx="32">
                  <c:v>0.574712643678164</c:v>
                </c:pt>
                <c:pt idx="33">
                  <c:v>0.574712643678164</c:v>
                </c:pt>
                <c:pt idx="34">
                  <c:v>0.574712643678164</c:v>
                </c:pt>
                <c:pt idx="35">
                  <c:v>0.574712643678164</c:v>
                </c:pt>
                <c:pt idx="36">
                  <c:v>0.574712643678164</c:v>
                </c:pt>
                <c:pt idx="37">
                  <c:v>0.574712643678164</c:v>
                </c:pt>
              </c:numCache>
            </c:numRef>
          </c:yVal>
          <c:smooth val="1"/>
        </c:ser>
        <c:ser>
          <c:idx val="2"/>
          <c:order val="2"/>
          <c:tx>
            <c:v>Tan '02</c:v>
          </c:tx>
          <c:spPr>
            <a:ln w="12700">
              <a:solidFill>
                <a:srgbClr val="FFFF00"/>
              </a:solidFill>
              <a:prstDash val="solid"/>
            </a:ln>
          </c:spPr>
          <c:marker>
            <c:symbol val="triangle"/>
            <c:size val="5"/>
            <c:spPr>
              <a:solidFill>
                <a:srgbClr val="FFFF00"/>
              </a:solidFill>
              <a:ln>
                <a:solidFill>
                  <a:srgbClr val="FFFF00"/>
                </a:solidFill>
                <a:prstDash val="solid"/>
              </a:ln>
            </c:spPr>
          </c:marker>
          <c:errBars>
            <c:errDir val="y"/>
            <c:errBarType val="both"/>
            <c:errValType val="cust"/>
            <c:noEndCap val="0"/>
            <c:plus>
              <c:numRef>
                <c:f>'Data 1'!$AJ$5:$AJ$42</c:f>
                <c:numCache>
                  <c:formatCode>General</c:formatCode>
                  <c:ptCount val="38"/>
                  <c:pt idx="0">
                    <c:v>0.0</c:v>
                  </c:pt>
                  <c:pt idx="1">
                    <c:v>0.0</c:v>
                  </c:pt>
                  <c:pt idx="2">
                    <c:v>0.0</c:v>
                  </c:pt>
                  <c:pt idx="3">
                    <c:v>0.0</c:v>
                  </c:pt>
                  <c:pt idx="4">
                    <c:v>0.0</c:v>
                  </c:pt>
                  <c:pt idx="5">
                    <c:v>0.0206196524710582</c:v>
                  </c:pt>
                  <c:pt idx="6">
                    <c:v>0.011904761904762</c:v>
                  </c:pt>
                  <c:pt idx="7">
                    <c:v>0.0206196524710582</c:v>
                  </c:pt>
                  <c:pt idx="8">
                    <c:v>0.0314970394174358</c:v>
                  </c:pt>
                  <c:pt idx="9">
                    <c:v>0.023809523809524</c:v>
                  </c:pt>
                  <c:pt idx="10">
                    <c:v>0.0119047619047619</c:v>
                  </c:pt>
                  <c:pt idx="11">
                    <c:v>0.0119047619047619</c:v>
                  </c:pt>
                  <c:pt idx="12">
                    <c:v>0.0357142857142857</c:v>
                  </c:pt>
                  <c:pt idx="13">
                    <c:v>0.0314970394174357</c:v>
                  </c:pt>
                  <c:pt idx="14">
                    <c:v>0.011904761904762</c:v>
                  </c:pt>
                  <c:pt idx="15">
                    <c:v>0.0119047619047622</c:v>
                  </c:pt>
                  <c:pt idx="16">
                    <c:v>0.0119047619047622</c:v>
                  </c:pt>
                  <c:pt idx="17">
                    <c:v>0.0119047619047622</c:v>
                  </c:pt>
                  <c:pt idx="18">
                    <c:v>0.0119047619047618</c:v>
                  </c:pt>
                  <c:pt idx="19">
                    <c:v>0.0206196524710582</c:v>
                  </c:pt>
                  <c:pt idx="20">
                    <c:v>0.0206196524710582</c:v>
                  </c:pt>
                  <c:pt idx="21">
                    <c:v>0.0206196524710582</c:v>
                  </c:pt>
                  <c:pt idx="22">
                    <c:v>0.0238095238095242</c:v>
                  </c:pt>
                  <c:pt idx="23">
                    <c:v>0.0206196524710582</c:v>
                  </c:pt>
                  <c:pt idx="24">
                    <c:v>0.0314970394174356</c:v>
                  </c:pt>
                  <c:pt idx="25">
                    <c:v>0.0314970394174356</c:v>
                  </c:pt>
                  <c:pt idx="26">
                    <c:v>0.0429232294698092</c:v>
                  </c:pt>
                  <c:pt idx="27">
                    <c:v>0.0429232294698092</c:v>
                  </c:pt>
                  <c:pt idx="28">
                    <c:v>0.0314970394174358</c:v>
                  </c:pt>
                  <c:pt idx="29">
                    <c:v>0.020619652471058</c:v>
                  </c:pt>
                  <c:pt idx="30">
                    <c:v>0.020619652471058</c:v>
                  </c:pt>
                  <c:pt idx="31">
                    <c:v>0.020619652471058</c:v>
                  </c:pt>
                  <c:pt idx="32">
                    <c:v>0.020619652471058</c:v>
                  </c:pt>
                  <c:pt idx="33">
                    <c:v>0.020619652471058</c:v>
                  </c:pt>
                  <c:pt idx="34">
                    <c:v>0.0238095238095235</c:v>
                  </c:pt>
                  <c:pt idx="35">
                    <c:v>0.0238095238095235</c:v>
                  </c:pt>
                  <c:pt idx="36">
                    <c:v>0.0238095238095235</c:v>
                  </c:pt>
                  <c:pt idx="37">
                    <c:v>0.0238095238095235</c:v>
                  </c:pt>
                </c:numCache>
              </c:numRef>
            </c:plus>
            <c:minus>
              <c:numRef>
                <c:f>'Data 1'!$AJ$5:$AJ$42</c:f>
                <c:numCache>
                  <c:formatCode>General</c:formatCode>
                  <c:ptCount val="38"/>
                  <c:pt idx="0">
                    <c:v>0.0</c:v>
                  </c:pt>
                  <c:pt idx="1">
                    <c:v>0.0</c:v>
                  </c:pt>
                  <c:pt idx="2">
                    <c:v>0.0</c:v>
                  </c:pt>
                  <c:pt idx="3">
                    <c:v>0.0</c:v>
                  </c:pt>
                  <c:pt idx="4">
                    <c:v>0.0</c:v>
                  </c:pt>
                  <c:pt idx="5">
                    <c:v>0.0206196524710582</c:v>
                  </c:pt>
                  <c:pt idx="6">
                    <c:v>0.011904761904762</c:v>
                  </c:pt>
                  <c:pt idx="7">
                    <c:v>0.0206196524710582</c:v>
                  </c:pt>
                  <c:pt idx="8">
                    <c:v>0.0314970394174358</c:v>
                  </c:pt>
                  <c:pt idx="9">
                    <c:v>0.023809523809524</c:v>
                  </c:pt>
                  <c:pt idx="10">
                    <c:v>0.0119047619047619</c:v>
                  </c:pt>
                  <c:pt idx="11">
                    <c:v>0.0119047619047619</c:v>
                  </c:pt>
                  <c:pt idx="12">
                    <c:v>0.0357142857142857</c:v>
                  </c:pt>
                  <c:pt idx="13">
                    <c:v>0.0314970394174357</c:v>
                  </c:pt>
                  <c:pt idx="14">
                    <c:v>0.011904761904762</c:v>
                  </c:pt>
                  <c:pt idx="15">
                    <c:v>0.0119047619047622</c:v>
                  </c:pt>
                  <c:pt idx="16">
                    <c:v>0.0119047619047622</c:v>
                  </c:pt>
                  <c:pt idx="17">
                    <c:v>0.0119047619047622</c:v>
                  </c:pt>
                  <c:pt idx="18">
                    <c:v>0.0119047619047618</c:v>
                  </c:pt>
                  <c:pt idx="19">
                    <c:v>0.0206196524710582</c:v>
                  </c:pt>
                  <c:pt idx="20">
                    <c:v>0.0206196524710582</c:v>
                  </c:pt>
                  <c:pt idx="21">
                    <c:v>0.0206196524710582</c:v>
                  </c:pt>
                  <c:pt idx="22">
                    <c:v>0.0238095238095242</c:v>
                  </c:pt>
                  <c:pt idx="23">
                    <c:v>0.0206196524710582</c:v>
                  </c:pt>
                  <c:pt idx="24">
                    <c:v>0.0314970394174356</c:v>
                  </c:pt>
                  <c:pt idx="25">
                    <c:v>0.0314970394174356</c:v>
                  </c:pt>
                  <c:pt idx="26">
                    <c:v>0.0429232294698092</c:v>
                  </c:pt>
                  <c:pt idx="27">
                    <c:v>0.0429232294698092</c:v>
                  </c:pt>
                  <c:pt idx="28">
                    <c:v>0.0314970394174358</c:v>
                  </c:pt>
                  <c:pt idx="29">
                    <c:v>0.020619652471058</c:v>
                  </c:pt>
                  <c:pt idx="30">
                    <c:v>0.020619652471058</c:v>
                  </c:pt>
                  <c:pt idx="31">
                    <c:v>0.020619652471058</c:v>
                  </c:pt>
                  <c:pt idx="32">
                    <c:v>0.020619652471058</c:v>
                  </c:pt>
                  <c:pt idx="33">
                    <c:v>0.020619652471058</c:v>
                  </c:pt>
                  <c:pt idx="34">
                    <c:v>0.0238095238095235</c:v>
                  </c:pt>
                  <c:pt idx="35">
                    <c:v>0.0238095238095235</c:v>
                  </c:pt>
                  <c:pt idx="36">
                    <c:v>0.0238095238095235</c:v>
                  </c:pt>
                  <c:pt idx="37">
                    <c:v>0.0238095238095235</c:v>
                  </c:pt>
                </c:numCache>
              </c:numRef>
            </c:minus>
            <c:spPr>
              <a:ln w="12700">
                <a:solidFill>
                  <a:srgbClr val="000000"/>
                </a:solidFill>
                <a:prstDash val="solid"/>
              </a:ln>
            </c:spPr>
          </c:errBars>
          <c:yVal>
            <c:numRef>
              <c:f>'Data 1'!$AI$5:$AI$42</c:f>
              <c:numCache>
                <c:formatCode>0%</c:formatCode>
                <c:ptCount val="38"/>
                <c:pt idx="0">
                  <c:v>0.0</c:v>
                </c:pt>
                <c:pt idx="1">
                  <c:v>0.0</c:v>
                </c:pt>
                <c:pt idx="2">
                  <c:v>0.0</c:v>
                </c:pt>
                <c:pt idx="3">
                  <c:v>0.0</c:v>
                </c:pt>
                <c:pt idx="4">
                  <c:v>0.0</c:v>
                </c:pt>
                <c:pt idx="5">
                  <c:v>0.0714285714285715</c:v>
                </c:pt>
                <c:pt idx="6">
                  <c:v>0.0952380952380957</c:v>
                </c:pt>
                <c:pt idx="7">
                  <c:v>0.107142857142857</c:v>
                </c:pt>
                <c:pt idx="8">
                  <c:v>0.11904761904762</c:v>
                </c:pt>
                <c:pt idx="9">
                  <c:v>0.166666666666667</c:v>
                </c:pt>
                <c:pt idx="10">
                  <c:v>0.190476190476193</c:v>
                </c:pt>
                <c:pt idx="11">
                  <c:v>0.190476190476193</c:v>
                </c:pt>
                <c:pt idx="12">
                  <c:v>0.214285714285714</c:v>
                </c:pt>
                <c:pt idx="13">
                  <c:v>0.226190476190477</c:v>
                </c:pt>
                <c:pt idx="14">
                  <c:v>0.261904761904765</c:v>
                </c:pt>
                <c:pt idx="15">
                  <c:v>0.273809523809525</c:v>
                </c:pt>
                <c:pt idx="16">
                  <c:v>0.273809523809525</c:v>
                </c:pt>
                <c:pt idx="17">
                  <c:v>0.273809523809525</c:v>
                </c:pt>
                <c:pt idx="18">
                  <c:v>0.297619047619049</c:v>
                </c:pt>
                <c:pt idx="19">
                  <c:v>0.321428571428575</c:v>
                </c:pt>
                <c:pt idx="20">
                  <c:v>0.321428571428575</c:v>
                </c:pt>
                <c:pt idx="21">
                  <c:v>0.321428571428575</c:v>
                </c:pt>
                <c:pt idx="22">
                  <c:v>0.345238095238097</c:v>
                </c:pt>
                <c:pt idx="23">
                  <c:v>0.35714285714286</c:v>
                </c:pt>
                <c:pt idx="24">
                  <c:v>0.369047619047621</c:v>
                </c:pt>
                <c:pt idx="25">
                  <c:v>0.369047619047621</c:v>
                </c:pt>
                <c:pt idx="26">
                  <c:v>0.380952380952384</c:v>
                </c:pt>
                <c:pt idx="27">
                  <c:v>0.404761904761905</c:v>
                </c:pt>
                <c:pt idx="28">
                  <c:v>0.416666666666669</c:v>
                </c:pt>
                <c:pt idx="29">
                  <c:v>0.428571428571429</c:v>
                </c:pt>
                <c:pt idx="30">
                  <c:v>0.428571428571429</c:v>
                </c:pt>
                <c:pt idx="31">
                  <c:v>0.428571428571429</c:v>
                </c:pt>
                <c:pt idx="32">
                  <c:v>0.428571428571429</c:v>
                </c:pt>
                <c:pt idx="33">
                  <c:v>0.428571428571429</c:v>
                </c:pt>
                <c:pt idx="34">
                  <c:v>0.44047619047619</c:v>
                </c:pt>
                <c:pt idx="35">
                  <c:v>0.44047619047619</c:v>
                </c:pt>
                <c:pt idx="36">
                  <c:v>0.44047619047619</c:v>
                </c:pt>
                <c:pt idx="37">
                  <c:v>0.44047619047619</c:v>
                </c:pt>
              </c:numCache>
            </c:numRef>
          </c:yVal>
          <c:smooth val="1"/>
        </c:ser>
        <c:ser>
          <c:idx val="3"/>
          <c:order val="3"/>
          <c:tx>
            <c:v>Qts '07</c:v>
          </c:tx>
          <c:spPr>
            <a:ln w="12700">
              <a:solidFill>
                <a:srgbClr val="002060"/>
              </a:solidFill>
              <a:prstDash val="solid"/>
            </a:ln>
          </c:spPr>
          <c:marker>
            <c:symbol val="x"/>
            <c:size val="5"/>
            <c:spPr>
              <a:noFill/>
              <a:ln>
                <a:solidFill>
                  <a:srgbClr val="002060"/>
                </a:solidFill>
                <a:prstDash val="solid"/>
              </a:ln>
            </c:spPr>
          </c:marker>
          <c:errBars>
            <c:errDir val="y"/>
            <c:errBarType val="both"/>
            <c:errValType val="cust"/>
            <c:noEndCap val="0"/>
            <c:plus>
              <c:numRef>
                <c:f>'Data 1'!$N$66:$N$103</c:f>
                <c:numCache>
                  <c:formatCode>General</c:formatCode>
                  <c:ptCount val="38"/>
                  <c:pt idx="0">
                    <c:v>0.0</c:v>
                  </c:pt>
                  <c:pt idx="1">
                    <c:v>0.0</c:v>
                  </c:pt>
                  <c:pt idx="2">
                    <c:v>0.0</c:v>
                  </c:pt>
                  <c:pt idx="3">
                    <c:v>0.0</c:v>
                  </c:pt>
                  <c:pt idx="4">
                    <c:v>0.011904761904762</c:v>
                  </c:pt>
                  <c:pt idx="5">
                    <c:v>0.0352816348338842</c:v>
                  </c:pt>
                  <c:pt idx="6">
                    <c:v>0.0194853437336722</c:v>
                  </c:pt>
                  <c:pt idx="7">
                    <c:v>0.0194853437336722</c:v>
                  </c:pt>
                  <c:pt idx="8">
                    <c:v>0.0343915343915344</c:v>
                  </c:pt>
                  <c:pt idx="9">
                    <c:v>0.0416404133298868</c:v>
                  </c:pt>
                  <c:pt idx="10">
                    <c:v>0.0298361149395364</c:v>
                  </c:pt>
                  <c:pt idx="11">
                    <c:v>0.0187428671136089</c:v>
                  </c:pt>
                  <c:pt idx="12">
                    <c:v>0.0187428671136089</c:v>
                  </c:pt>
                  <c:pt idx="13">
                    <c:v>0.0187428671136089</c:v>
                  </c:pt>
                  <c:pt idx="14">
                    <c:v>0.0187428671136089</c:v>
                  </c:pt>
                  <c:pt idx="15">
                    <c:v>0.0187428671136089</c:v>
                  </c:pt>
                  <c:pt idx="16">
                    <c:v>0.0108271862061806</c:v>
                  </c:pt>
                  <c:pt idx="17">
                    <c:v>0.0108271862061806</c:v>
                  </c:pt>
                  <c:pt idx="18">
                    <c:v>0.0108271862061806</c:v>
                  </c:pt>
                  <c:pt idx="19">
                    <c:v>0.0226031845114222</c:v>
                  </c:pt>
                  <c:pt idx="20">
                    <c:v>0.0226031845114222</c:v>
                  </c:pt>
                  <c:pt idx="21">
                    <c:v>0.0226031845114222</c:v>
                  </c:pt>
                  <c:pt idx="22">
                    <c:v>0.0257549944735631</c:v>
                  </c:pt>
                  <c:pt idx="23">
                    <c:v>0.0257549944735631</c:v>
                  </c:pt>
                  <c:pt idx="24">
                    <c:v>0.0257549944735631</c:v>
                  </c:pt>
                  <c:pt idx="25">
                    <c:v>0.0257549944735631</c:v>
                  </c:pt>
                  <c:pt idx="26">
                    <c:v>0.0257549944735631</c:v>
                  </c:pt>
                  <c:pt idx="27">
                    <c:v>0.0257549944735631</c:v>
                  </c:pt>
                  <c:pt idx="28">
                    <c:v>0.0257549944735631</c:v>
                  </c:pt>
                  <c:pt idx="29">
                    <c:v>0.0323496167346123</c:v>
                  </c:pt>
                  <c:pt idx="30">
                    <c:v>0.0323496167346123</c:v>
                  </c:pt>
                  <c:pt idx="31">
                    <c:v>0.0413898825492109</c:v>
                  </c:pt>
                  <c:pt idx="32">
                    <c:v>0.0413898825492109</c:v>
                  </c:pt>
                  <c:pt idx="33">
                    <c:v>0.0413898825492109</c:v>
                  </c:pt>
                  <c:pt idx="34">
                    <c:v>0.0413898825492109</c:v>
                  </c:pt>
                  <c:pt idx="35">
                    <c:v>0.0413898825492109</c:v>
                  </c:pt>
                  <c:pt idx="36">
                    <c:v>0.0516061407587974</c:v>
                  </c:pt>
                  <c:pt idx="37">
                    <c:v>0.0516061407587974</c:v>
                  </c:pt>
                </c:numCache>
              </c:numRef>
            </c:plus>
            <c:minus>
              <c:numRef>
                <c:f>'Data 1'!$N$66:$N$103</c:f>
                <c:numCache>
                  <c:formatCode>General</c:formatCode>
                  <c:ptCount val="38"/>
                  <c:pt idx="0">
                    <c:v>0.0</c:v>
                  </c:pt>
                  <c:pt idx="1">
                    <c:v>0.0</c:v>
                  </c:pt>
                  <c:pt idx="2">
                    <c:v>0.0</c:v>
                  </c:pt>
                  <c:pt idx="3">
                    <c:v>0.0</c:v>
                  </c:pt>
                  <c:pt idx="4">
                    <c:v>0.011904761904762</c:v>
                  </c:pt>
                  <c:pt idx="5">
                    <c:v>0.0352816348338842</c:v>
                  </c:pt>
                  <c:pt idx="6">
                    <c:v>0.0194853437336722</c:v>
                  </c:pt>
                  <c:pt idx="7">
                    <c:v>0.0194853437336722</c:v>
                  </c:pt>
                  <c:pt idx="8">
                    <c:v>0.0343915343915344</c:v>
                  </c:pt>
                  <c:pt idx="9">
                    <c:v>0.0416404133298868</c:v>
                  </c:pt>
                  <c:pt idx="10">
                    <c:v>0.0298361149395364</c:v>
                  </c:pt>
                  <c:pt idx="11">
                    <c:v>0.0187428671136089</c:v>
                  </c:pt>
                  <c:pt idx="12">
                    <c:v>0.0187428671136089</c:v>
                  </c:pt>
                  <c:pt idx="13">
                    <c:v>0.0187428671136089</c:v>
                  </c:pt>
                  <c:pt idx="14">
                    <c:v>0.0187428671136089</c:v>
                  </c:pt>
                  <c:pt idx="15">
                    <c:v>0.0187428671136089</c:v>
                  </c:pt>
                  <c:pt idx="16">
                    <c:v>0.0108271862061806</c:v>
                  </c:pt>
                  <c:pt idx="17">
                    <c:v>0.0108271862061806</c:v>
                  </c:pt>
                  <c:pt idx="18">
                    <c:v>0.0108271862061806</c:v>
                  </c:pt>
                  <c:pt idx="19">
                    <c:v>0.0226031845114222</c:v>
                  </c:pt>
                  <c:pt idx="20">
                    <c:v>0.0226031845114222</c:v>
                  </c:pt>
                  <c:pt idx="21">
                    <c:v>0.0226031845114222</c:v>
                  </c:pt>
                  <c:pt idx="22">
                    <c:v>0.0257549944735631</c:v>
                  </c:pt>
                  <c:pt idx="23">
                    <c:v>0.0257549944735631</c:v>
                  </c:pt>
                  <c:pt idx="24">
                    <c:v>0.0257549944735631</c:v>
                  </c:pt>
                  <c:pt idx="25">
                    <c:v>0.0257549944735631</c:v>
                  </c:pt>
                  <c:pt idx="26">
                    <c:v>0.0257549944735631</c:v>
                  </c:pt>
                  <c:pt idx="27">
                    <c:v>0.0257549944735631</c:v>
                  </c:pt>
                  <c:pt idx="28">
                    <c:v>0.0257549944735631</c:v>
                  </c:pt>
                  <c:pt idx="29">
                    <c:v>0.0323496167346123</c:v>
                  </c:pt>
                  <c:pt idx="30">
                    <c:v>0.0323496167346123</c:v>
                  </c:pt>
                  <c:pt idx="31">
                    <c:v>0.0413898825492109</c:v>
                  </c:pt>
                  <c:pt idx="32">
                    <c:v>0.0413898825492109</c:v>
                  </c:pt>
                  <c:pt idx="33">
                    <c:v>0.0413898825492109</c:v>
                  </c:pt>
                  <c:pt idx="34">
                    <c:v>0.0413898825492109</c:v>
                  </c:pt>
                  <c:pt idx="35">
                    <c:v>0.0413898825492109</c:v>
                  </c:pt>
                  <c:pt idx="36">
                    <c:v>0.0516061407587974</c:v>
                  </c:pt>
                  <c:pt idx="37">
                    <c:v>0.0516061407587974</c:v>
                  </c:pt>
                </c:numCache>
              </c:numRef>
            </c:minus>
            <c:spPr>
              <a:ln w="12700">
                <a:solidFill>
                  <a:srgbClr val="000000"/>
                </a:solidFill>
                <a:prstDash val="solid"/>
              </a:ln>
            </c:spPr>
          </c:errBars>
          <c:yVal>
            <c:numRef>
              <c:f>'Data 1'!$M$66:$M$103</c:f>
              <c:numCache>
                <c:formatCode>0%</c:formatCode>
                <c:ptCount val="38"/>
                <c:pt idx="0">
                  <c:v>0.0</c:v>
                </c:pt>
                <c:pt idx="1">
                  <c:v>0.0</c:v>
                </c:pt>
                <c:pt idx="2">
                  <c:v>0.0</c:v>
                </c:pt>
                <c:pt idx="3">
                  <c:v>0.0</c:v>
                </c:pt>
                <c:pt idx="4">
                  <c:v>0.011904761904762</c:v>
                </c:pt>
                <c:pt idx="5">
                  <c:v>0.108024691358025</c:v>
                </c:pt>
                <c:pt idx="6">
                  <c:v>0.144179894179894</c:v>
                </c:pt>
                <c:pt idx="7">
                  <c:v>0.144179894179894</c:v>
                </c:pt>
                <c:pt idx="8">
                  <c:v>0.17989417989418</c:v>
                </c:pt>
                <c:pt idx="9">
                  <c:v>0.191798941798943</c:v>
                </c:pt>
                <c:pt idx="10">
                  <c:v>0.204144620811287</c:v>
                </c:pt>
                <c:pt idx="11">
                  <c:v>0.216490299823634</c:v>
                </c:pt>
                <c:pt idx="12">
                  <c:v>0.216490299823634</c:v>
                </c:pt>
                <c:pt idx="13">
                  <c:v>0.216490299823634</c:v>
                </c:pt>
                <c:pt idx="14">
                  <c:v>0.216490299823634</c:v>
                </c:pt>
                <c:pt idx="15">
                  <c:v>0.216490299823634</c:v>
                </c:pt>
                <c:pt idx="16">
                  <c:v>0.22883597883598</c:v>
                </c:pt>
                <c:pt idx="17">
                  <c:v>0.22883597883598</c:v>
                </c:pt>
                <c:pt idx="18">
                  <c:v>0.22883597883598</c:v>
                </c:pt>
                <c:pt idx="19">
                  <c:v>0.240740740740742</c:v>
                </c:pt>
                <c:pt idx="20">
                  <c:v>0.240740740740742</c:v>
                </c:pt>
                <c:pt idx="21">
                  <c:v>0.240740740740742</c:v>
                </c:pt>
                <c:pt idx="22">
                  <c:v>0.265432098765432</c:v>
                </c:pt>
                <c:pt idx="23">
                  <c:v>0.265432098765432</c:v>
                </c:pt>
                <c:pt idx="24">
                  <c:v>0.265432098765432</c:v>
                </c:pt>
                <c:pt idx="25">
                  <c:v>0.265432098765432</c:v>
                </c:pt>
                <c:pt idx="26">
                  <c:v>0.265432098765432</c:v>
                </c:pt>
                <c:pt idx="27">
                  <c:v>0.265432098765432</c:v>
                </c:pt>
                <c:pt idx="28">
                  <c:v>0.265432098765432</c:v>
                </c:pt>
                <c:pt idx="29">
                  <c:v>0.277336860670194</c:v>
                </c:pt>
                <c:pt idx="30">
                  <c:v>0.277336860670194</c:v>
                </c:pt>
                <c:pt idx="31">
                  <c:v>0.289241622574956</c:v>
                </c:pt>
                <c:pt idx="32">
                  <c:v>0.289241622574956</c:v>
                </c:pt>
                <c:pt idx="33">
                  <c:v>0.289241622574956</c:v>
                </c:pt>
                <c:pt idx="34">
                  <c:v>0.289241622574956</c:v>
                </c:pt>
                <c:pt idx="35">
                  <c:v>0.289241622574956</c:v>
                </c:pt>
                <c:pt idx="36">
                  <c:v>0.301146384479718</c:v>
                </c:pt>
                <c:pt idx="37">
                  <c:v>0.301146384479718</c:v>
                </c:pt>
              </c:numCache>
            </c:numRef>
          </c:yVal>
          <c:smooth val="1"/>
        </c:ser>
        <c:ser>
          <c:idx val="4"/>
          <c:order val="4"/>
          <c:tx>
            <c:v>LR '95</c:v>
          </c:tx>
          <c:spPr>
            <a:ln w="12700">
              <a:solidFill>
                <a:srgbClr val="800080"/>
              </a:solidFill>
              <a:prstDash val="solid"/>
            </a:ln>
          </c:spPr>
          <c:marker>
            <c:symbol val="star"/>
            <c:size val="5"/>
            <c:spPr>
              <a:noFill/>
              <a:ln>
                <a:solidFill>
                  <a:srgbClr val="800080"/>
                </a:solidFill>
                <a:prstDash val="solid"/>
              </a:ln>
            </c:spPr>
          </c:marker>
          <c:errBars>
            <c:errDir val="y"/>
            <c:errBarType val="both"/>
            <c:errValType val="cust"/>
            <c:noEndCap val="0"/>
            <c:plus>
              <c:numRef>
                <c:f>'Data 1'!$Y$66:$Y$103</c:f>
                <c:numCache>
                  <c:formatCode>General</c:formatCode>
                  <c:ptCount val="38"/>
                  <c:pt idx="0">
                    <c:v>0.0</c:v>
                  </c:pt>
                  <c:pt idx="1">
                    <c:v>0.0</c:v>
                  </c:pt>
                  <c:pt idx="2">
                    <c:v>0.0</c:v>
                  </c:pt>
                  <c:pt idx="3">
                    <c:v>0.0</c:v>
                  </c:pt>
                  <c:pt idx="4">
                    <c:v>0.020264587534281</c:v>
                  </c:pt>
                  <c:pt idx="5">
                    <c:v>0.0288911172754211</c:v>
                  </c:pt>
                  <c:pt idx="6">
                    <c:v>0.0383506967982129</c:v>
                  </c:pt>
                  <c:pt idx="7">
                    <c:v>0.0403896440712658</c:v>
                  </c:pt>
                  <c:pt idx="8">
                    <c:v>0.0332285428652252</c:v>
                  </c:pt>
                  <c:pt idx="9">
                    <c:v>0.0332285428652252</c:v>
                  </c:pt>
                  <c:pt idx="10">
                    <c:v>0.0332285428652252</c:v>
                  </c:pt>
                  <c:pt idx="11">
                    <c:v>0.0410439340107997</c:v>
                  </c:pt>
                  <c:pt idx="12">
                    <c:v>0.0410439340107997</c:v>
                  </c:pt>
                  <c:pt idx="13">
                    <c:v>0.0389825401853004</c:v>
                  </c:pt>
                  <c:pt idx="14">
                    <c:v>0.0473304346311911</c:v>
                  </c:pt>
                  <c:pt idx="15">
                    <c:v>0.0567885317973538</c:v>
                  </c:pt>
                  <c:pt idx="16">
                    <c:v>0.0567885317973538</c:v>
                  </c:pt>
                  <c:pt idx="17">
                    <c:v>0.0567885317973538</c:v>
                  </c:pt>
                  <c:pt idx="18">
                    <c:v>0.0567885317973538</c:v>
                  </c:pt>
                  <c:pt idx="19">
                    <c:v>0.0463554668532459</c:v>
                  </c:pt>
                  <c:pt idx="20">
                    <c:v>0.0463554668532459</c:v>
                  </c:pt>
                  <c:pt idx="21">
                    <c:v>0.0463554668532459</c:v>
                  </c:pt>
                  <c:pt idx="22">
                    <c:v>0.025294036732975</c:v>
                  </c:pt>
                  <c:pt idx="23">
                    <c:v>0.025294036732975</c:v>
                  </c:pt>
                  <c:pt idx="24">
                    <c:v>0.0181989733279933</c:v>
                  </c:pt>
                  <c:pt idx="25">
                    <c:v>0.0140127545993473</c:v>
                  </c:pt>
                  <c:pt idx="26">
                    <c:v>0.0140127545993473</c:v>
                  </c:pt>
                  <c:pt idx="27">
                    <c:v>0.0140127545993473</c:v>
                  </c:pt>
                  <c:pt idx="28">
                    <c:v>0.0140127545993473</c:v>
                  </c:pt>
                  <c:pt idx="29">
                    <c:v>0.0140127545993473</c:v>
                  </c:pt>
                  <c:pt idx="30">
                    <c:v>0.0140127545993473</c:v>
                  </c:pt>
                  <c:pt idx="31">
                    <c:v>0.0140127545993473</c:v>
                  </c:pt>
                  <c:pt idx="32">
                    <c:v>0.0140127545993473</c:v>
                  </c:pt>
                  <c:pt idx="33">
                    <c:v>0.0140127545993473</c:v>
                  </c:pt>
                  <c:pt idx="34">
                    <c:v>0.00675506023382463</c:v>
                  </c:pt>
                  <c:pt idx="35">
                    <c:v>0.00675506023382463</c:v>
                  </c:pt>
                  <c:pt idx="36">
                    <c:v>0.025664619128676</c:v>
                  </c:pt>
                  <c:pt idx="37">
                    <c:v>0.025664619128676</c:v>
                  </c:pt>
                </c:numCache>
              </c:numRef>
            </c:plus>
            <c:minus>
              <c:numRef>
                <c:f>'Data 1'!$Y$66:$Y$103</c:f>
                <c:numCache>
                  <c:formatCode>General</c:formatCode>
                  <c:ptCount val="38"/>
                  <c:pt idx="0">
                    <c:v>0.0</c:v>
                  </c:pt>
                  <c:pt idx="1">
                    <c:v>0.0</c:v>
                  </c:pt>
                  <c:pt idx="2">
                    <c:v>0.0</c:v>
                  </c:pt>
                  <c:pt idx="3">
                    <c:v>0.0</c:v>
                  </c:pt>
                  <c:pt idx="4">
                    <c:v>0.020264587534281</c:v>
                  </c:pt>
                  <c:pt idx="5">
                    <c:v>0.0288911172754211</c:v>
                  </c:pt>
                  <c:pt idx="6">
                    <c:v>0.0383506967982129</c:v>
                  </c:pt>
                  <c:pt idx="7">
                    <c:v>0.0403896440712658</c:v>
                  </c:pt>
                  <c:pt idx="8">
                    <c:v>0.0332285428652252</c:v>
                  </c:pt>
                  <c:pt idx="9">
                    <c:v>0.0332285428652252</c:v>
                  </c:pt>
                  <c:pt idx="10">
                    <c:v>0.0332285428652252</c:v>
                  </c:pt>
                  <c:pt idx="11">
                    <c:v>0.0410439340107997</c:v>
                  </c:pt>
                  <c:pt idx="12">
                    <c:v>0.0410439340107997</c:v>
                  </c:pt>
                  <c:pt idx="13">
                    <c:v>0.0389825401853004</c:v>
                  </c:pt>
                  <c:pt idx="14">
                    <c:v>0.0473304346311911</c:v>
                  </c:pt>
                  <c:pt idx="15">
                    <c:v>0.0567885317973538</c:v>
                  </c:pt>
                  <c:pt idx="16">
                    <c:v>0.0567885317973538</c:v>
                  </c:pt>
                  <c:pt idx="17">
                    <c:v>0.0567885317973538</c:v>
                  </c:pt>
                  <c:pt idx="18">
                    <c:v>0.0567885317973538</c:v>
                  </c:pt>
                  <c:pt idx="19">
                    <c:v>0.0463554668532459</c:v>
                  </c:pt>
                  <c:pt idx="20">
                    <c:v>0.0463554668532459</c:v>
                  </c:pt>
                  <c:pt idx="21">
                    <c:v>0.0463554668532459</c:v>
                  </c:pt>
                  <c:pt idx="22">
                    <c:v>0.025294036732975</c:v>
                  </c:pt>
                  <c:pt idx="23">
                    <c:v>0.025294036732975</c:v>
                  </c:pt>
                  <c:pt idx="24">
                    <c:v>0.0181989733279933</c:v>
                  </c:pt>
                  <c:pt idx="25">
                    <c:v>0.0140127545993473</c:v>
                  </c:pt>
                  <c:pt idx="26">
                    <c:v>0.0140127545993473</c:v>
                  </c:pt>
                  <c:pt idx="27">
                    <c:v>0.0140127545993473</c:v>
                  </c:pt>
                  <c:pt idx="28">
                    <c:v>0.0140127545993473</c:v>
                  </c:pt>
                  <c:pt idx="29">
                    <c:v>0.0140127545993473</c:v>
                  </c:pt>
                  <c:pt idx="30">
                    <c:v>0.0140127545993473</c:v>
                  </c:pt>
                  <c:pt idx="31">
                    <c:v>0.0140127545993473</c:v>
                  </c:pt>
                  <c:pt idx="32">
                    <c:v>0.0140127545993473</c:v>
                  </c:pt>
                  <c:pt idx="33">
                    <c:v>0.0140127545993473</c:v>
                  </c:pt>
                  <c:pt idx="34">
                    <c:v>0.00675506023382463</c:v>
                  </c:pt>
                  <c:pt idx="35">
                    <c:v>0.00675506023382463</c:v>
                  </c:pt>
                  <c:pt idx="36">
                    <c:v>0.025664619128676</c:v>
                  </c:pt>
                  <c:pt idx="37">
                    <c:v>0.025664619128676</c:v>
                  </c:pt>
                </c:numCache>
              </c:numRef>
            </c:minus>
            <c:spPr>
              <a:ln w="12700">
                <a:solidFill>
                  <a:srgbClr val="000000"/>
                </a:solidFill>
                <a:prstDash val="solid"/>
              </a:ln>
            </c:spPr>
          </c:errBars>
          <c:yVal>
            <c:numRef>
              <c:f>'Data 1'!$X$66:$X$103</c:f>
              <c:numCache>
                <c:formatCode>0%</c:formatCode>
                <c:ptCount val="38"/>
                <c:pt idx="0">
                  <c:v>0.0</c:v>
                </c:pt>
                <c:pt idx="1">
                  <c:v>0.0</c:v>
                </c:pt>
                <c:pt idx="2">
                  <c:v>0.0</c:v>
                </c:pt>
                <c:pt idx="3">
                  <c:v>0.0</c:v>
                </c:pt>
                <c:pt idx="4">
                  <c:v>0.0710484704737578</c:v>
                </c:pt>
                <c:pt idx="5">
                  <c:v>0.117876908106793</c:v>
                </c:pt>
                <c:pt idx="6">
                  <c:v>0.141275922885118</c:v>
                </c:pt>
                <c:pt idx="7">
                  <c:v>0.15318068478988</c:v>
                </c:pt>
                <c:pt idx="8">
                  <c:v>0.177431125706988</c:v>
                </c:pt>
                <c:pt idx="9">
                  <c:v>0.177431125706988</c:v>
                </c:pt>
                <c:pt idx="10">
                  <c:v>0.177431125706988</c:v>
                </c:pt>
                <c:pt idx="11">
                  <c:v>0.18933588761175</c:v>
                </c:pt>
                <c:pt idx="12">
                  <c:v>0.18933588761175</c:v>
                </c:pt>
                <c:pt idx="13">
                  <c:v>0.224670072371222</c:v>
                </c:pt>
                <c:pt idx="14">
                  <c:v>0.236164325244785</c:v>
                </c:pt>
                <c:pt idx="15">
                  <c:v>0.247658578118348</c:v>
                </c:pt>
                <c:pt idx="16">
                  <c:v>0.247658578118348</c:v>
                </c:pt>
                <c:pt idx="17">
                  <c:v>0.247658578118348</c:v>
                </c:pt>
                <c:pt idx="18">
                  <c:v>0.247658578118348</c:v>
                </c:pt>
                <c:pt idx="19">
                  <c:v>0.260004257130694</c:v>
                </c:pt>
                <c:pt idx="20">
                  <c:v>0.260004257130694</c:v>
                </c:pt>
                <c:pt idx="21">
                  <c:v>0.260004257130694</c:v>
                </c:pt>
                <c:pt idx="22">
                  <c:v>0.296600377060149</c:v>
                </c:pt>
                <c:pt idx="23">
                  <c:v>0.296600377060149</c:v>
                </c:pt>
                <c:pt idx="24">
                  <c:v>0.308946056072493</c:v>
                </c:pt>
                <c:pt idx="25">
                  <c:v>0.320850817977259</c:v>
                </c:pt>
                <c:pt idx="26">
                  <c:v>0.320850817977259</c:v>
                </c:pt>
                <c:pt idx="27">
                  <c:v>0.320850817977259</c:v>
                </c:pt>
                <c:pt idx="28">
                  <c:v>0.320850817977259</c:v>
                </c:pt>
                <c:pt idx="29">
                  <c:v>0.320850817977259</c:v>
                </c:pt>
                <c:pt idx="30">
                  <c:v>0.320850817977259</c:v>
                </c:pt>
                <c:pt idx="31">
                  <c:v>0.320850817977259</c:v>
                </c:pt>
                <c:pt idx="32">
                  <c:v>0.320850817977259</c:v>
                </c:pt>
                <c:pt idx="33">
                  <c:v>0.320850817977259</c:v>
                </c:pt>
                <c:pt idx="34">
                  <c:v>0.333196496989604</c:v>
                </c:pt>
                <c:pt idx="35">
                  <c:v>0.333196496989604</c:v>
                </c:pt>
                <c:pt idx="36">
                  <c:v>0.357887855014294</c:v>
                </c:pt>
                <c:pt idx="37">
                  <c:v>0.357887855014294</c:v>
                </c:pt>
              </c:numCache>
            </c:numRef>
          </c:yVal>
          <c:smooth val="1"/>
        </c:ser>
        <c:ser>
          <c:idx val="5"/>
          <c:order val="5"/>
          <c:tx>
            <c:v>RB1</c:v>
          </c:tx>
          <c:spPr>
            <a:ln w="12700">
              <a:solidFill>
                <a:srgbClr val="FF6600"/>
              </a:solidFill>
              <a:prstDash val="solid"/>
            </a:ln>
          </c:spPr>
          <c:marker>
            <c:symbol val="circle"/>
            <c:size val="5"/>
            <c:spPr>
              <a:solidFill>
                <a:srgbClr val="FF6600"/>
              </a:solidFill>
              <a:ln>
                <a:solidFill>
                  <a:srgbClr val="FF6600"/>
                </a:solidFill>
                <a:prstDash val="solid"/>
              </a:ln>
            </c:spPr>
          </c:marker>
          <c:errBars>
            <c:errDir val="y"/>
            <c:errBarType val="both"/>
            <c:errValType val="cust"/>
            <c:noEndCap val="1"/>
            <c:plus>
              <c:numRef>
                <c:f>'Data 1'!$AJ$66:$AJ$103</c:f>
                <c:numCache>
                  <c:formatCode>General</c:formatCode>
                  <c:ptCount val="38"/>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0.011904761904762</c:v>
                  </c:pt>
                  <c:pt idx="19">
                    <c:v>0.011904761904762</c:v>
                  </c:pt>
                  <c:pt idx="20">
                    <c:v>0.011904761904762</c:v>
                  </c:pt>
                  <c:pt idx="21">
                    <c:v>0.011904761904762</c:v>
                  </c:pt>
                  <c:pt idx="22">
                    <c:v>0.011904761904762</c:v>
                  </c:pt>
                  <c:pt idx="23">
                    <c:v>0.011904761904762</c:v>
                  </c:pt>
                  <c:pt idx="24">
                    <c:v>0.011904761904762</c:v>
                  </c:pt>
                  <c:pt idx="25">
                    <c:v>0.011904761904762</c:v>
                  </c:pt>
                  <c:pt idx="26">
                    <c:v>0.011904761904762</c:v>
                  </c:pt>
                  <c:pt idx="27">
                    <c:v>0.0</c:v>
                  </c:pt>
                  <c:pt idx="28">
                    <c:v>0.0</c:v>
                  </c:pt>
                  <c:pt idx="29">
                    <c:v>0.0</c:v>
                  </c:pt>
                  <c:pt idx="30">
                    <c:v>0.0</c:v>
                  </c:pt>
                  <c:pt idx="31">
                    <c:v>0.0</c:v>
                  </c:pt>
                  <c:pt idx="32">
                    <c:v>0.0</c:v>
                  </c:pt>
                  <c:pt idx="33">
                    <c:v>0.0</c:v>
                  </c:pt>
                  <c:pt idx="34">
                    <c:v>0.011904761904762</c:v>
                  </c:pt>
                  <c:pt idx="35">
                    <c:v>0.011904761904762</c:v>
                  </c:pt>
                  <c:pt idx="36">
                    <c:v>0.011904761904762</c:v>
                  </c:pt>
                  <c:pt idx="37">
                    <c:v>0.023809523809524</c:v>
                  </c:pt>
                </c:numCache>
              </c:numRef>
            </c:plus>
            <c:minus>
              <c:numRef>
                <c:f>'Data 1'!$AJ$66:$AJ$103</c:f>
                <c:numCache>
                  <c:formatCode>General</c:formatCode>
                  <c:ptCount val="38"/>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0.011904761904762</c:v>
                  </c:pt>
                  <c:pt idx="19">
                    <c:v>0.011904761904762</c:v>
                  </c:pt>
                  <c:pt idx="20">
                    <c:v>0.011904761904762</c:v>
                  </c:pt>
                  <c:pt idx="21">
                    <c:v>0.011904761904762</c:v>
                  </c:pt>
                  <c:pt idx="22">
                    <c:v>0.011904761904762</c:v>
                  </c:pt>
                  <c:pt idx="23">
                    <c:v>0.011904761904762</c:v>
                  </c:pt>
                  <c:pt idx="24">
                    <c:v>0.011904761904762</c:v>
                  </c:pt>
                  <c:pt idx="25">
                    <c:v>0.011904761904762</c:v>
                  </c:pt>
                  <c:pt idx="26">
                    <c:v>0.011904761904762</c:v>
                  </c:pt>
                  <c:pt idx="27">
                    <c:v>0.0</c:v>
                  </c:pt>
                  <c:pt idx="28">
                    <c:v>0.0</c:v>
                  </c:pt>
                  <c:pt idx="29">
                    <c:v>0.0</c:v>
                  </c:pt>
                  <c:pt idx="30">
                    <c:v>0.0</c:v>
                  </c:pt>
                  <c:pt idx="31">
                    <c:v>0.0</c:v>
                  </c:pt>
                  <c:pt idx="32">
                    <c:v>0.0</c:v>
                  </c:pt>
                  <c:pt idx="33">
                    <c:v>0.0</c:v>
                  </c:pt>
                  <c:pt idx="34">
                    <c:v>0.011904761904762</c:v>
                  </c:pt>
                  <c:pt idx="35">
                    <c:v>0.011904761904762</c:v>
                  </c:pt>
                  <c:pt idx="36">
                    <c:v>0.011904761904762</c:v>
                  </c:pt>
                  <c:pt idx="37">
                    <c:v>0.023809523809524</c:v>
                  </c:pt>
                </c:numCache>
              </c:numRef>
            </c:minus>
            <c:spPr>
              <a:ln w="12700">
                <a:solidFill>
                  <a:srgbClr val="000000"/>
                </a:solidFill>
                <a:prstDash val="solid"/>
              </a:ln>
            </c:spPr>
          </c:errBars>
          <c:yVal>
            <c:numRef>
              <c:f>'Data 1'!$AI$66:$AI$103</c:f>
              <c:numCache>
                <c:formatCode>0%</c:formatCode>
                <c:ptCount val="38"/>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0.011904761904762</c:v>
                </c:pt>
                <c:pt idx="19">
                  <c:v>0.023809523809524</c:v>
                </c:pt>
                <c:pt idx="20">
                  <c:v>0.023809523809524</c:v>
                </c:pt>
                <c:pt idx="21">
                  <c:v>0.023809523809524</c:v>
                </c:pt>
                <c:pt idx="22">
                  <c:v>0.023809523809524</c:v>
                </c:pt>
                <c:pt idx="23">
                  <c:v>0.023809523809524</c:v>
                </c:pt>
                <c:pt idx="24">
                  <c:v>0.023809523809524</c:v>
                </c:pt>
                <c:pt idx="25">
                  <c:v>0.023809523809524</c:v>
                </c:pt>
                <c:pt idx="26">
                  <c:v>0.023809523809524</c:v>
                </c:pt>
                <c:pt idx="27">
                  <c:v>0.0357142857142857</c:v>
                </c:pt>
                <c:pt idx="28">
                  <c:v>0.0357142857142857</c:v>
                </c:pt>
                <c:pt idx="29">
                  <c:v>0.0357142857142857</c:v>
                </c:pt>
                <c:pt idx="30">
                  <c:v>0.0357142857142857</c:v>
                </c:pt>
                <c:pt idx="31">
                  <c:v>0.0357142857142857</c:v>
                </c:pt>
                <c:pt idx="32">
                  <c:v>0.0357142857142857</c:v>
                </c:pt>
                <c:pt idx="33">
                  <c:v>0.0357142857142857</c:v>
                </c:pt>
                <c:pt idx="34">
                  <c:v>0.0476190476190477</c:v>
                </c:pt>
                <c:pt idx="35">
                  <c:v>0.0476190476190477</c:v>
                </c:pt>
                <c:pt idx="36">
                  <c:v>0.0476190476190477</c:v>
                </c:pt>
                <c:pt idx="37">
                  <c:v>0.0595238095238095</c:v>
                </c:pt>
              </c:numCache>
            </c:numRef>
          </c:yVal>
          <c:smooth val="1"/>
        </c:ser>
        <c:ser>
          <c:idx val="6"/>
          <c:order val="6"/>
          <c:tx>
            <c:v>BC203</c:v>
          </c:tx>
          <c:spPr>
            <a:ln w="12700">
              <a:solidFill>
                <a:srgbClr val="008080"/>
              </a:solidFill>
              <a:prstDash val="solid"/>
            </a:ln>
          </c:spPr>
          <c:marker>
            <c:symbol val="plus"/>
            <c:size val="3"/>
            <c:spPr>
              <a:solidFill>
                <a:srgbClr val="008080"/>
              </a:solidFill>
              <a:ln>
                <a:solidFill>
                  <a:srgbClr val="008080"/>
                </a:solidFill>
                <a:prstDash val="solid"/>
              </a:ln>
            </c:spPr>
          </c:marker>
          <c:errBars>
            <c:errDir val="y"/>
            <c:errBarType val="both"/>
            <c:errValType val="cust"/>
            <c:noEndCap val="0"/>
            <c:plus>
              <c:numRef>
                <c:f>'Data 1'!$N$119:$N$156</c:f>
                <c:numCache>
                  <c:formatCode>General</c:formatCode>
                  <c:ptCount val="38"/>
                  <c:pt idx="0">
                    <c:v>0.0</c:v>
                  </c:pt>
                  <c:pt idx="1">
                    <c:v>0.0</c:v>
                  </c:pt>
                  <c:pt idx="2">
                    <c:v>0.0</c:v>
                  </c:pt>
                  <c:pt idx="3">
                    <c:v>0.0</c:v>
                  </c:pt>
                  <c:pt idx="4">
                    <c:v>0.0</c:v>
                  </c:pt>
                  <c:pt idx="5">
                    <c:v>0.0</c:v>
                  </c:pt>
                  <c:pt idx="6">
                    <c:v>0.0</c:v>
                  </c:pt>
                  <c:pt idx="7">
                    <c:v>0.0</c:v>
                  </c:pt>
                  <c:pt idx="8">
                    <c:v>0.011904761904762</c:v>
                  </c:pt>
                  <c:pt idx="9">
                    <c:v>0.011904761904762</c:v>
                  </c:pt>
                  <c:pt idx="10">
                    <c:v>0.011904761904762</c:v>
                  </c:pt>
                  <c:pt idx="11">
                    <c:v>0.011904761904762</c:v>
                  </c:pt>
                  <c:pt idx="12">
                    <c:v>0.011904761904762</c:v>
                  </c:pt>
                  <c:pt idx="13">
                    <c:v>0.011904761904762</c:v>
                  </c:pt>
                  <c:pt idx="14">
                    <c:v>0.011904761904762</c:v>
                  </c:pt>
                  <c:pt idx="15">
                    <c:v>0.011904761904762</c:v>
                  </c:pt>
                  <c:pt idx="16">
                    <c:v>0.011904761904762</c:v>
                  </c:pt>
                  <c:pt idx="17">
                    <c:v>0.011904761904762</c:v>
                  </c:pt>
                  <c:pt idx="18">
                    <c:v>0.011904761904762</c:v>
                  </c:pt>
                  <c:pt idx="19">
                    <c:v>0.011904761904762</c:v>
                  </c:pt>
                  <c:pt idx="20">
                    <c:v>0.011904761904762</c:v>
                  </c:pt>
                  <c:pt idx="21">
                    <c:v>0.011904761904762</c:v>
                  </c:pt>
                  <c:pt idx="22">
                    <c:v>0.011904761904762</c:v>
                  </c:pt>
                  <c:pt idx="23">
                    <c:v>0.011904761904762</c:v>
                  </c:pt>
                  <c:pt idx="24">
                    <c:v>0.011904761904762</c:v>
                  </c:pt>
                  <c:pt idx="25">
                    <c:v>0.011904761904762</c:v>
                  </c:pt>
                  <c:pt idx="26">
                    <c:v>0.011904761904762</c:v>
                  </c:pt>
                  <c:pt idx="27">
                    <c:v>0.0206196524710582</c:v>
                  </c:pt>
                  <c:pt idx="28">
                    <c:v>0.0206196524710582</c:v>
                  </c:pt>
                  <c:pt idx="29">
                    <c:v>0.0314970394174358</c:v>
                  </c:pt>
                  <c:pt idx="30">
                    <c:v>0.0314970394174358</c:v>
                  </c:pt>
                  <c:pt idx="31">
                    <c:v>0.0314970394174358</c:v>
                  </c:pt>
                  <c:pt idx="32">
                    <c:v>0.0202390077910558</c:v>
                  </c:pt>
                  <c:pt idx="33">
                    <c:v>0.02336860670194</c:v>
                  </c:pt>
                  <c:pt idx="34">
                    <c:v>0.02336860670194</c:v>
                  </c:pt>
                  <c:pt idx="35">
                    <c:v>0.02336860670194</c:v>
                  </c:pt>
                  <c:pt idx="36">
                    <c:v>0.02336860670194</c:v>
                  </c:pt>
                  <c:pt idx="37">
                    <c:v>0.02336860670194</c:v>
                  </c:pt>
                </c:numCache>
              </c:numRef>
            </c:plus>
            <c:minus>
              <c:numRef>
                <c:f>'Data 1'!$N$119:$N$156</c:f>
                <c:numCache>
                  <c:formatCode>General</c:formatCode>
                  <c:ptCount val="38"/>
                  <c:pt idx="0">
                    <c:v>0.0</c:v>
                  </c:pt>
                  <c:pt idx="1">
                    <c:v>0.0</c:v>
                  </c:pt>
                  <c:pt idx="2">
                    <c:v>0.0</c:v>
                  </c:pt>
                  <c:pt idx="3">
                    <c:v>0.0</c:v>
                  </c:pt>
                  <c:pt idx="4">
                    <c:v>0.0</c:v>
                  </c:pt>
                  <c:pt idx="5">
                    <c:v>0.0</c:v>
                  </c:pt>
                  <c:pt idx="6">
                    <c:v>0.0</c:v>
                  </c:pt>
                  <c:pt idx="7">
                    <c:v>0.0</c:v>
                  </c:pt>
                  <c:pt idx="8">
                    <c:v>0.011904761904762</c:v>
                  </c:pt>
                  <c:pt idx="9">
                    <c:v>0.011904761904762</c:v>
                  </c:pt>
                  <c:pt idx="10">
                    <c:v>0.011904761904762</c:v>
                  </c:pt>
                  <c:pt idx="11">
                    <c:v>0.011904761904762</c:v>
                  </c:pt>
                  <c:pt idx="12">
                    <c:v>0.011904761904762</c:v>
                  </c:pt>
                  <c:pt idx="13">
                    <c:v>0.011904761904762</c:v>
                  </c:pt>
                  <c:pt idx="14">
                    <c:v>0.011904761904762</c:v>
                  </c:pt>
                  <c:pt idx="15">
                    <c:v>0.011904761904762</c:v>
                  </c:pt>
                  <c:pt idx="16">
                    <c:v>0.011904761904762</c:v>
                  </c:pt>
                  <c:pt idx="17">
                    <c:v>0.011904761904762</c:v>
                  </c:pt>
                  <c:pt idx="18">
                    <c:v>0.011904761904762</c:v>
                  </c:pt>
                  <c:pt idx="19">
                    <c:v>0.011904761904762</c:v>
                  </c:pt>
                  <c:pt idx="20">
                    <c:v>0.011904761904762</c:v>
                  </c:pt>
                  <c:pt idx="21">
                    <c:v>0.011904761904762</c:v>
                  </c:pt>
                  <c:pt idx="22">
                    <c:v>0.011904761904762</c:v>
                  </c:pt>
                  <c:pt idx="23">
                    <c:v>0.011904761904762</c:v>
                  </c:pt>
                  <c:pt idx="24">
                    <c:v>0.011904761904762</c:v>
                  </c:pt>
                  <c:pt idx="25">
                    <c:v>0.011904761904762</c:v>
                  </c:pt>
                  <c:pt idx="26">
                    <c:v>0.011904761904762</c:v>
                  </c:pt>
                  <c:pt idx="27">
                    <c:v>0.0206196524710582</c:v>
                  </c:pt>
                  <c:pt idx="28">
                    <c:v>0.0206196524710582</c:v>
                  </c:pt>
                  <c:pt idx="29">
                    <c:v>0.0314970394174358</c:v>
                  </c:pt>
                  <c:pt idx="30">
                    <c:v>0.0314970394174358</c:v>
                  </c:pt>
                  <c:pt idx="31">
                    <c:v>0.0314970394174358</c:v>
                  </c:pt>
                  <c:pt idx="32">
                    <c:v>0.0202390077910558</c:v>
                  </c:pt>
                  <c:pt idx="33">
                    <c:v>0.02336860670194</c:v>
                  </c:pt>
                  <c:pt idx="34">
                    <c:v>0.02336860670194</c:v>
                  </c:pt>
                  <c:pt idx="35">
                    <c:v>0.02336860670194</c:v>
                  </c:pt>
                  <c:pt idx="36">
                    <c:v>0.02336860670194</c:v>
                  </c:pt>
                  <c:pt idx="37">
                    <c:v>0.02336860670194</c:v>
                  </c:pt>
                </c:numCache>
              </c:numRef>
            </c:minus>
            <c:spPr>
              <a:ln w="12700">
                <a:solidFill>
                  <a:srgbClr val="000000"/>
                </a:solidFill>
                <a:prstDash val="solid"/>
              </a:ln>
            </c:spPr>
          </c:errBars>
          <c:yVal>
            <c:numRef>
              <c:f>'Data 1'!$M$119:$M$156</c:f>
              <c:numCache>
                <c:formatCode>0%</c:formatCode>
                <c:ptCount val="38"/>
                <c:pt idx="0">
                  <c:v>0.0</c:v>
                </c:pt>
                <c:pt idx="1">
                  <c:v>0.0</c:v>
                </c:pt>
                <c:pt idx="2">
                  <c:v>0.0</c:v>
                </c:pt>
                <c:pt idx="3">
                  <c:v>0.0</c:v>
                </c:pt>
                <c:pt idx="4">
                  <c:v>0.0</c:v>
                </c:pt>
                <c:pt idx="5">
                  <c:v>0.0</c:v>
                </c:pt>
                <c:pt idx="6">
                  <c:v>0.0</c:v>
                </c:pt>
                <c:pt idx="7">
                  <c:v>0.0</c:v>
                </c:pt>
                <c:pt idx="8">
                  <c:v>0.011904761904762</c:v>
                </c:pt>
                <c:pt idx="9">
                  <c:v>0.011904761904762</c:v>
                </c:pt>
                <c:pt idx="10">
                  <c:v>0.011904761904762</c:v>
                </c:pt>
                <c:pt idx="11">
                  <c:v>0.011904761904762</c:v>
                </c:pt>
                <c:pt idx="12">
                  <c:v>0.011904761904762</c:v>
                </c:pt>
                <c:pt idx="13">
                  <c:v>0.011904761904762</c:v>
                </c:pt>
                <c:pt idx="14">
                  <c:v>0.011904761904762</c:v>
                </c:pt>
                <c:pt idx="15">
                  <c:v>0.011904761904762</c:v>
                </c:pt>
                <c:pt idx="16">
                  <c:v>0.011904761904762</c:v>
                </c:pt>
                <c:pt idx="17">
                  <c:v>0.011904761904762</c:v>
                </c:pt>
                <c:pt idx="18">
                  <c:v>0.011904761904762</c:v>
                </c:pt>
                <c:pt idx="19">
                  <c:v>0.011904761904762</c:v>
                </c:pt>
                <c:pt idx="20">
                  <c:v>0.011904761904762</c:v>
                </c:pt>
                <c:pt idx="21">
                  <c:v>0.011904761904762</c:v>
                </c:pt>
                <c:pt idx="22">
                  <c:v>0.023809523809524</c:v>
                </c:pt>
                <c:pt idx="23">
                  <c:v>0.023809523809524</c:v>
                </c:pt>
                <c:pt idx="24">
                  <c:v>0.023809523809524</c:v>
                </c:pt>
                <c:pt idx="25">
                  <c:v>0.023809523809524</c:v>
                </c:pt>
                <c:pt idx="26">
                  <c:v>0.023809523809524</c:v>
                </c:pt>
                <c:pt idx="27">
                  <c:v>0.0357142857142857</c:v>
                </c:pt>
                <c:pt idx="28">
                  <c:v>0.0357142857142857</c:v>
                </c:pt>
                <c:pt idx="29">
                  <c:v>0.0476190476190477</c:v>
                </c:pt>
                <c:pt idx="30">
                  <c:v>0.0595238095238095</c:v>
                </c:pt>
                <c:pt idx="31">
                  <c:v>0.0595238095238095</c:v>
                </c:pt>
                <c:pt idx="32">
                  <c:v>0.0718694885361552</c:v>
                </c:pt>
                <c:pt idx="33">
                  <c:v>0.0837742504409172</c:v>
                </c:pt>
                <c:pt idx="34">
                  <c:v>0.0837742504409172</c:v>
                </c:pt>
                <c:pt idx="35">
                  <c:v>0.0837742504409172</c:v>
                </c:pt>
                <c:pt idx="36">
                  <c:v>0.0837742504409172</c:v>
                </c:pt>
                <c:pt idx="37">
                  <c:v>0.0837742504409172</c:v>
                </c:pt>
              </c:numCache>
            </c:numRef>
          </c:yVal>
          <c:smooth val="1"/>
        </c:ser>
        <c:ser>
          <c:idx val="7"/>
          <c:order val="7"/>
          <c:tx>
            <c:v>BL '94</c:v>
          </c:tx>
          <c:spPr>
            <a:ln w="12700">
              <a:solidFill>
                <a:srgbClr val="0000FF"/>
              </a:solidFill>
              <a:prstDash val="solid"/>
            </a:ln>
          </c:spPr>
          <c:marker>
            <c:symbol val="dot"/>
            <c:size val="5"/>
            <c:spPr>
              <a:noFill/>
              <a:ln>
                <a:solidFill>
                  <a:srgbClr val="0000FF"/>
                </a:solidFill>
                <a:prstDash val="solid"/>
              </a:ln>
            </c:spPr>
          </c:marker>
          <c:errBars>
            <c:errDir val="y"/>
            <c:errBarType val="both"/>
            <c:errValType val="cust"/>
            <c:noEndCap val="0"/>
            <c:plus>
              <c:numRef>
                <c:f>'Data 1'!$Y$119:$Y$156</c:f>
                <c:numCache>
                  <c:formatCode>General</c:formatCode>
                  <c:ptCount val="38"/>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0.0123456790123458</c:v>
                  </c:pt>
                  <c:pt idx="19">
                    <c:v>0.0123456790123458</c:v>
                  </c:pt>
                  <c:pt idx="20">
                    <c:v>0.0123456790123458</c:v>
                  </c:pt>
                  <c:pt idx="21">
                    <c:v>0.0123456790123458</c:v>
                  </c:pt>
                  <c:pt idx="22">
                    <c:v>0.0123456790123458</c:v>
                  </c:pt>
                  <c:pt idx="23">
                    <c:v>0.0123456790123458</c:v>
                  </c:pt>
                  <c:pt idx="24">
                    <c:v>0.0246913580246916</c:v>
                  </c:pt>
                  <c:pt idx="25">
                    <c:v>0.0246913580246916</c:v>
                  </c:pt>
                  <c:pt idx="26">
                    <c:v>0.0246913580246916</c:v>
                  </c:pt>
                  <c:pt idx="27">
                    <c:v>0.0246913580246916</c:v>
                  </c:pt>
                  <c:pt idx="28">
                    <c:v>0.0246913580246916</c:v>
                  </c:pt>
                  <c:pt idx="29">
                    <c:v>0.0246913580246916</c:v>
                  </c:pt>
                  <c:pt idx="30">
                    <c:v>0.0246913580246916</c:v>
                  </c:pt>
                  <c:pt idx="31">
                    <c:v>0.0213878885990035</c:v>
                  </c:pt>
                  <c:pt idx="32">
                    <c:v>0.0213878885990035</c:v>
                  </c:pt>
                  <c:pt idx="33">
                    <c:v>0.0213878885990035</c:v>
                  </c:pt>
                  <c:pt idx="34">
                    <c:v>0.0213878885990035</c:v>
                  </c:pt>
                  <c:pt idx="35">
                    <c:v>0.0213878885990035</c:v>
                  </c:pt>
                  <c:pt idx="36">
                    <c:v>0.0213878885990035</c:v>
                  </c:pt>
                  <c:pt idx="37">
                    <c:v>0.0213878885990035</c:v>
                  </c:pt>
                </c:numCache>
              </c:numRef>
            </c:plus>
            <c:minus>
              <c:numRef>
                <c:f>'Data 1'!$Y$119:$Y$156</c:f>
                <c:numCache>
                  <c:formatCode>General</c:formatCode>
                  <c:ptCount val="38"/>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0.0123456790123458</c:v>
                  </c:pt>
                  <c:pt idx="19">
                    <c:v>0.0123456790123458</c:v>
                  </c:pt>
                  <c:pt idx="20">
                    <c:v>0.0123456790123458</c:v>
                  </c:pt>
                  <c:pt idx="21">
                    <c:v>0.0123456790123458</c:v>
                  </c:pt>
                  <c:pt idx="22">
                    <c:v>0.0123456790123458</c:v>
                  </c:pt>
                  <c:pt idx="23">
                    <c:v>0.0123456790123458</c:v>
                  </c:pt>
                  <c:pt idx="24">
                    <c:v>0.0246913580246916</c:v>
                  </c:pt>
                  <c:pt idx="25">
                    <c:v>0.0246913580246916</c:v>
                  </c:pt>
                  <c:pt idx="26">
                    <c:v>0.0246913580246916</c:v>
                  </c:pt>
                  <c:pt idx="27">
                    <c:v>0.0246913580246916</c:v>
                  </c:pt>
                  <c:pt idx="28">
                    <c:v>0.0246913580246916</c:v>
                  </c:pt>
                  <c:pt idx="29">
                    <c:v>0.0246913580246916</c:v>
                  </c:pt>
                  <c:pt idx="30">
                    <c:v>0.0246913580246916</c:v>
                  </c:pt>
                  <c:pt idx="31">
                    <c:v>0.0213878885990035</c:v>
                  </c:pt>
                  <c:pt idx="32">
                    <c:v>0.0213878885990035</c:v>
                  </c:pt>
                  <c:pt idx="33">
                    <c:v>0.0213878885990035</c:v>
                  </c:pt>
                  <c:pt idx="34">
                    <c:v>0.0213878885990035</c:v>
                  </c:pt>
                  <c:pt idx="35">
                    <c:v>0.0213878885990035</c:v>
                  </c:pt>
                  <c:pt idx="36">
                    <c:v>0.0213878885990035</c:v>
                  </c:pt>
                  <c:pt idx="37">
                    <c:v>0.0213878885990035</c:v>
                  </c:pt>
                </c:numCache>
              </c:numRef>
            </c:minus>
            <c:spPr>
              <a:ln w="12700">
                <a:solidFill>
                  <a:srgbClr val="000000"/>
                </a:solidFill>
                <a:prstDash val="solid"/>
              </a:ln>
            </c:spPr>
          </c:errBars>
          <c:yVal>
            <c:numRef>
              <c:f>'Data 1'!$X$119:$X$156</c:f>
              <c:numCache>
                <c:formatCode>0%</c:formatCode>
                <c:ptCount val="38"/>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0.0123456790123458</c:v>
                </c:pt>
                <c:pt idx="19">
                  <c:v>0.0123456790123458</c:v>
                </c:pt>
                <c:pt idx="20">
                  <c:v>0.0123456790123458</c:v>
                </c:pt>
                <c:pt idx="21">
                  <c:v>0.0123456790123458</c:v>
                </c:pt>
                <c:pt idx="22">
                  <c:v>0.0123456790123458</c:v>
                </c:pt>
                <c:pt idx="23">
                  <c:v>0.0123456790123458</c:v>
                </c:pt>
                <c:pt idx="24">
                  <c:v>0.0246913580246916</c:v>
                </c:pt>
                <c:pt idx="25">
                  <c:v>0.0246913580246916</c:v>
                </c:pt>
                <c:pt idx="26">
                  <c:v>0.0246913580246916</c:v>
                </c:pt>
                <c:pt idx="27">
                  <c:v>0.0246913580246916</c:v>
                </c:pt>
                <c:pt idx="28">
                  <c:v>0.0246913580246916</c:v>
                </c:pt>
                <c:pt idx="29">
                  <c:v>0.0246913580246916</c:v>
                </c:pt>
                <c:pt idx="30">
                  <c:v>0.0246913580246916</c:v>
                </c:pt>
                <c:pt idx="31">
                  <c:v>0.0365961199294535</c:v>
                </c:pt>
                <c:pt idx="32">
                  <c:v>0.0365961199294535</c:v>
                </c:pt>
                <c:pt idx="33">
                  <c:v>0.0365961199294535</c:v>
                </c:pt>
                <c:pt idx="34">
                  <c:v>0.0365961199294535</c:v>
                </c:pt>
                <c:pt idx="35">
                  <c:v>0.0365961199294535</c:v>
                </c:pt>
                <c:pt idx="36">
                  <c:v>0.0365961199294535</c:v>
                </c:pt>
                <c:pt idx="37">
                  <c:v>0.0365961199294535</c:v>
                </c:pt>
              </c:numCache>
            </c:numRef>
          </c:yVal>
          <c:smooth val="1"/>
        </c:ser>
        <c:ser>
          <c:idx val="8"/>
          <c:order val="8"/>
          <c:tx>
            <c:v>Dm</c:v>
          </c:tx>
          <c:spPr>
            <a:ln w="12700">
              <a:solidFill>
                <a:srgbClr val="008000"/>
              </a:solidFill>
              <a:prstDash val="solid"/>
            </a:ln>
          </c:spPr>
          <c:marker>
            <c:symbol val="circle"/>
            <c:size val="5"/>
            <c:spPr>
              <a:solidFill>
                <a:srgbClr val="008000"/>
              </a:solidFill>
              <a:ln>
                <a:solidFill>
                  <a:srgbClr val="008000"/>
                </a:solidFill>
                <a:prstDash val="solid"/>
              </a:ln>
            </c:spPr>
          </c:marker>
          <c:errBars>
            <c:errDir val="y"/>
            <c:errBarType val="both"/>
            <c:errValType val="cust"/>
            <c:noEndCap val="0"/>
            <c:plus>
              <c:numRef>
                <c:f>'Data 1'!$AJ$119:$AJ$156</c:f>
                <c:numCache>
                  <c:formatCode>General</c:formatCode>
                  <c:ptCount val="38"/>
                  <c:pt idx="0">
                    <c:v>0.0</c:v>
                  </c:pt>
                  <c:pt idx="1">
                    <c:v>0.0</c:v>
                  </c:pt>
                  <c:pt idx="2">
                    <c:v>0.0</c:v>
                  </c:pt>
                  <c:pt idx="3">
                    <c:v>0.011904761904762</c:v>
                  </c:pt>
                  <c:pt idx="4">
                    <c:v>0.011904761904762</c:v>
                  </c:pt>
                  <c:pt idx="5">
                    <c:v>0.023809523809524</c:v>
                  </c:pt>
                  <c:pt idx="6">
                    <c:v>0.011904761904762</c:v>
                  </c:pt>
                  <c:pt idx="7">
                    <c:v>0.011904761904762</c:v>
                  </c:pt>
                  <c:pt idx="8">
                    <c:v>0.020619652471058</c:v>
                  </c:pt>
                  <c:pt idx="9">
                    <c:v>0.020619652471058</c:v>
                  </c:pt>
                  <c:pt idx="10">
                    <c:v>0.0314970394174359</c:v>
                  </c:pt>
                  <c:pt idx="11">
                    <c:v>0.0629940788348716</c:v>
                  </c:pt>
                  <c:pt idx="12">
                    <c:v>0.0724138396464078</c:v>
                  </c:pt>
                  <c:pt idx="13">
                    <c:v>0.0518916540897699</c:v>
                  </c:pt>
                  <c:pt idx="14">
                    <c:v>0.0618589574131744</c:v>
                  </c:pt>
                  <c:pt idx="15">
                    <c:v>0.0618589574131744</c:v>
                  </c:pt>
                  <c:pt idx="16">
                    <c:v>0.0518916540897699</c:v>
                  </c:pt>
                  <c:pt idx="17">
                    <c:v>0.0518916540897699</c:v>
                  </c:pt>
                  <c:pt idx="18">
                    <c:v>0.0518916540897699</c:v>
                  </c:pt>
                  <c:pt idx="19">
                    <c:v>0.0518916540897699</c:v>
                  </c:pt>
                  <c:pt idx="20">
                    <c:v>0.0518916540897699</c:v>
                  </c:pt>
                  <c:pt idx="21">
                    <c:v>0.0412393049421159</c:v>
                  </c:pt>
                  <c:pt idx="22">
                    <c:v>0.0412393049421159</c:v>
                  </c:pt>
                  <c:pt idx="23">
                    <c:v>0.0206196524710577</c:v>
                  </c:pt>
                  <c:pt idx="24">
                    <c:v>0.023809523809524</c:v>
                  </c:pt>
                  <c:pt idx="25">
                    <c:v>0.011904761904762</c:v>
                  </c:pt>
                  <c:pt idx="26">
                    <c:v>0.011904761904762</c:v>
                  </c:pt>
                  <c:pt idx="27">
                    <c:v>0.011904761904762</c:v>
                  </c:pt>
                  <c:pt idx="28">
                    <c:v>0.011904761904762</c:v>
                  </c:pt>
                  <c:pt idx="29">
                    <c:v>0.011904761904762</c:v>
                  </c:pt>
                  <c:pt idx="30">
                    <c:v>0.0206196524710568</c:v>
                  </c:pt>
                  <c:pt idx="31">
                    <c:v>0.0206196524710568</c:v>
                  </c:pt>
                  <c:pt idx="32">
                    <c:v>0.0206196524710568</c:v>
                  </c:pt>
                  <c:pt idx="33">
                    <c:v>0.0206196524710568</c:v>
                  </c:pt>
                  <c:pt idx="34">
                    <c:v>0.0206196524710568</c:v>
                  </c:pt>
                  <c:pt idx="35">
                    <c:v>0.0206196524710568</c:v>
                  </c:pt>
                  <c:pt idx="36">
                    <c:v>0.0206196524710568</c:v>
                  </c:pt>
                  <c:pt idx="37">
                    <c:v>0.0206196524710568</c:v>
                  </c:pt>
                </c:numCache>
              </c:numRef>
            </c:plus>
            <c:minus>
              <c:numRef>
                <c:f>'Data 1'!$AJ$119:$AJ$156</c:f>
                <c:numCache>
                  <c:formatCode>General</c:formatCode>
                  <c:ptCount val="38"/>
                  <c:pt idx="0">
                    <c:v>0.0</c:v>
                  </c:pt>
                  <c:pt idx="1">
                    <c:v>0.0</c:v>
                  </c:pt>
                  <c:pt idx="2">
                    <c:v>0.0</c:v>
                  </c:pt>
                  <c:pt idx="3">
                    <c:v>0.011904761904762</c:v>
                  </c:pt>
                  <c:pt idx="4">
                    <c:v>0.011904761904762</c:v>
                  </c:pt>
                  <c:pt idx="5">
                    <c:v>0.023809523809524</c:v>
                  </c:pt>
                  <c:pt idx="6">
                    <c:v>0.011904761904762</c:v>
                  </c:pt>
                  <c:pt idx="7">
                    <c:v>0.011904761904762</c:v>
                  </c:pt>
                  <c:pt idx="8">
                    <c:v>0.020619652471058</c:v>
                  </c:pt>
                  <c:pt idx="9">
                    <c:v>0.020619652471058</c:v>
                  </c:pt>
                  <c:pt idx="10">
                    <c:v>0.0314970394174359</c:v>
                  </c:pt>
                  <c:pt idx="11">
                    <c:v>0.0629940788348716</c:v>
                  </c:pt>
                  <c:pt idx="12">
                    <c:v>0.0724138396464078</c:v>
                  </c:pt>
                  <c:pt idx="13">
                    <c:v>0.0518916540897699</c:v>
                  </c:pt>
                  <c:pt idx="14">
                    <c:v>0.0618589574131744</c:v>
                  </c:pt>
                  <c:pt idx="15">
                    <c:v>0.0618589574131744</c:v>
                  </c:pt>
                  <c:pt idx="16">
                    <c:v>0.0518916540897699</c:v>
                  </c:pt>
                  <c:pt idx="17">
                    <c:v>0.0518916540897699</c:v>
                  </c:pt>
                  <c:pt idx="18">
                    <c:v>0.0518916540897699</c:v>
                  </c:pt>
                  <c:pt idx="19">
                    <c:v>0.0518916540897699</c:v>
                  </c:pt>
                  <c:pt idx="20">
                    <c:v>0.0518916540897699</c:v>
                  </c:pt>
                  <c:pt idx="21">
                    <c:v>0.0412393049421159</c:v>
                  </c:pt>
                  <c:pt idx="22">
                    <c:v>0.0412393049421159</c:v>
                  </c:pt>
                  <c:pt idx="23">
                    <c:v>0.0206196524710577</c:v>
                  </c:pt>
                  <c:pt idx="24">
                    <c:v>0.023809523809524</c:v>
                  </c:pt>
                  <c:pt idx="25">
                    <c:v>0.011904761904762</c:v>
                  </c:pt>
                  <c:pt idx="26">
                    <c:v>0.011904761904762</c:v>
                  </c:pt>
                  <c:pt idx="27">
                    <c:v>0.011904761904762</c:v>
                  </c:pt>
                  <c:pt idx="28">
                    <c:v>0.011904761904762</c:v>
                  </c:pt>
                  <c:pt idx="29">
                    <c:v>0.011904761904762</c:v>
                  </c:pt>
                  <c:pt idx="30">
                    <c:v>0.0206196524710568</c:v>
                  </c:pt>
                  <c:pt idx="31">
                    <c:v>0.0206196524710568</c:v>
                  </c:pt>
                  <c:pt idx="32">
                    <c:v>0.0206196524710568</c:v>
                  </c:pt>
                  <c:pt idx="33">
                    <c:v>0.0206196524710568</c:v>
                  </c:pt>
                  <c:pt idx="34">
                    <c:v>0.0206196524710568</c:v>
                  </c:pt>
                  <c:pt idx="35">
                    <c:v>0.0206196524710568</c:v>
                  </c:pt>
                  <c:pt idx="36">
                    <c:v>0.0206196524710568</c:v>
                  </c:pt>
                  <c:pt idx="37">
                    <c:v>0.0206196524710568</c:v>
                  </c:pt>
                </c:numCache>
              </c:numRef>
            </c:minus>
            <c:spPr>
              <a:ln w="12700">
                <a:solidFill>
                  <a:srgbClr val="000000"/>
                </a:solidFill>
                <a:prstDash val="solid"/>
              </a:ln>
            </c:spPr>
          </c:errBars>
          <c:yVal>
            <c:numRef>
              <c:f>'Data 1'!$AI$119:$AI$156</c:f>
              <c:numCache>
                <c:formatCode>0%</c:formatCode>
                <c:ptCount val="38"/>
                <c:pt idx="0">
                  <c:v>0.0</c:v>
                </c:pt>
                <c:pt idx="1">
                  <c:v>0.0</c:v>
                </c:pt>
                <c:pt idx="2">
                  <c:v>0.0</c:v>
                </c:pt>
                <c:pt idx="3">
                  <c:v>0.011904761904762</c:v>
                </c:pt>
                <c:pt idx="4">
                  <c:v>0.0595238095238095</c:v>
                </c:pt>
                <c:pt idx="5">
                  <c:v>0.154761904761906</c:v>
                </c:pt>
                <c:pt idx="6">
                  <c:v>0.166666666666667</c:v>
                </c:pt>
                <c:pt idx="7">
                  <c:v>0.202380952380952</c:v>
                </c:pt>
                <c:pt idx="8">
                  <c:v>0.25</c:v>
                </c:pt>
                <c:pt idx="9">
                  <c:v>0.25</c:v>
                </c:pt>
                <c:pt idx="10">
                  <c:v>0.309523809523812</c:v>
                </c:pt>
                <c:pt idx="11">
                  <c:v>0.369047619047621</c:v>
                </c:pt>
                <c:pt idx="12">
                  <c:v>0.416666666666669</c:v>
                </c:pt>
                <c:pt idx="13">
                  <c:v>0.44047619047619</c:v>
                </c:pt>
                <c:pt idx="14">
                  <c:v>0.464285714285714</c:v>
                </c:pt>
                <c:pt idx="15">
                  <c:v>0.464285714285714</c:v>
                </c:pt>
                <c:pt idx="16">
                  <c:v>0.488095238095238</c:v>
                </c:pt>
                <c:pt idx="17">
                  <c:v>0.488095238095238</c:v>
                </c:pt>
                <c:pt idx="18">
                  <c:v>0.488095238095238</c:v>
                </c:pt>
                <c:pt idx="19">
                  <c:v>0.488095238095238</c:v>
                </c:pt>
                <c:pt idx="20">
                  <c:v>0.488095238095238</c:v>
                </c:pt>
                <c:pt idx="21">
                  <c:v>0.5</c:v>
                </c:pt>
                <c:pt idx="22">
                  <c:v>0.5</c:v>
                </c:pt>
                <c:pt idx="23">
                  <c:v>0.535714285714286</c:v>
                </c:pt>
                <c:pt idx="24">
                  <c:v>0.547619047619051</c:v>
                </c:pt>
                <c:pt idx="25">
                  <c:v>0.55952380952381</c:v>
                </c:pt>
                <c:pt idx="26">
                  <c:v>0.55952380952381</c:v>
                </c:pt>
                <c:pt idx="27">
                  <c:v>0.55952380952381</c:v>
                </c:pt>
                <c:pt idx="28">
                  <c:v>0.55952380952381</c:v>
                </c:pt>
                <c:pt idx="29">
                  <c:v>0.55952380952381</c:v>
                </c:pt>
                <c:pt idx="30">
                  <c:v>0.571428571428576</c:v>
                </c:pt>
                <c:pt idx="31">
                  <c:v>0.571428571428576</c:v>
                </c:pt>
                <c:pt idx="32">
                  <c:v>0.571428571428576</c:v>
                </c:pt>
                <c:pt idx="33">
                  <c:v>0.571428571428576</c:v>
                </c:pt>
                <c:pt idx="34">
                  <c:v>0.571428571428576</c:v>
                </c:pt>
                <c:pt idx="35">
                  <c:v>0.571428571428576</c:v>
                </c:pt>
                <c:pt idx="36">
                  <c:v>0.571428571428576</c:v>
                </c:pt>
                <c:pt idx="37">
                  <c:v>0.571428571428576</c:v>
                </c:pt>
              </c:numCache>
            </c:numRef>
          </c:yVal>
          <c:smooth val="1"/>
        </c:ser>
        <c:ser>
          <c:idx val="9"/>
          <c:order val="9"/>
          <c:tx>
            <c:v>220:90 (HV)</c:v>
          </c:tx>
          <c:spPr>
            <a:ln w="12700">
              <a:solidFill>
                <a:srgbClr val="FF0000"/>
              </a:solidFill>
              <a:prstDash val="solid"/>
            </a:ln>
          </c:spPr>
          <c:marker>
            <c:symbol val="diamond"/>
            <c:size val="5"/>
            <c:spPr>
              <a:solidFill>
                <a:srgbClr val="FF0000"/>
              </a:solidFill>
              <a:ln>
                <a:solidFill>
                  <a:srgbClr val="FF0000"/>
                </a:solidFill>
                <a:prstDash val="solid"/>
              </a:ln>
            </c:spPr>
          </c:marker>
          <c:errBars>
            <c:errDir val="y"/>
            <c:errBarType val="both"/>
            <c:errValType val="cust"/>
            <c:noEndCap val="0"/>
            <c:plus>
              <c:numRef>
                <c:f>'Data 1'!$N$172:$N$209</c:f>
                <c:numCache>
                  <c:formatCode>General</c:formatCode>
                  <c:ptCount val="38"/>
                  <c:pt idx="0">
                    <c:v>0.0</c:v>
                  </c:pt>
                  <c:pt idx="1">
                    <c:v>0.0</c:v>
                  </c:pt>
                  <c:pt idx="2">
                    <c:v>0.0</c:v>
                  </c:pt>
                  <c:pt idx="3">
                    <c:v>0.0</c:v>
                  </c:pt>
                  <c:pt idx="4">
                    <c:v>0.0116905410789796</c:v>
                  </c:pt>
                  <c:pt idx="5">
                    <c:v>0.0322231682373784</c:v>
                  </c:pt>
                  <c:pt idx="6">
                    <c:v>0.0383699230464541</c:v>
                  </c:pt>
                  <c:pt idx="7">
                    <c:v>0.0569671045773116</c:v>
                  </c:pt>
                  <c:pt idx="8">
                    <c:v>0.045206369022844</c:v>
                  </c:pt>
                  <c:pt idx="9">
                    <c:v>0.045206369022844</c:v>
                  </c:pt>
                  <c:pt idx="10">
                    <c:v>0.0572530482193749</c:v>
                  </c:pt>
                  <c:pt idx="11">
                    <c:v>0.0167548500881847</c:v>
                  </c:pt>
                  <c:pt idx="12">
                    <c:v>0.0167548500881847</c:v>
                  </c:pt>
                  <c:pt idx="13">
                    <c:v>0.0262928598163582</c:v>
                  </c:pt>
                  <c:pt idx="14">
                    <c:v>0.0381106466649841</c:v>
                  </c:pt>
                  <c:pt idx="15">
                    <c:v>0.0499697409753341</c:v>
                  </c:pt>
                  <c:pt idx="16">
                    <c:v>0.0499697409753341</c:v>
                  </c:pt>
                  <c:pt idx="17">
                    <c:v>0.0499697409753341</c:v>
                  </c:pt>
                  <c:pt idx="18">
                    <c:v>0.0499697409753341</c:v>
                  </c:pt>
                  <c:pt idx="19">
                    <c:v>0.0441886060542068</c:v>
                  </c:pt>
                  <c:pt idx="20">
                    <c:v>0.0441886060542068</c:v>
                  </c:pt>
                  <c:pt idx="21">
                    <c:v>0.0441886060542068</c:v>
                  </c:pt>
                  <c:pt idx="22">
                    <c:v>0.0413898825492119</c:v>
                  </c:pt>
                  <c:pt idx="23">
                    <c:v>0.0413898825492119</c:v>
                  </c:pt>
                  <c:pt idx="24">
                    <c:v>0.0413898825492119</c:v>
                  </c:pt>
                  <c:pt idx="25">
                    <c:v>0.0413898825492119</c:v>
                  </c:pt>
                  <c:pt idx="26">
                    <c:v>0.0421715950660263</c:v>
                  </c:pt>
                  <c:pt idx="27">
                    <c:v>0.0421715950660263</c:v>
                  </c:pt>
                  <c:pt idx="28">
                    <c:v>0.0421715950660263</c:v>
                  </c:pt>
                  <c:pt idx="29">
                    <c:v>0.0421715950660263</c:v>
                  </c:pt>
                  <c:pt idx="30">
                    <c:v>0.0421715950660263</c:v>
                  </c:pt>
                  <c:pt idx="31">
                    <c:v>0.0421715950660263</c:v>
                  </c:pt>
                  <c:pt idx="32">
                    <c:v>0.0421715950660263</c:v>
                  </c:pt>
                  <c:pt idx="33">
                    <c:v>0.0421715950660263</c:v>
                  </c:pt>
                  <c:pt idx="34">
                    <c:v>0.0421715950660263</c:v>
                  </c:pt>
                  <c:pt idx="35">
                    <c:v>0.0421715950660263</c:v>
                  </c:pt>
                  <c:pt idx="36">
                    <c:v>0.0421715950660263</c:v>
                  </c:pt>
                  <c:pt idx="37">
                    <c:v>0.0421715950660263</c:v>
                  </c:pt>
                </c:numCache>
              </c:numRef>
            </c:plus>
            <c:minus>
              <c:numRef>
                <c:f>'Data 1'!$N$172:$N$209</c:f>
                <c:numCache>
                  <c:formatCode>General</c:formatCode>
                  <c:ptCount val="38"/>
                  <c:pt idx="0">
                    <c:v>0.0</c:v>
                  </c:pt>
                  <c:pt idx="1">
                    <c:v>0.0</c:v>
                  </c:pt>
                  <c:pt idx="2">
                    <c:v>0.0</c:v>
                  </c:pt>
                  <c:pt idx="3">
                    <c:v>0.0</c:v>
                  </c:pt>
                  <c:pt idx="4">
                    <c:v>0.0116905410789796</c:v>
                  </c:pt>
                  <c:pt idx="5">
                    <c:v>0.0322231682373784</c:v>
                  </c:pt>
                  <c:pt idx="6">
                    <c:v>0.0383699230464541</c:v>
                  </c:pt>
                  <c:pt idx="7">
                    <c:v>0.0569671045773116</c:v>
                  </c:pt>
                  <c:pt idx="8">
                    <c:v>0.045206369022844</c:v>
                  </c:pt>
                  <c:pt idx="9">
                    <c:v>0.045206369022844</c:v>
                  </c:pt>
                  <c:pt idx="10">
                    <c:v>0.0572530482193749</c:v>
                  </c:pt>
                  <c:pt idx="11">
                    <c:v>0.0167548500881847</c:v>
                  </c:pt>
                  <c:pt idx="12">
                    <c:v>0.0167548500881847</c:v>
                  </c:pt>
                  <c:pt idx="13">
                    <c:v>0.0262928598163582</c:v>
                  </c:pt>
                  <c:pt idx="14">
                    <c:v>0.0381106466649841</c:v>
                  </c:pt>
                  <c:pt idx="15">
                    <c:v>0.0499697409753341</c:v>
                  </c:pt>
                  <c:pt idx="16">
                    <c:v>0.0499697409753341</c:v>
                  </c:pt>
                  <c:pt idx="17">
                    <c:v>0.0499697409753341</c:v>
                  </c:pt>
                  <c:pt idx="18">
                    <c:v>0.0499697409753341</c:v>
                  </c:pt>
                  <c:pt idx="19">
                    <c:v>0.0441886060542068</c:v>
                  </c:pt>
                  <c:pt idx="20">
                    <c:v>0.0441886060542068</c:v>
                  </c:pt>
                  <c:pt idx="21">
                    <c:v>0.0441886060542068</c:v>
                  </c:pt>
                  <c:pt idx="22">
                    <c:v>0.0413898825492119</c:v>
                  </c:pt>
                  <c:pt idx="23">
                    <c:v>0.0413898825492119</c:v>
                  </c:pt>
                  <c:pt idx="24">
                    <c:v>0.0413898825492119</c:v>
                  </c:pt>
                  <c:pt idx="25">
                    <c:v>0.0413898825492119</c:v>
                  </c:pt>
                  <c:pt idx="26">
                    <c:v>0.0421715950660263</c:v>
                  </c:pt>
                  <c:pt idx="27">
                    <c:v>0.0421715950660263</c:v>
                  </c:pt>
                  <c:pt idx="28">
                    <c:v>0.0421715950660263</c:v>
                  </c:pt>
                  <c:pt idx="29">
                    <c:v>0.0421715950660263</c:v>
                  </c:pt>
                  <c:pt idx="30">
                    <c:v>0.0421715950660263</c:v>
                  </c:pt>
                  <c:pt idx="31">
                    <c:v>0.0421715950660263</c:v>
                  </c:pt>
                  <c:pt idx="32">
                    <c:v>0.0421715950660263</c:v>
                  </c:pt>
                  <c:pt idx="33">
                    <c:v>0.0421715950660263</c:v>
                  </c:pt>
                  <c:pt idx="34">
                    <c:v>0.0421715950660263</c:v>
                  </c:pt>
                  <c:pt idx="35">
                    <c:v>0.0421715950660263</c:v>
                  </c:pt>
                  <c:pt idx="36">
                    <c:v>0.0421715950660263</c:v>
                  </c:pt>
                  <c:pt idx="37">
                    <c:v>0.0421715950660263</c:v>
                  </c:pt>
                </c:numCache>
              </c:numRef>
            </c:minus>
            <c:spPr>
              <a:ln w="12700">
                <a:solidFill>
                  <a:srgbClr val="000000"/>
                </a:solidFill>
                <a:prstDash val="solid"/>
              </a:ln>
            </c:spPr>
          </c:errBars>
          <c:yVal>
            <c:numRef>
              <c:f>'Data 1'!$M$172:$M$209</c:f>
              <c:numCache>
                <c:formatCode>0%</c:formatCode>
                <c:ptCount val="38"/>
                <c:pt idx="0">
                  <c:v>0.0</c:v>
                </c:pt>
                <c:pt idx="1">
                  <c:v>0.0</c:v>
                </c:pt>
                <c:pt idx="2">
                  <c:v>0.0</c:v>
                </c:pt>
                <c:pt idx="3">
                  <c:v>0.0</c:v>
                </c:pt>
                <c:pt idx="4">
                  <c:v>0.0480599647266317</c:v>
                </c:pt>
                <c:pt idx="5">
                  <c:v>0.241181657848324</c:v>
                </c:pt>
                <c:pt idx="6">
                  <c:v>0.36199294532628</c:v>
                </c:pt>
                <c:pt idx="7">
                  <c:v>0.422839506172842</c:v>
                </c:pt>
                <c:pt idx="8">
                  <c:v>0.518518518518519</c:v>
                </c:pt>
                <c:pt idx="9">
                  <c:v>0.518518518518519</c:v>
                </c:pt>
                <c:pt idx="10">
                  <c:v>0.542768959435626</c:v>
                </c:pt>
                <c:pt idx="11">
                  <c:v>0.626102292768959</c:v>
                </c:pt>
                <c:pt idx="12">
                  <c:v>0.626102292768959</c:v>
                </c:pt>
                <c:pt idx="13">
                  <c:v>0.662257495590833</c:v>
                </c:pt>
                <c:pt idx="14">
                  <c:v>0.674162257495597</c:v>
                </c:pt>
                <c:pt idx="15">
                  <c:v>0.686067019400353</c:v>
                </c:pt>
                <c:pt idx="16">
                  <c:v>0.686067019400353</c:v>
                </c:pt>
                <c:pt idx="17">
                  <c:v>0.686067019400353</c:v>
                </c:pt>
                <c:pt idx="18">
                  <c:v>0.686067019400353</c:v>
                </c:pt>
                <c:pt idx="19">
                  <c:v>0.698412698412698</c:v>
                </c:pt>
                <c:pt idx="20">
                  <c:v>0.698412698412698</c:v>
                </c:pt>
                <c:pt idx="21">
                  <c:v>0.698412698412698</c:v>
                </c:pt>
                <c:pt idx="22">
                  <c:v>0.710758377425047</c:v>
                </c:pt>
                <c:pt idx="23">
                  <c:v>0.710758377425047</c:v>
                </c:pt>
                <c:pt idx="24">
                  <c:v>0.710758377425047</c:v>
                </c:pt>
                <c:pt idx="25">
                  <c:v>0.710758377425047</c:v>
                </c:pt>
                <c:pt idx="26">
                  <c:v>0.723104056437394</c:v>
                </c:pt>
                <c:pt idx="27">
                  <c:v>0.723104056437394</c:v>
                </c:pt>
                <c:pt idx="28">
                  <c:v>0.723104056437394</c:v>
                </c:pt>
                <c:pt idx="29">
                  <c:v>0.723104056437394</c:v>
                </c:pt>
                <c:pt idx="30">
                  <c:v>0.723104056437394</c:v>
                </c:pt>
                <c:pt idx="31">
                  <c:v>0.723104056437394</c:v>
                </c:pt>
                <c:pt idx="32">
                  <c:v>0.723104056437394</c:v>
                </c:pt>
                <c:pt idx="33">
                  <c:v>0.723104056437394</c:v>
                </c:pt>
                <c:pt idx="34">
                  <c:v>0.723104056437394</c:v>
                </c:pt>
                <c:pt idx="35">
                  <c:v>0.723104056437394</c:v>
                </c:pt>
                <c:pt idx="36">
                  <c:v>0.723104056437394</c:v>
                </c:pt>
                <c:pt idx="37">
                  <c:v>0.723104056437394</c:v>
                </c:pt>
              </c:numCache>
            </c:numRef>
          </c:yVal>
          <c:smooth val="1"/>
        </c:ser>
        <c:ser>
          <c:idx val="10"/>
          <c:order val="10"/>
          <c:tx>
            <c:v>Auke '77</c:v>
          </c:tx>
          <c:spPr>
            <a:ln w="12700">
              <a:solidFill>
                <a:srgbClr val="663300"/>
              </a:solidFill>
              <a:prstDash val="solid"/>
            </a:ln>
          </c:spPr>
          <c:marker>
            <c:symbol val="circle"/>
            <c:size val="5"/>
            <c:spPr>
              <a:solidFill>
                <a:srgbClr val="663300"/>
              </a:solidFill>
              <a:ln>
                <a:solidFill>
                  <a:srgbClr val="663300"/>
                </a:solidFill>
                <a:prstDash val="solid"/>
              </a:ln>
            </c:spPr>
          </c:marker>
          <c:errBars>
            <c:errDir val="y"/>
            <c:errBarType val="both"/>
            <c:errValType val="cust"/>
            <c:noEndCap val="0"/>
            <c:plus>
              <c:numRef>
                <c:f>'Data 1'!$Y$172:$Y$209</c:f>
                <c:numCache>
                  <c:formatCode>General</c:formatCode>
                  <c:ptCount val="38"/>
                  <c:pt idx="0">
                    <c:v>0.0</c:v>
                  </c:pt>
                  <c:pt idx="1">
                    <c:v>0.0</c:v>
                  </c:pt>
                  <c:pt idx="2">
                    <c:v>0.0</c:v>
                  </c:pt>
                  <c:pt idx="3">
                    <c:v>0.0</c:v>
                  </c:pt>
                  <c:pt idx="4">
                    <c:v>0.0123456790123458</c:v>
                  </c:pt>
                  <c:pt idx="5">
                    <c:v>0.0123456790123458</c:v>
                  </c:pt>
                  <c:pt idx="6">
                    <c:v>0.0123456790123458</c:v>
                  </c:pt>
                  <c:pt idx="7">
                    <c:v>0.0123456790123458</c:v>
                  </c:pt>
                  <c:pt idx="8">
                    <c:v>0.0123456790123458</c:v>
                  </c:pt>
                  <c:pt idx="9">
                    <c:v>0.0123456790123458</c:v>
                  </c:pt>
                  <c:pt idx="10">
                    <c:v>0.0123456790123458</c:v>
                  </c:pt>
                  <c:pt idx="11">
                    <c:v>0.0123456790123458</c:v>
                  </c:pt>
                  <c:pt idx="12">
                    <c:v>0.0123456790123458</c:v>
                  </c:pt>
                  <c:pt idx="13">
                    <c:v>0.0119427502248665</c:v>
                  </c:pt>
                  <c:pt idx="14">
                    <c:v>0.0119427502248665</c:v>
                  </c:pt>
                  <c:pt idx="15">
                    <c:v>0.0119427502248665</c:v>
                  </c:pt>
                  <c:pt idx="16">
                    <c:v>0.0119427502248665</c:v>
                  </c:pt>
                  <c:pt idx="17">
                    <c:v>0.0119427502248665</c:v>
                  </c:pt>
                  <c:pt idx="18">
                    <c:v>0.0119427502248665</c:v>
                  </c:pt>
                  <c:pt idx="19">
                    <c:v>0.0119427502248665</c:v>
                  </c:pt>
                  <c:pt idx="20">
                    <c:v>0.0119427502248665</c:v>
                  </c:pt>
                  <c:pt idx="21">
                    <c:v>0.0119427502248665</c:v>
                  </c:pt>
                  <c:pt idx="22">
                    <c:v>0.0119427502248665</c:v>
                  </c:pt>
                  <c:pt idx="23">
                    <c:v>0.0119427502248665</c:v>
                  </c:pt>
                  <c:pt idx="24">
                    <c:v>0.0119427502248665</c:v>
                  </c:pt>
                  <c:pt idx="25">
                    <c:v>0.0119427502248665</c:v>
                  </c:pt>
                  <c:pt idx="26">
                    <c:v>0.0119427502248665</c:v>
                  </c:pt>
                  <c:pt idx="27">
                    <c:v>0.0119427502248665</c:v>
                  </c:pt>
                  <c:pt idx="28">
                    <c:v>0.0119427502248665</c:v>
                  </c:pt>
                  <c:pt idx="29">
                    <c:v>0.000737513399965639</c:v>
                  </c:pt>
                  <c:pt idx="30">
                    <c:v>0.000737513399965639</c:v>
                  </c:pt>
                  <c:pt idx="31">
                    <c:v>0.000737513399965639</c:v>
                  </c:pt>
                  <c:pt idx="32">
                    <c:v>0.000737513399965639</c:v>
                  </c:pt>
                  <c:pt idx="33">
                    <c:v>0.000737513399965639</c:v>
                  </c:pt>
                  <c:pt idx="34">
                    <c:v>0.000737513399965639</c:v>
                  </c:pt>
                  <c:pt idx="35">
                    <c:v>0.000737513399965639</c:v>
                  </c:pt>
                  <c:pt idx="36">
                    <c:v>0.0119124003087059</c:v>
                  </c:pt>
                  <c:pt idx="37">
                    <c:v>0.0119124003087059</c:v>
                  </c:pt>
                </c:numCache>
              </c:numRef>
            </c:plus>
            <c:minus>
              <c:numRef>
                <c:f>'Data 1'!$Y$172:$Y$209</c:f>
                <c:numCache>
                  <c:formatCode>General</c:formatCode>
                  <c:ptCount val="38"/>
                  <c:pt idx="0">
                    <c:v>0.0</c:v>
                  </c:pt>
                  <c:pt idx="1">
                    <c:v>0.0</c:v>
                  </c:pt>
                  <c:pt idx="2">
                    <c:v>0.0</c:v>
                  </c:pt>
                  <c:pt idx="3">
                    <c:v>0.0</c:v>
                  </c:pt>
                  <c:pt idx="4">
                    <c:v>0.0123456790123458</c:v>
                  </c:pt>
                  <c:pt idx="5">
                    <c:v>0.0123456790123458</c:v>
                  </c:pt>
                  <c:pt idx="6">
                    <c:v>0.0123456790123458</c:v>
                  </c:pt>
                  <c:pt idx="7">
                    <c:v>0.0123456790123458</c:v>
                  </c:pt>
                  <c:pt idx="8">
                    <c:v>0.0123456790123458</c:v>
                  </c:pt>
                  <c:pt idx="9">
                    <c:v>0.0123456790123458</c:v>
                  </c:pt>
                  <c:pt idx="10">
                    <c:v>0.0123456790123458</c:v>
                  </c:pt>
                  <c:pt idx="11">
                    <c:v>0.0123456790123458</c:v>
                  </c:pt>
                  <c:pt idx="12">
                    <c:v>0.0123456790123458</c:v>
                  </c:pt>
                  <c:pt idx="13">
                    <c:v>0.0119427502248665</c:v>
                  </c:pt>
                  <c:pt idx="14">
                    <c:v>0.0119427502248665</c:v>
                  </c:pt>
                  <c:pt idx="15">
                    <c:v>0.0119427502248665</c:v>
                  </c:pt>
                  <c:pt idx="16">
                    <c:v>0.0119427502248665</c:v>
                  </c:pt>
                  <c:pt idx="17">
                    <c:v>0.0119427502248665</c:v>
                  </c:pt>
                  <c:pt idx="18">
                    <c:v>0.0119427502248665</c:v>
                  </c:pt>
                  <c:pt idx="19">
                    <c:v>0.0119427502248665</c:v>
                  </c:pt>
                  <c:pt idx="20">
                    <c:v>0.0119427502248665</c:v>
                  </c:pt>
                  <c:pt idx="21">
                    <c:v>0.0119427502248665</c:v>
                  </c:pt>
                  <c:pt idx="22">
                    <c:v>0.0119427502248665</c:v>
                  </c:pt>
                  <c:pt idx="23">
                    <c:v>0.0119427502248665</c:v>
                  </c:pt>
                  <c:pt idx="24">
                    <c:v>0.0119427502248665</c:v>
                  </c:pt>
                  <c:pt idx="25">
                    <c:v>0.0119427502248665</c:v>
                  </c:pt>
                  <c:pt idx="26">
                    <c:v>0.0119427502248665</c:v>
                  </c:pt>
                  <c:pt idx="27">
                    <c:v>0.0119427502248665</c:v>
                  </c:pt>
                  <c:pt idx="28">
                    <c:v>0.0119427502248665</c:v>
                  </c:pt>
                  <c:pt idx="29">
                    <c:v>0.000737513399965639</c:v>
                  </c:pt>
                  <c:pt idx="30">
                    <c:v>0.000737513399965639</c:v>
                  </c:pt>
                  <c:pt idx="31">
                    <c:v>0.000737513399965639</c:v>
                  </c:pt>
                  <c:pt idx="32">
                    <c:v>0.000737513399965639</c:v>
                  </c:pt>
                  <c:pt idx="33">
                    <c:v>0.000737513399965639</c:v>
                  </c:pt>
                  <c:pt idx="34">
                    <c:v>0.000737513399965639</c:v>
                  </c:pt>
                  <c:pt idx="35">
                    <c:v>0.000737513399965639</c:v>
                  </c:pt>
                  <c:pt idx="36">
                    <c:v>0.0119124003087059</c:v>
                  </c:pt>
                  <c:pt idx="37">
                    <c:v>0.0119124003087059</c:v>
                  </c:pt>
                </c:numCache>
              </c:numRef>
            </c:minus>
            <c:spPr>
              <a:ln w="12700">
                <a:solidFill>
                  <a:srgbClr val="000000"/>
                </a:solidFill>
                <a:prstDash val="solid"/>
              </a:ln>
            </c:spPr>
          </c:errBars>
          <c:yVal>
            <c:numRef>
              <c:f>'Data 1'!$X$172:$X$209</c:f>
              <c:numCache>
                <c:formatCode>0%</c:formatCode>
                <c:ptCount val="38"/>
                <c:pt idx="0">
                  <c:v>0.0</c:v>
                </c:pt>
                <c:pt idx="1">
                  <c:v>0.0</c:v>
                </c:pt>
                <c:pt idx="2">
                  <c:v>0.0</c:v>
                </c:pt>
                <c:pt idx="3">
                  <c:v>0.0</c:v>
                </c:pt>
                <c:pt idx="4">
                  <c:v>0.0123456790123458</c:v>
                </c:pt>
                <c:pt idx="5">
                  <c:v>0.0123456790123458</c:v>
                </c:pt>
                <c:pt idx="6">
                  <c:v>0.0123456790123458</c:v>
                </c:pt>
                <c:pt idx="7">
                  <c:v>0.0123456790123458</c:v>
                </c:pt>
                <c:pt idx="8">
                  <c:v>0.0123456790123458</c:v>
                </c:pt>
                <c:pt idx="9">
                  <c:v>0.0123456790123458</c:v>
                </c:pt>
                <c:pt idx="10">
                  <c:v>0.0123456790123458</c:v>
                </c:pt>
                <c:pt idx="11">
                  <c:v>0.0123456790123458</c:v>
                </c:pt>
                <c:pt idx="12">
                  <c:v>0.0123456790123458</c:v>
                </c:pt>
                <c:pt idx="13">
                  <c:v>0.0238399318859091</c:v>
                </c:pt>
                <c:pt idx="14">
                  <c:v>0.0238399318859091</c:v>
                </c:pt>
                <c:pt idx="15">
                  <c:v>0.0238399318859091</c:v>
                </c:pt>
                <c:pt idx="16">
                  <c:v>0.0238399318859091</c:v>
                </c:pt>
                <c:pt idx="17">
                  <c:v>0.0238399318859091</c:v>
                </c:pt>
                <c:pt idx="18">
                  <c:v>0.0238399318859091</c:v>
                </c:pt>
                <c:pt idx="19">
                  <c:v>0.0238399318859091</c:v>
                </c:pt>
                <c:pt idx="20">
                  <c:v>0.0238399318859091</c:v>
                </c:pt>
                <c:pt idx="21">
                  <c:v>0.0238399318859091</c:v>
                </c:pt>
                <c:pt idx="22">
                  <c:v>0.0238399318859091</c:v>
                </c:pt>
                <c:pt idx="23">
                  <c:v>0.0238399318859091</c:v>
                </c:pt>
                <c:pt idx="24">
                  <c:v>0.0238399318859091</c:v>
                </c:pt>
                <c:pt idx="25">
                  <c:v>0.0238399318859091</c:v>
                </c:pt>
                <c:pt idx="26">
                  <c:v>0.0238399318859091</c:v>
                </c:pt>
                <c:pt idx="27">
                  <c:v>0.0238399318859091</c:v>
                </c:pt>
                <c:pt idx="28">
                  <c:v>0.0238399318859091</c:v>
                </c:pt>
                <c:pt idx="29">
                  <c:v>0.0357446937906708</c:v>
                </c:pt>
                <c:pt idx="30">
                  <c:v>0.0357446937906708</c:v>
                </c:pt>
                <c:pt idx="31">
                  <c:v>0.0357446937906708</c:v>
                </c:pt>
                <c:pt idx="32">
                  <c:v>0.0357446937906708</c:v>
                </c:pt>
                <c:pt idx="33">
                  <c:v>0.0357446937906708</c:v>
                </c:pt>
                <c:pt idx="34">
                  <c:v>0.0357446937906708</c:v>
                </c:pt>
                <c:pt idx="35">
                  <c:v>0.0357446937906708</c:v>
                </c:pt>
                <c:pt idx="36">
                  <c:v>0.0476494556954327</c:v>
                </c:pt>
                <c:pt idx="37">
                  <c:v>0.0476494556954327</c:v>
                </c:pt>
              </c:numCache>
            </c:numRef>
          </c:yVal>
          <c:smooth val="1"/>
        </c:ser>
        <c:ser>
          <c:idx val="11"/>
          <c:order val="11"/>
          <c:tx>
            <c:v>Mock</c:v>
          </c:tx>
          <c:spPr>
            <a:ln w="12700">
              <a:solidFill>
                <a:srgbClr val="000000"/>
              </a:solidFill>
              <a:prstDash val="solid"/>
            </a:ln>
          </c:spPr>
          <c:marker>
            <c:symbol val="diamond"/>
            <c:size val="5"/>
            <c:spPr>
              <a:solidFill>
                <a:srgbClr val="808080"/>
              </a:solidFill>
              <a:ln>
                <a:solidFill>
                  <a:srgbClr val="000080"/>
                </a:solidFill>
                <a:prstDash val="solid"/>
              </a:ln>
            </c:spPr>
          </c:marker>
          <c:yVal>
            <c:numRef>
              <c:f>'Data 1'!$AI$172:$AI$209</c:f>
              <c:numCache>
                <c:formatCode>0%</c:formatCode>
                <c:ptCount val="38"/>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c:v>
                </c:pt>
                <c:pt idx="29">
                  <c:v>0.011904761904762</c:v>
                </c:pt>
                <c:pt idx="30">
                  <c:v>0.011904761904762</c:v>
                </c:pt>
                <c:pt idx="31">
                  <c:v>0.011904761904762</c:v>
                </c:pt>
                <c:pt idx="32">
                  <c:v>0.011904761904762</c:v>
                </c:pt>
                <c:pt idx="33">
                  <c:v>0.011904761904762</c:v>
                </c:pt>
                <c:pt idx="34">
                  <c:v>0.011904761904762</c:v>
                </c:pt>
                <c:pt idx="35">
                  <c:v>0.011904761904762</c:v>
                </c:pt>
                <c:pt idx="36">
                  <c:v>0.011904761904762</c:v>
                </c:pt>
                <c:pt idx="37">
                  <c:v>0.011904761904762</c:v>
                </c:pt>
              </c:numCache>
            </c:numRef>
          </c:yVal>
          <c:smooth val="1"/>
        </c:ser>
        <c:dLbls>
          <c:showLegendKey val="0"/>
          <c:showVal val="0"/>
          <c:showCatName val="0"/>
          <c:showSerName val="0"/>
          <c:showPercent val="0"/>
          <c:showBubbleSize val="0"/>
        </c:dLbls>
        <c:axId val="-2134461672"/>
        <c:axId val="-2134453976"/>
      </c:scatterChart>
      <c:valAx>
        <c:axId val="-2134461672"/>
        <c:scaling>
          <c:orientation val="minMax"/>
        </c:scaling>
        <c:delete val="0"/>
        <c:axPos val="b"/>
        <c:title>
          <c:tx>
            <c:rich>
              <a:bodyPr/>
              <a:lstStyle/>
              <a:p>
                <a:pPr>
                  <a:defRPr sz="2400" b="0" i="0" u="none" strike="noStrike" baseline="0">
                    <a:solidFill>
                      <a:srgbClr val="000000"/>
                    </a:solidFill>
                    <a:latin typeface="Arial"/>
                    <a:ea typeface="Arial"/>
                    <a:cs typeface="Arial"/>
                  </a:defRPr>
                </a:pPr>
                <a:r>
                  <a:rPr lang="en-US" sz="2400" b="0" dirty="0"/>
                  <a:t>Experiment Day</a:t>
                </a:r>
              </a:p>
            </c:rich>
          </c:tx>
          <c:layout>
            <c:manualLayout>
              <c:xMode val="edge"/>
              <c:yMode val="edge"/>
              <c:x val="0.399719002458728"/>
              <c:y val="0.94205012681580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2000" b="0" i="0" u="none" strike="noStrike" baseline="0">
                <a:solidFill>
                  <a:srgbClr val="000000"/>
                </a:solidFill>
                <a:latin typeface="Arial"/>
                <a:ea typeface="Arial"/>
                <a:cs typeface="Arial"/>
              </a:defRPr>
            </a:pPr>
            <a:endParaRPr lang="en-US"/>
          </a:p>
        </c:txPr>
        <c:crossAx val="-2134453976"/>
        <c:crosses val="autoZero"/>
        <c:crossBetween val="midCat"/>
        <c:majorUnit val="5.0"/>
        <c:minorUnit val="1.0"/>
      </c:valAx>
      <c:valAx>
        <c:axId val="-2134453976"/>
        <c:scaling>
          <c:orientation val="minMax"/>
          <c:max val="1.0"/>
          <c:min val="0.0"/>
        </c:scaling>
        <c:delete val="0"/>
        <c:axPos val="l"/>
        <c:majorGridlines>
          <c:spPr>
            <a:ln w="3175">
              <a:solidFill>
                <a:schemeClr val="bg1">
                  <a:lumMod val="75000"/>
                </a:schemeClr>
              </a:solidFill>
              <a:prstDash val="solid"/>
            </a:ln>
          </c:spPr>
        </c:majorGridlines>
        <c:numFmt formatCode="0%" sourceLinked="1"/>
        <c:majorTickMark val="out"/>
        <c:minorTickMark val="none"/>
        <c:tickLblPos val="nextTo"/>
        <c:spPr>
          <a:ln w="3175">
            <a:solidFill>
              <a:srgbClr val="000000"/>
            </a:solidFill>
            <a:prstDash val="solid"/>
          </a:ln>
        </c:spPr>
        <c:txPr>
          <a:bodyPr rot="0" vert="horz"/>
          <a:lstStyle/>
          <a:p>
            <a:pPr>
              <a:defRPr sz="2000" b="0" i="0" u="none" strike="noStrike" baseline="0">
                <a:solidFill>
                  <a:srgbClr val="000000"/>
                </a:solidFill>
                <a:latin typeface="Arial"/>
                <a:ea typeface="Arial"/>
                <a:cs typeface="Arial"/>
              </a:defRPr>
            </a:pPr>
            <a:endParaRPr lang="en-US"/>
          </a:p>
        </c:txPr>
        <c:crossAx val="-2134461672"/>
        <c:crosses val="autoZero"/>
        <c:crossBetween val="midCat"/>
      </c:valAx>
      <c:spPr>
        <a:solidFill>
          <a:schemeClr val="bg1">
            <a:lumMod val="75000"/>
          </a:schemeClr>
        </a:solidFill>
        <a:ln w="12700">
          <a:noFill/>
          <a:prstDash val="solid"/>
        </a:ln>
      </c:spPr>
    </c:plotArea>
    <c:plotVisOnly val="1"/>
    <c:dispBlanksAs val="gap"/>
    <c:showDLblsOverMax val="0"/>
  </c:chart>
  <c:spPr>
    <a:noFill/>
    <a:ln w="9525">
      <a:noFill/>
    </a:ln>
  </c:spPr>
  <c:txPr>
    <a:bodyPr/>
    <a:lstStyle/>
    <a:p>
      <a:pPr>
        <a:defRPr sz="1050" b="0" i="0" u="none" strike="noStrike" baseline="0">
          <a:solidFill>
            <a:srgbClr val="000000"/>
          </a:solidFill>
          <a:latin typeface="Arial"/>
          <a:ea typeface="Arial"/>
          <a:cs typeface="Arial"/>
        </a:defRPr>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1417359187444"/>
          <c:y val="0.102326480023331"/>
          <c:w val="0.775560941828253"/>
          <c:h val="0.710759696704596"/>
        </c:manualLayout>
      </c:layout>
      <c:barChart>
        <c:barDir val="col"/>
        <c:grouping val="clustered"/>
        <c:varyColors val="0"/>
        <c:ser>
          <c:idx val="0"/>
          <c:order val="0"/>
          <c:tx>
            <c:v>HV</c:v>
          </c:tx>
          <c:spPr>
            <a:solidFill>
              <a:srgbClr val="FF0000"/>
            </a:solidFill>
            <a:ln>
              <a:noFill/>
            </a:ln>
          </c:spPr>
          <c:invertIfNegative val="0"/>
          <c:errBars>
            <c:errBarType val="both"/>
            <c:errValType val="cust"/>
            <c:noEndCap val="0"/>
            <c:plus>
              <c:numRef>
                <c:f>('Mean to use with figures'!$F$12,'Mean to use with figures'!$F$15,'Mean to use with figures'!$F$30)</c:f>
                <c:numCache>
                  <c:formatCode>General</c:formatCode>
                  <c:ptCount val="3"/>
                  <c:pt idx="0">
                    <c:v>0.232212014540529</c:v>
                  </c:pt>
                  <c:pt idx="1">
                    <c:v>0.184882256561803</c:v>
                  </c:pt>
                </c:numCache>
              </c:numRef>
            </c:plus>
            <c:minus>
              <c:numRef>
                <c:f>('Mean to use with figures'!$F$12,'Mean to use with figures'!$F$15,'Mean to use with figures'!$F$30)</c:f>
                <c:numCache>
                  <c:formatCode>General</c:formatCode>
                  <c:ptCount val="3"/>
                  <c:pt idx="0">
                    <c:v>0.232212014540529</c:v>
                  </c:pt>
                  <c:pt idx="1">
                    <c:v>0.184882256561803</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figures'!$E$12,'Mean to use with figures'!$E$15,'Mean to use with figures'!$E$30)</c:f>
              <c:numCache>
                <c:formatCode>General</c:formatCode>
                <c:ptCount val="3"/>
                <c:pt idx="0">
                  <c:v>8.432400000000004</c:v>
                </c:pt>
                <c:pt idx="1">
                  <c:v>8.587247619047676</c:v>
                </c:pt>
              </c:numCache>
            </c:numRef>
          </c:val>
        </c:ser>
        <c:ser>
          <c:idx val="1"/>
          <c:order val="1"/>
          <c:tx>
            <c:v>LV</c:v>
          </c:tx>
          <c:spPr>
            <a:solidFill>
              <a:srgbClr val="0000FF"/>
            </a:solidFill>
          </c:spPr>
          <c:invertIfNegative val="0"/>
          <c:errBars>
            <c:errBarType val="both"/>
            <c:errValType val="cust"/>
            <c:noEndCap val="0"/>
            <c:plus>
              <c:numRef>
                <c:f>('Mean to use with figures'!$F$30,'Mean to use with figures'!$F$27,'Mean to use with figures'!$F$24)</c:f>
                <c:numCache>
                  <c:formatCode>General</c:formatCode>
                  <c:ptCount val="3"/>
                  <c:pt idx="1">
                    <c:v>0.182541380367539</c:v>
                  </c:pt>
                  <c:pt idx="2">
                    <c:v>0.2866414809832</c:v>
                  </c:pt>
                </c:numCache>
              </c:numRef>
            </c:plus>
            <c:minus>
              <c:numRef>
                <c:f>('Mean to use with figures'!$F$30,'Mean to use with figures'!$F$27,'Mean to use with figures'!$F$24)</c:f>
                <c:numCache>
                  <c:formatCode>General</c:formatCode>
                  <c:ptCount val="3"/>
                  <c:pt idx="1">
                    <c:v>0.182541380367539</c:v>
                  </c:pt>
                  <c:pt idx="2">
                    <c:v>0.2866414809832</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figures'!$E$30,'Mean to use with figures'!$E$27,'Mean to use with figures'!$E$24)</c:f>
              <c:numCache>
                <c:formatCode>General</c:formatCode>
                <c:ptCount val="3"/>
                <c:pt idx="1">
                  <c:v>6.78226190476198</c:v>
                </c:pt>
                <c:pt idx="2">
                  <c:v>7.601917647058719</c:v>
                </c:pt>
              </c:numCache>
            </c:numRef>
          </c:val>
        </c:ser>
        <c:dLbls>
          <c:showLegendKey val="0"/>
          <c:showVal val="0"/>
          <c:showCatName val="0"/>
          <c:showSerName val="0"/>
          <c:showPercent val="0"/>
          <c:showBubbleSize val="0"/>
        </c:dLbls>
        <c:gapWidth val="150"/>
        <c:axId val="-2131085048"/>
        <c:axId val="-2131082040"/>
      </c:barChart>
      <c:catAx>
        <c:axId val="-2131085048"/>
        <c:scaling>
          <c:orientation val="minMax"/>
        </c:scaling>
        <c:delete val="0"/>
        <c:axPos val="b"/>
        <c:majorTickMark val="out"/>
        <c:minorTickMark val="none"/>
        <c:tickLblPos val="nextTo"/>
        <c:txPr>
          <a:bodyPr/>
          <a:lstStyle/>
          <a:p>
            <a:pPr>
              <a:defRPr sz="2000"/>
            </a:pPr>
            <a:endParaRPr lang="en-US"/>
          </a:p>
        </c:txPr>
        <c:crossAx val="-2131082040"/>
        <c:crosses val="autoZero"/>
        <c:auto val="1"/>
        <c:lblAlgn val="ctr"/>
        <c:lblOffset val="100"/>
        <c:noMultiLvlLbl val="0"/>
      </c:catAx>
      <c:valAx>
        <c:axId val="-2131082040"/>
        <c:scaling>
          <c:orientation val="minMax"/>
          <c:max val="10.0"/>
          <c:min val="5.0"/>
        </c:scaling>
        <c:delete val="0"/>
        <c:axPos val="l"/>
        <c:majorGridlines>
          <c:spPr>
            <a:ln>
              <a:solidFill>
                <a:schemeClr val="bg1"/>
              </a:solidFill>
            </a:ln>
          </c:spPr>
        </c:majorGridlines>
        <c:numFmt formatCode="General" sourceLinked="1"/>
        <c:majorTickMark val="out"/>
        <c:minorTickMark val="none"/>
        <c:tickLblPos val="nextTo"/>
        <c:txPr>
          <a:bodyPr/>
          <a:lstStyle/>
          <a:p>
            <a:pPr>
              <a:defRPr sz="2000"/>
            </a:pPr>
            <a:endParaRPr lang="en-US"/>
          </a:p>
        </c:txPr>
        <c:crossAx val="-2131085048"/>
        <c:crosses val="autoZero"/>
        <c:crossBetween val="between"/>
        <c:majorUnit val="1.0"/>
      </c:valAx>
      <c:spPr>
        <a:noFill/>
        <a:ln>
          <a:noFill/>
        </a:ln>
      </c:spPr>
    </c:plotArea>
    <c:legend>
      <c:legendPos val="r"/>
      <c:layout>
        <c:manualLayout>
          <c:xMode val="edge"/>
          <c:yMode val="edge"/>
          <c:x val="0.761176823638045"/>
          <c:y val="0.0741953086337336"/>
          <c:w val="0.2050172966912"/>
          <c:h val="0.253665900881355"/>
        </c:manualLayout>
      </c:layout>
      <c:overlay val="0"/>
      <c:txPr>
        <a:bodyPr/>
        <a:lstStyle/>
        <a:p>
          <a:pPr>
            <a:defRPr sz="2400"/>
          </a:pPr>
          <a:endParaRPr lang="en-US"/>
        </a:p>
      </c:txPr>
    </c:legend>
    <c:plotVisOnly val="1"/>
    <c:dispBlanksAs val="gap"/>
    <c:showDLblsOverMax val="0"/>
  </c:chart>
  <c:spPr>
    <a:solidFill>
      <a:schemeClr val="bg1"/>
    </a:solidFill>
  </c:sp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1417359187444"/>
          <c:y val="0.102326480023331"/>
          <c:w val="0.775560941828252"/>
          <c:h val="0.710759696704597"/>
        </c:manualLayout>
      </c:layout>
      <c:barChart>
        <c:barDir val="col"/>
        <c:grouping val="clustered"/>
        <c:varyColors val="0"/>
        <c:ser>
          <c:idx val="0"/>
          <c:order val="0"/>
          <c:tx>
            <c:v>HV</c:v>
          </c:tx>
          <c:spPr>
            <a:solidFill>
              <a:srgbClr val="FF0000"/>
            </a:solidFill>
            <a:ln>
              <a:noFill/>
            </a:ln>
          </c:spPr>
          <c:invertIfNegative val="0"/>
          <c:errBars>
            <c:errBarType val="both"/>
            <c:errValType val="cust"/>
            <c:noEndCap val="0"/>
            <c:plus>
              <c:numRef>
                <c:f>('Mean to use with figures'!$F$12,'Mean to use with figures'!$F$15,'Mean to use with figures'!$F$30)</c:f>
                <c:numCache>
                  <c:formatCode>General</c:formatCode>
                  <c:ptCount val="3"/>
                  <c:pt idx="0">
                    <c:v>0.232212014540529</c:v>
                  </c:pt>
                  <c:pt idx="1">
                    <c:v>0.184882256561803</c:v>
                  </c:pt>
                </c:numCache>
              </c:numRef>
            </c:plus>
            <c:minus>
              <c:numRef>
                <c:f>('Mean to use with figures'!$F$12,'Mean to use with figures'!$F$15,'Mean to use with figures'!$F$30)</c:f>
                <c:numCache>
                  <c:formatCode>General</c:formatCode>
                  <c:ptCount val="3"/>
                  <c:pt idx="0">
                    <c:v>0.232212014540529</c:v>
                  </c:pt>
                  <c:pt idx="1">
                    <c:v>0.184882256561803</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figures'!$E$12,'Mean to use with figures'!$E$15,'Mean to use with figures'!$E$30)</c:f>
              <c:numCache>
                <c:formatCode>General</c:formatCode>
                <c:ptCount val="3"/>
                <c:pt idx="0">
                  <c:v>8.432400000000004</c:v>
                </c:pt>
                <c:pt idx="1">
                  <c:v>8.587247619047676</c:v>
                </c:pt>
              </c:numCache>
            </c:numRef>
          </c:val>
        </c:ser>
        <c:ser>
          <c:idx val="1"/>
          <c:order val="1"/>
          <c:tx>
            <c:v>LV</c:v>
          </c:tx>
          <c:spPr>
            <a:solidFill>
              <a:srgbClr val="0000FF"/>
            </a:solidFill>
          </c:spPr>
          <c:invertIfNegative val="0"/>
          <c:errBars>
            <c:errBarType val="both"/>
            <c:errValType val="cust"/>
            <c:noEndCap val="0"/>
            <c:plus>
              <c:numRef>
                <c:f>('Mean to use with figures'!$F$30,'Mean to use with figures'!$F$27,'Mean to use with figures'!$F$24)</c:f>
                <c:numCache>
                  <c:formatCode>General</c:formatCode>
                  <c:ptCount val="3"/>
                  <c:pt idx="1">
                    <c:v>0.182541380367539</c:v>
                  </c:pt>
                  <c:pt idx="2">
                    <c:v>0.2866414809832</c:v>
                  </c:pt>
                </c:numCache>
              </c:numRef>
            </c:plus>
            <c:minus>
              <c:numRef>
                <c:f>('Mean to use with figures'!$F$30,'Mean to use with figures'!$F$27,'Mean to use with figures'!$F$24)</c:f>
                <c:numCache>
                  <c:formatCode>General</c:formatCode>
                  <c:ptCount val="3"/>
                  <c:pt idx="1">
                    <c:v>0.182541380367539</c:v>
                  </c:pt>
                  <c:pt idx="2">
                    <c:v>0.2866414809832</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figures'!$E$30,'Mean to use with figures'!$E$27,'Mean to use with figures'!$E$24)</c:f>
              <c:numCache>
                <c:formatCode>General</c:formatCode>
                <c:ptCount val="3"/>
                <c:pt idx="1">
                  <c:v>6.78226190476198</c:v>
                </c:pt>
                <c:pt idx="2">
                  <c:v>7.601917647058715</c:v>
                </c:pt>
              </c:numCache>
            </c:numRef>
          </c:val>
        </c:ser>
        <c:dLbls>
          <c:showLegendKey val="0"/>
          <c:showVal val="0"/>
          <c:showCatName val="0"/>
          <c:showSerName val="0"/>
          <c:showPercent val="0"/>
          <c:showBubbleSize val="0"/>
        </c:dLbls>
        <c:gapWidth val="150"/>
        <c:axId val="-2136355320"/>
        <c:axId val="-2136352312"/>
      </c:barChart>
      <c:catAx>
        <c:axId val="-2136355320"/>
        <c:scaling>
          <c:orientation val="minMax"/>
        </c:scaling>
        <c:delete val="0"/>
        <c:axPos val="b"/>
        <c:majorTickMark val="out"/>
        <c:minorTickMark val="none"/>
        <c:tickLblPos val="nextTo"/>
        <c:txPr>
          <a:bodyPr/>
          <a:lstStyle/>
          <a:p>
            <a:pPr>
              <a:defRPr sz="2000"/>
            </a:pPr>
            <a:endParaRPr lang="en-US"/>
          </a:p>
        </c:txPr>
        <c:crossAx val="-2136352312"/>
        <c:crosses val="autoZero"/>
        <c:auto val="1"/>
        <c:lblAlgn val="ctr"/>
        <c:lblOffset val="100"/>
        <c:noMultiLvlLbl val="0"/>
      </c:catAx>
      <c:valAx>
        <c:axId val="-2136352312"/>
        <c:scaling>
          <c:orientation val="minMax"/>
          <c:max val="10.0"/>
          <c:min val="5.0"/>
        </c:scaling>
        <c:delete val="0"/>
        <c:axPos val="l"/>
        <c:majorGridlines>
          <c:spPr>
            <a:ln>
              <a:solidFill>
                <a:schemeClr val="bg1"/>
              </a:solidFill>
            </a:ln>
          </c:spPr>
        </c:majorGridlines>
        <c:numFmt formatCode="General" sourceLinked="1"/>
        <c:majorTickMark val="out"/>
        <c:minorTickMark val="none"/>
        <c:tickLblPos val="nextTo"/>
        <c:txPr>
          <a:bodyPr/>
          <a:lstStyle/>
          <a:p>
            <a:pPr>
              <a:defRPr sz="2000"/>
            </a:pPr>
            <a:endParaRPr lang="en-US"/>
          </a:p>
        </c:txPr>
        <c:crossAx val="-2136355320"/>
        <c:crosses val="autoZero"/>
        <c:crossBetween val="between"/>
        <c:majorUnit val="1.0"/>
      </c:valAx>
      <c:spPr>
        <a:noFill/>
        <a:ln>
          <a:noFill/>
        </a:ln>
      </c:spPr>
    </c:plotArea>
    <c:legend>
      <c:legendPos val="r"/>
      <c:layout>
        <c:manualLayout>
          <c:xMode val="edge"/>
          <c:yMode val="edge"/>
          <c:x val="0.761176823638046"/>
          <c:y val="0.0741953086337336"/>
          <c:w val="0.2050172966912"/>
          <c:h val="0.253665900881355"/>
        </c:manualLayout>
      </c:layout>
      <c:overlay val="0"/>
      <c:txPr>
        <a:bodyPr/>
        <a:lstStyle/>
        <a:p>
          <a:pPr>
            <a:defRPr sz="2400"/>
          </a:pPr>
          <a:endParaRPr lang="en-US"/>
        </a:p>
      </c:txPr>
    </c:legend>
    <c:plotVisOnly val="1"/>
    <c:dispBlanksAs val="gap"/>
    <c:showDLblsOverMax val="0"/>
  </c:chart>
  <c:spPr>
    <a:solidFill>
      <a:schemeClr val="bg1"/>
    </a:solidFill>
  </c:spPr>
  <c:externalData r:id="rId2">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6849798225484"/>
          <c:y val="0.115189538794167"/>
          <c:w val="0.779458621337254"/>
          <c:h val="0.6978966242881"/>
        </c:manualLayout>
      </c:layout>
      <c:barChart>
        <c:barDir val="col"/>
        <c:grouping val="clustered"/>
        <c:varyColors val="0"/>
        <c:ser>
          <c:idx val="0"/>
          <c:order val="0"/>
          <c:tx>
            <c:v>HV</c:v>
          </c:tx>
          <c:spPr>
            <a:solidFill>
              <a:srgbClr val="FF0000"/>
            </a:solidFill>
            <a:ln>
              <a:noFill/>
            </a:ln>
          </c:spPr>
          <c:invertIfNegative val="0"/>
          <c:errBars>
            <c:errBarType val="both"/>
            <c:errValType val="cust"/>
            <c:noEndCap val="0"/>
            <c:plus>
              <c:numRef>
                <c:f>('Mean to use with figures'!$F$6,'Mean to use with figures'!$F$9,'Mean to use with figures'!$F$30)</c:f>
                <c:numCache>
                  <c:formatCode>General</c:formatCode>
                  <c:ptCount val="3"/>
                  <c:pt idx="0">
                    <c:v>0.233640800403281</c:v>
                  </c:pt>
                  <c:pt idx="1">
                    <c:v>0.276387821907166</c:v>
                  </c:pt>
                </c:numCache>
              </c:numRef>
            </c:plus>
            <c:minus>
              <c:numRef>
                <c:f>('Mean to use with figures'!$F$6,'Mean to use with figures'!$F$9,'Mean to use with figures'!$F$30)</c:f>
                <c:numCache>
                  <c:formatCode>General</c:formatCode>
                  <c:ptCount val="3"/>
                  <c:pt idx="0">
                    <c:v>0.233640800403281</c:v>
                  </c:pt>
                  <c:pt idx="1">
                    <c:v>0.276387821907166</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figures'!$E$6,'Mean to use with figures'!$E$9,'Mean to use with figures'!$E$30)</c:f>
              <c:numCache>
                <c:formatCode>General</c:formatCode>
                <c:ptCount val="3"/>
                <c:pt idx="0">
                  <c:v>9.62100758316928</c:v>
                </c:pt>
                <c:pt idx="1">
                  <c:v>9.470495097394724</c:v>
                </c:pt>
              </c:numCache>
            </c:numRef>
          </c:val>
        </c:ser>
        <c:ser>
          <c:idx val="1"/>
          <c:order val="1"/>
          <c:tx>
            <c:v>LV</c:v>
          </c:tx>
          <c:spPr>
            <a:solidFill>
              <a:srgbClr val="0000FF"/>
            </a:solidFill>
          </c:spPr>
          <c:invertIfNegative val="0"/>
          <c:errBars>
            <c:errBarType val="both"/>
            <c:errValType val="cust"/>
            <c:noEndCap val="0"/>
            <c:plus>
              <c:numRef>
                <c:f>('Mean to use with figures'!$F$30,'Mean to use with figures'!$F$21,'Mean to use with figures'!$F$18)</c:f>
                <c:numCache>
                  <c:formatCode>General</c:formatCode>
                  <c:ptCount val="3"/>
                  <c:pt idx="1">
                    <c:v>0.353533888340575</c:v>
                  </c:pt>
                  <c:pt idx="2">
                    <c:v>0.357608134404591</c:v>
                  </c:pt>
                </c:numCache>
              </c:numRef>
            </c:plus>
            <c:minus>
              <c:numRef>
                <c:f>('Mean to use with figures'!$F$30,'Mean to use with figures'!$F$21,'Mean to use with figures'!$F$18)</c:f>
                <c:numCache>
                  <c:formatCode>General</c:formatCode>
                  <c:ptCount val="3"/>
                  <c:pt idx="1">
                    <c:v>0.353533888340575</c:v>
                  </c:pt>
                  <c:pt idx="2">
                    <c:v>0.357608134404591</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figures'!$E$30,'Mean to use with figures'!$E$21,'Mean to use with figures'!$E$18)</c:f>
              <c:numCache>
                <c:formatCode>General</c:formatCode>
                <c:ptCount val="3"/>
                <c:pt idx="1">
                  <c:v>8.370640152090501</c:v>
                </c:pt>
                <c:pt idx="2">
                  <c:v>8.94561284153347</c:v>
                </c:pt>
              </c:numCache>
            </c:numRef>
          </c:val>
        </c:ser>
        <c:dLbls>
          <c:showLegendKey val="0"/>
          <c:showVal val="0"/>
          <c:showCatName val="0"/>
          <c:showSerName val="0"/>
          <c:showPercent val="0"/>
          <c:showBubbleSize val="0"/>
        </c:dLbls>
        <c:gapWidth val="150"/>
        <c:axId val="-2136309800"/>
        <c:axId val="-2136306792"/>
      </c:barChart>
      <c:catAx>
        <c:axId val="-2136309800"/>
        <c:scaling>
          <c:orientation val="minMax"/>
        </c:scaling>
        <c:delete val="0"/>
        <c:axPos val="b"/>
        <c:majorTickMark val="out"/>
        <c:minorTickMark val="none"/>
        <c:tickLblPos val="nextTo"/>
        <c:txPr>
          <a:bodyPr/>
          <a:lstStyle/>
          <a:p>
            <a:pPr>
              <a:defRPr sz="2000"/>
            </a:pPr>
            <a:endParaRPr lang="en-US"/>
          </a:p>
        </c:txPr>
        <c:crossAx val="-2136306792"/>
        <c:crosses val="autoZero"/>
        <c:auto val="1"/>
        <c:lblAlgn val="ctr"/>
        <c:lblOffset val="100"/>
        <c:noMultiLvlLbl val="0"/>
      </c:catAx>
      <c:valAx>
        <c:axId val="-2136306792"/>
        <c:scaling>
          <c:orientation val="minMax"/>
          <c:max val="10.0"/>
          <c:min val="5.0"/>
        </c:scaling>
        <c:delete val="0"/>
        <c:axPos val="l"/>
        <c:majorGridlines>
          <c:spPr>
            <a:ln>
              <a:solidFill>
                <a:schemeClr val="bg1"/>
              </a:solidFill>
            </a:ln>
          </c:spPr>
        </c:majorGridlines>
        <c:numFmt formatCode="General" sourceLinked="1"/>
        <c:majorTickMark val="out"/>
        <c:minorTickMark val="none"/>
        <c:tickLblPos val="nextTo"/>
        <c:txPr>
          <a:bodyPr/>
          <a:lstStyle/>
          <a:p>
            <a:pPr>
              <a:defRPr sz="2000"/>
            </a:pPr>
            <a:endParaRPr lang="en-US"/>
          </a:p>
        </c:txPr>
        <c:crossAx val="-2136309800"/>
        <c:crosses val="autoZero"/>
        <c:crossBetween val="between"/>
        <c:majorUnit val="1.0"/>
      </c:valAx>
      <c:spPr>
        <a:noFill/>
        <a:ln>
          <a:noFill/>
        </a:ln>
      </c:spPr>
    </c:plotArea>
    <c:plotVisOnly val="1"/>
    <c:dispBlanksAs val="gap"/>
    <c:showDLblsOverMax val="0"/>
  </c:chart>
  <c:spPr>
    <a:solidFill>
      <a:sysClr val="window" lastClr="FFFFFF"/>
    </a:solidFill>
  </c:spPr>
  <c:externalData r:id="rId2">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3265431270723"/>
          <c:y val="0.0971223021582751"/>
          <c:w val="0.814757296437545"/>
          <c:h val="0.669064748201439"/>
        </c:manualLayout>
      </c:layout>
      <c:barChart>
        <c:barDir val="col"/>
        <c:grouping val="clustered"/>
        <c:varyColors val="0"/>
        <c:ser>
          <c:idx val="0"/>
          <c:order val="0"/>
          <c:spPr>
            <a:solidFill>
              <a:srgbClr val="FFCC00"/>
            </a:solidFill>
            <a:ln w="12700">
              <a:solidFill>
                <a:srgbClr val="000000"/>
              </a:solidFill>
              <a:prstDash val="solid"/>
            </a:ln>
          </c:spPr>
          <c:invertIfNegative val="0"/>
          <c:errBars>
            <c:errBarType val="both"/>
            <c:errValType val="cust"/>
            <c:noEndCap val="0"/>
            <c:plus>
              <c:numRef>
                <c:f>'AlldataAW5-7spss'!$S$494:$S$496</c:f>
                <c:numCache>
                  <c:formatCode>General</c:formatCode>
                  <c:ptCount val="3"/>
                  <c:pt idx="0">
                    <c:v>3.52</c:v>
                  </c:pt>
                  <c:pt idx="1">
                    <c:v>6.33</c:v>
                  </c:pt>
                  <c:pt idx="2">
                    <c:v>3.77</c:v>
                  </c:pt>
                </c:numCache>
              </c:numRef>
            </c:plus>
            <c:minus>
              <c:numRef>
                <c:f>'AlldataAW5-7spss'!$S$494:$S$496</c:f>
                <c:numCache>
                  <c:formatCode>General</c:formatCode>
                  <c:ptCount val="3"/>
                  <c:pt idx="0">
                    <c:v>3.52</c:v>
                  </c:pt>
                  <c:pt idx="1">
                    <c:v>6.33</c:v>
                  </c:pt>
                  <c:pt idx="2">
                    <c:v>3.77</c:v>
                  </c:pt>
                </c:numCache>
              </c:numRef>
            </c:minus>
            <c:spPr>
              <a:ln w="12700">
                <a:solidFill>
                  <a:srgbClr val="000000"/>
                </a:solidFill>
                <a:prstDash val="solid"/>
              </a:ln>
            </c:spPr>
          </c:errBars>
          <c:cat>
            <c:strRef>
              <c:f>'AlldataAW5-7spss'!$Q$494:$Q$495</c:f>
              <c:strCache>
                <c:ptCount val="2"/>
                <c:pt idx="0">
                  <c:v>Immersion</c:v>
                </c:pt>
                <c:pt idx="1">
                  <c:v>Injection</c:v>
                </c:pt>
              </c:strCache>
            </c:strRef>
          </c:cat>
          <c:val>
            <c:numRef>
              <c:f>'AlldataAW5-7spss'!$R$494:$R$495</c:f>
              <c:numCache>
                <c:formatCode>General</c:formatCode>
                <c:ptCount val="2"/>
                <c:pt idx="0">
                  <c:v>91.67999999999998</c:v>
                </c:pt>
                <c:pt idx="1">
                  <c:v>83.19</c:v>
                </c:pt>
              </c:numCache>
            </c:numRef>
          </c:val>
        </c:ser>
        <c:dLbls>
          <c:showLegendKey val="0"/>
          <c:showVal val="0"/>
          <c:showCatName val="0"/>
          <c:showSerName val="0"/>
          <c:showPercent val="0"/>
          <c:showBubbleSize val="0"/>
        </c:dLbls>
        <c:gapWidth val="150"/>
        <c:axId val="-2136193944"/>
        <c:axId val="-2136190568"/>
      </c:barChart>
      <c:catAx>
        <c:axId val="-2136193944"/>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2400" b="0" i="0" u="none" strike="noStrike" baseline="0">
                <a:solidFill>
                  <a:srgbClr val="000000"/>
                </a:solidFill>
                <a:latin typeface="Arial"/>
                <a:ea typeface="Arial"/>
                <a:cs typeface="Arial"/>
              </a:defRPr>
            </a:pPr>
            <a:endParaRPr lang="en-US"/>
          </a:p>
        </c:txPr>
        <c:crossAx val="-2136190568"/>
        <c:crosses val="autoZero"/>
        <c:auto val="1"/>
        <c:lblAlgn val="ctr"/>
        <c:lblOffset val="100"/>
        <c:tickLblSkip val="1"/>
        <c:tickMarkSkip val="1"/>
        <c:noMultiLvlLbl val="0"/>
      </c:catAx>
      <c:valAx>
        <c:axId val="-2136190568"/>
        <c:scaling>
          <c:orientation val="minMax"/>
          <c:max val="100.0"/>
          <c:min val="60.0"/>
        </c:scaling>
        <c:delete val="0"/>
        <c:axPos val="l"/>
        <c:majorGridlines>
          <c:spPr>
            <a:ln w="3175">
              <a:solidFill>
                <a:srgbClr val="FFFFFF"/>
              </a:solidFill>
              <a:prstDash val="solid"/>
            </a:ln>
          </c:spPr>
        </c:majorGridlines>
        <c:numFmt formatCode="General" sourceLinked="1"/>
        <c:majorTickMark val="out"/>
        <c:minorTickMark val="none"/>
        <c:tickLblPos val="nextTo"/>
        <c:spPr>
          <a:ln w="3175">
            <a:solidFill>
              <a:srgbClr val="000000"/>
            </a:solidFill>
            <a:prstDash val="solid"/>
          </a:ln>
        </c:spPr>
        <c:txPr>
          <a:bodyPr rot="0" vert="horz"/>
          <a:lstStyle/>
          <a:p>
            <a:pPr>
              <a:defRPr sz="2000" b="0" i="0" u="none" strike="noStrike" baseline="0">
                <a:solidFill>
                  <a:srgbClr val="000000"/>
                </a:solidFill>
                <a:latin typeface="Arial"/>
                <a:ea typeface="Arial"/>
                <a:cs typeface="Arial"/>
              </a:defRPr>
            </a:pPr>
            <a:endParaRPr lang="en-US"/>
          </a:p>
        </c:txPr>
        <c:crossAx val="-2136193944"/>
        <c:crosses val="autoZero"/>
        <c:crossBetween val="between"/>
        <c:majorUnit val="10.0"/>
      </c:valAx>
      <c:spPr>
        <a:noFill/>
        <a:ln w="25400">
          <a:noFill/>
        </a:ln>
      </c:spPr>
    </c:plotArea>
    <c:plotVisOnly val="1"/>
    <c:dispBlanksAs val="gap"/>
    <c:showDLblsOverMax val="0"/>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1417359187444"/>
          <c:y val="0.102326480023331"/>
          <c:w val="0.775560941828253"/>
          <c:h val="0.710759696704596"/>
        </c:manualLayout>
      </c:layout>
      <c:barChart>
        <c:barDir val="col"/>
        <c:grouping val="clustered"/>
        <c:varyColors val="0"/>
        <c:ser>
          <c:idx val="0"/>
          <c:order val="0"/>
          <c:tx>
            <c:v>HV</c:v>
          </c:tx>
          <c:spPr>
            <a:solidFill>
              <a:srgbClr val="FF0000"/>
            </a:solidFill>
            <a:ln>
              <a:noFill/>
            </a:ln>
          </c:spPr>
          <c:invertIfNegative val="0"/>
          <c:errBars>
            <c:errBarType val="both"/>
            <c:errValType val="cust"/>
            <c:noEndCap val="0"/>
            <c:plus>
              <c:numRef>
                <c:f>('Mean to use with figures'!$F$12,'Mean to use with figures'!$F$15,'Mean to use with figures'!$F$30)</c:f>
                <c:numCache>
                  <c:formatCode>General</c:formatCode>
                  <c:ptCount val="3"/>
                  <c:pt idx="0">
                    <c:v>0.232212014540529</c:v>
                  </c:pt>
                  <c:pt idx="1">
                    <c:v>0.184882256561803</c:v>
                  </c:pt>
                </c:numCache>
              </c:numRef>
            </c:plus>
            <c:minus>
              <c:numRef>
                <c:f>('Mean to use with figures'!$F$12,'Mean to use with figures'!$F$15,'Mean to use with figures'!$F$30)</c:f>
                <c:numCache>
                  <c:formatCode>General</c:formatCode>
                  <c:ptCount val="3"/>
                  <c:pt idx="0">
                    <c:v>0.232212014540529</c:v>
                  </c:pt>
                  <c:pt idx="1">
                    <c:v>0.184882256561803</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figures'!$E$12,'Mean to use with figures'!$E$15,'Mean to use with figures'!$E$30)</c:f>
              <c:numCache>
                <c:formatCode>General</c:formatCode>
                <c:ptCount val="3"/>
                <c:pt idx="0">
                  <c:v>8.432400000000004</c:v>
                </c:pt>
                <c:pt idx="1">
                  <c:v>8.587247619047676</c:v>
                </c:pt>
              </c:numCache>
            </c:numRef>
          </c:val>
        </c:ser>
        <c:ser>
          <c:idx val="1"/>
          <c:order val="1"/>
          <c:tx>
            <c:v>LV</c:v>
          </c:tx>
          <c:spPr>
            <a:solidFill>
              <a:srgbClr val="0000FF"/>
            </a:solidFill>
          </c:spPr>
          <c:invertIfNegative val="0"/>
          <c:errBars>
            <c:errBarType val="both"/>
            <c:errValType val="cust"/>
            <c:noEndCap val="0"/>
            <c:plus>
              <c:numRef>
                <c:f>('Mean to use with figures'!$F$30,'Mean to use with figures'!$F$27,'Mean to use with figures'!$F$24)</c:f>
                <c:numCache>
                  <c:formatCode>General</c:formatCode>
                  <c:ptCount val="3"/>
                  <c:pt idx="1">
                    <c:v>0.182541380367539</c:v>
                  </c:pt>
                  <c:pt idx="2">
                    <c:v>0.2866414809832</c:v>
                  </c:pt>
                </c:numCache>
              </c:numRef>
            </c:plus>
            <c:minus>
              <c:numRef>
                <c:f>('Mean to use with figures'!$F$30,'Mean to use with figures'!$F$27,'Mean to use with figures'!$F$24)</c:f>
                <c:numCache>
                  <c:formatCode>General</c:formatCode>
                  <c:ptCount val="3"/>
                  <c:pt idx="1">
                    <c:v>0.182541380367539</c:v>
                  </c:pt>
                  <c:pt idx="2">
                    <c:v>0.2866414809832</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figures'!$E$30,'Mean to use with figures'!$E$27,'Mean to use with figures'!$E$24)</c:f>
              <c:numCache>
                <c:formatCode>General</c:formatCode>
                <c:ptCount val="3"/>
                <c:pt idx="1">
                  <c:v>6.782261904761972</c:v>
                </c:pt>
                <c:pt idx="2">
                  <c:v>7.601917647058721</c:v>
                </c:pt>
              </c:numCache>
            </c:numRef>
          </c:val>
        </c:ser>
        <c:dLbls>
          <c:showLegendKey val="0"/>
          <c:showVal val="0"/>
          <c:showCatName val="0"/>
          <c:showSerName val="0"/>
          <c:showPercent val="0"/>
          <c:showBubbleSize val="0"/>
        </c:dLbls>
        <c:gapWidth val="150"/>
        <c:axId val="-2136060904"/>
        <c:axId val="-2136057896"/>
      </c:barChart>
      <c:catAx>
        <c:axId val="-2136060904"/>
        <c:scaling>
          <c:orientation val="minMax"/>
        </c:scaling>
        <c:delete val="0"/>
        <c:axPos val="b"/>
        <c:majorTickMark val="out"/>
        <c:minorTickMark val="none"/>
        <c:tickLblPos val="nextTo"/>
        <c:txPr>
          <a:bodyPr/>
          <a:lstStyle/>
          <a:p>
            <a:pPr>
              <a:defRPr sz="2000"/>
            </a:pPr>
            <a:endParaRPr lang="en-US"/>
          </a:p>
        </c:txPr>
        <c:crossAx val="-2136057896"/>
        <c:crosses val="autoZero"/>
        <c:auto val="1"/>
        <c:lblAlgn val="ctr"/>
        <c:lblOffset val="100"/>
        <c:noMultiLvlLbl val="0"/>
      </c:catAx>
      <c:valAx>
        <c:axId val="-2136057896"/>
        <c:scaling>
          <c:orientation val="minMax"/>
          <c:max val="10.0"/>
          <c:min val="5.0"/>
        </c:scaling>
        <c:delete val="0"/>
        <c:axPos val="l"/>
        <c:majorGridlines>
          <c:spPr>
            <a:ln>
              <a:solidFill>
                <a:schemeClr val="bg1"/>
              </a:solidFill>
            </a:ln>
          </c:spPr>
        </c:majorGridlines>
        <c:numFmt formatCode="General" sourceLinked="1"/>
        <c:majorTickMark val="out"/>
        <c:minorTickMark val="none"/>
        <c:tickLblPos val="nextTo"/>
        <c:txPr>
          <a:bodyPr/>
          <a:lstStyle/>
          <a:p>
            <a:pPr>
              <a:defRPr sz="2000"/>
            </a:pPr>
            <a:endParaRPr lang="en-US"/>
          </a:p>
        </c:txPr>
        <c:crossAx val="-2136060904"/>
        <c:crosses val="autoZero"/>
        <c:crossBetween val="between"/>
        <c:majorUnit val="1.0"/>
      </c:valAx>
      <c:spPr>
        <a:noFill/>
        <a:ln>
          <a:noFill/>
        </a:ln>
      </c:spPr>
    </c:plotArea>
    <c:legend>
      <c:legendPos val="r"/>
      <c:layout>
        <c:manualLayout>
          <c:xMode val="edge"/>
          <c:yMode val="edge"/>
          <c:x val="0.761176823638045"/>
          <c:y val="0.0741953086337336"/>
          <c:w val="0.205017296691199"/>
          <c:h val="0.253665900881355"/>
        </c:manualLayout>
      </c:layout>
      <c:overlay val="0"/>
      <c:txPr>
        <a:bodyPr/>
        <a:lstStyle/>
        <a:p>
          <a:pPr>
            <a:defRPr sz="2400"/>
          </a:pPr>
          <a:endParaRPr lang="en-US"/>
        </a:p>
      </c:txPr>
    </c:legend>
    <c:plotVisOnly val="1"/>
    <c:dispBlanksAs val="gap"/>
    <c:showDLblsOverMax val="0"/>
  </c:chart>
  <c:spPr>
    <a:solidFill>
      <a:schemeClr val="bg1"/>
    </a:solidFill>
  </c:spPr>
  <c:externalData r:id="rId2">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6849798225484"/>
          <c:y val="0.115189538794167"/>
          <c:w val="0.779458621337254"/>
          <c:h val="0.697896624288099"/>
        </c:manualLayout>
      </c:layout>
      <c:barChart>
        <c:barDir val="col"/>
        <c:grouping val="clustered"/>
        <c:varyColors val="0"/>
        <c:ser>
          <c:idx val="0"/>
          <c:order val="0"/>
          <c:tx>
            <c:v>HV</c:v>
          </c:tx>
          <c:spPr>
            <a:solidFill>
              <a:srgbClr val="FF0000"/>
            </a:solidFill>
            <a:ln>
              <a:noFill/>
            </a:ln>
          </c:spPr>
          <c:invertIfNegative val="0"/>
          <c:errBars>
            <c:errBarType val="both"/>
            <c:errValType val="cust"/>
            <c:noEndCap val="0"/>
            <c:plus>
              <c:numRef>
                <c:f>('Mean to use with figures'!$F$6,'Mean to use with figures'!$F$9,'Mean to use with figures'!$F$30)</c:f>
                <c:numCache>
                  <c:formatCode>General</c:formatCode>
                  <c:ptCount val="3"/>
                  <c:pt idx="0">
                    <c:v>0.233640800403281</c:v>
                  </c:pt>
                  <c:pt idx="1">
                    <c:v>0.276387821907165</c:v>
                  </c:pt>
                </c:numCache>
              </c:numRef>
            </c:plus>
            <c:minus>
              <c:numRef>
                <c:f>('Mean to use with figures'!$F$6,'Mean to use with figures'!$F$9,'Mean to use with figures'!$F$30)</c:f>
                <c:numCache>
                  <c:formatCode>General</c:formatCode>
                  <c:ptCount val="3"/>
                  <c:pt idx="0">
                    <c:v>0.233640800403281</c:v>
                  </c:pt>
                  <c:pt idx="1">
                    <c:v>0.276387821907165</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figures'!$E$6,'Mean to use with figures'!$E$9,'Mean to use with figures'!$E$30)</c:f>
              <c:numCache>
                <c:formatCode>General</c:formatCode>
                <c:ptCount val="3"/>
                <c:pt idx="0">
                  <c:v>9.62100758316928</c:v>
                </c:pt>
                <c:pt idx="1">
                  <c:v>9.470495097394724</c:v>
                </c:pt>
              </c:numCache>
            </c:numRef>
          </c:val>
        </c:ser>
        <c:ser>
          <c:idx val="1"/>
          <c:order val="1"/>
          <c:tx>
            <c:v>LV</c:v>
          </c:tx>
          <c:spPr>
            <a:solidFill>
              <a:srgbClr val="0000FF"/>
            </a:solidFill>
          </c:spPr>
          <c:invertIfNegative val="0"/>
          <c:errBars>
            <c:errBarType val="both"/>
            <c:errValType val="cust"/>
            <c:noEndCap val="0"/>
            <c:plus>
              <c:numRef>
                <c:f>('Mean to use with figures'!$F$30,'Mean to use with figures'!$F$21,'Mean to use with figures'!$F$18)</c:f>
                <c:numCache>
                  <c:formatCode>General</c:formatCode>
                  <c:ptCount val="3"/>
                  <c:pt idx="1">
                    <c:v>0.353533888340575</c:v>
                  </c:pt>
                  <c:pt idx="2">
                    <c:v>0.357608134404591</c:v>
                  </c:pt>
                </c:numCache>
              </c:numRef>
            </c:plus>
            <c:minus>
              <c:numRef>
                <c:f>('Mean to use with figures'!$F$30,'Mean to use with figures'!$F$21,'Mean to use with figures'!$F$18)</c:f>
                <c:numCache>
                  <c:formatCode>General</c:formatCode>
                  <c:ptCount val="3"/>
                  <c:pt idx="1">
                    <c:v>0.353533888340575</c:v>
                  </c:pt>
                  <c:pt idx="2">
                    <c:v>0.357608134404591</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figures'!$E$30,'Mean to use with figures'!$E$21,'Mean to use with figures'!$E$18)</c:f>
              <c:numCache>
                <c:formatCode>General</c:formatCode>
                <c:ptCount val="3"/>
                <c:pt idx="1">
                  <c:v>8.370640152090501</c:v>
                </c:pt>
                <c:pt idx="2">
                  <c:v>8.94561284153347</c:v>
                </c:pt>
              </c:numCache>
            </c:numRef>
          </c:val>
        </c:ser>
        <c:dLbls>
          <c:showLegendKey val="0"/>
          <c:showVal val="0"/>
          <c:showCatName val="0"/>
          <c:showSerName val="0"/>
          <c:showPercent val="0"/>
          <c:showBubbleSize val="0"/>
        </c:dLbls>
        <c:gapWidth val="150"/>
        <c:axId val="-2136014824"/>
        <c:axId val="-2136011816"/>
      </c:barChart>
      <c:catAx>
        <c:axId val="-2136014824"/>
        <c:scaling>
          <c:orientation val="minMax"/>
        </c:scaling>
        <c:delete val="0"/>
        <c:axPos val="b"/>
        <c:majorTickMark val="out"/>
        <c:minorTickMark val="none"/>
        <c:tickLblPos val="nextTo"/>
        <c:txPr>
          <a:bodyPr/>
          <a:lstStyle/>
          <a:p>
            <a:pPr>
              <a:defRPr sz="2000"/>
            </a:pPr>
            <a:endParaRPr lang="en-US"/>
          </a:p>
        </c:txPr>
        <c:crossAx val="-2136011816"/>
        <c:crosses val="autoZero"/>
        <c:auto val="1"/>
        <c:lblAlgn val="ctr"/>
        <c:lblOffset val="100"/>
        <c:noMultiLvlLbl val="0"/>
      </c:catAx>
      <c:valAx>
        <c:axId val="-2136011816"/>
        <c:scaling>
          <c:orientation val="minMax"/>
          <c:max val="10.0"/>
          <c:min val="5.0"/>
        </c:scaling>
        <c:delete val="0"/>
        <c:axPos val="l"/>
        <c:majorGridlines>
          <c:spPr>
            <a:ln>
              <a:solidFill>
                <a:schemeClr val="bg1"/>
              </a:solidFill>
            </a:ln>
          </c:spPr>
        </c:majorGridlines>
        <c:numFmt formatCode="General" sourceLinked="1"/>
        <c:majorTickMark val="out"/>
        <c:minorTickMark val="none"/>
        <c:tickLblPos val="nextTo"/>
        <c:txPr>
          <a:bodyPr/>
          <a:lstStyle/>
          <a:p>
            <a:pPr>
              <a:defRPr sz="2000"/>
            </a:pPr>
            <a:endParaRPr lang="en-US"/>
          </a:p>
        </c:txPr>
        <c:crossAx val="-2136014824"/>
        <c:crosses val="autoZero"/>
        <c:crossBetween val="between"/>
        <c:majorUnit val="1.0"/>
      </c:valAx>
      <c:spPr>
        <a:noFill/>
        <a:ln>
          <a:noFill/>
        </a:ln>
      </c:spPr>
    </c:plotArea>
    <c:plotVisOnly val="1"/>
    <c:dispBlanksAs val="gap"/>
    <c:showDLblsOverMax val="0"/>
  </c:chart>
  <c:spPr>
    <a:solidFill>
      <a:sysClr val="window" lastClr="FFFFFF"/>
    </a:solidFill>
  </c:spPr>
  <c:externalData r:id="rId2">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1417359187444"/>
          <c:y val="0.102326480023331"/>
          <c:w val="0.775560941828253"/>
          <c:h val="0.710759696704596"/>
        </c:manualLayout>
      </c:layout>
      <c:barChart>
        <c:barDir val="col"/>
        <c:grouping val="clustered"/>
        <c:varyColors val="0"/>
        <c:ser>
          <c:idx val="0"/>
          <c:order val="0"/>
          <c:tx>
            <c:v>HV</c:v>
          </c:tx>
          <c:spPr>
            <a:solidFill>
              <a:srgbClr val="FF0000"/>
            </a:solidFill>
            <a:ln>
              <a:noFill/>
            </a:ln>
          </c:spPr>
          <c:invertIfNegative val="0"/>
          <c:errBars>
            <c:errBarType val="both"/>
            <c:errValType val="cust"/>
            <c:noEndCap val="0"/>
            <c:plus>
              <c:numRef>
                <c:f>('Mean to use with figures'!$F$12,'Mean to use with figures'!$F$15,'Mean to use with figures'!$F$30)</c:f>
                <c:numCache>
                  <c:formatCode>General</c:formatCode>
                  <c:ptCount val="3"/>
                  <c:pt idx="0">
                    <c:v>0.232212014540529</c:v>
                  </c:pt>
                  <c:pt idx="1">
                    <c:v>0.184882256561803</c:v>
                  </c:pt>
                </c:numCache>
              </c:numRef>
            </c:plus>
            <c:minus>
              <c:numRef>
                <c:f>('Mean to use with figures'!$F$12,'Mean to use with figures'!$F$15,'Mean to use with figures'!$F$30)</c:f>
                <c:numCache>
                  <c:formatCode>General</c:formatCode>
                  <c:ptCount val="3"/>
                  <c:pt idx="0">
                    <c:v>0.232212014540529</c:v>
                  </c:pt>
                  <c:pt idx="1">
                    <c:v>0.184882256561803</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figures'!$E$12,'Mean to use with figures'!$E$15,'Mean to use with figures'!$E$30)</c:f>
              <c:numCache>
                <c:formatCode>General</c:formatCode>
                <c:ptCount val="3"/>
                <c:pt idx="0">
                  <c:v>8.432400000000004</c:v>
                </c:pt>
                <c:pt idx="1">
                  <c:v>8.587247619047676</c:v>
                </c:pt>
              </c:numCache>
            </c:numRef>
          </c:val>
        </c:ser>
        <c:ser>
          <c:idx val="1"/>
          <c:order val="1"/>
          <c:tx>
            <c:v>LV</c:v>
          </c:tx>
          <c:spPr>
            <a:solidFill>
              <a:srgbClr val="0000FF"/>
            </a:solidFill>
          </c:spPr>
          <c:invertIfNegative val="0"/>
          <c:errBars>
            <c:errBarType val="both"/>
            <c:errValType val="cust"/>
            <c:noEndCap val="0"/>
            <c:plus>
              <c:numRef>
                <c:f>('Mean to use with figures'!$F$30,'Mean to use with figures'!$F$27,'Mean to use with figures'!$F$24)</c:f>
                <c:numCache>
                  <c:formatCode>General</c:formatCode>
                  <c:ptCount val="3"/>
                  <c:pt idx="1">
                    <c:v>0.182541380367539</c:v>
                  </c:pt>
                  <c:pt idx="2">
                    <c:v>0.2866414809832</c:v>
                  </c:pt>
                </c:numCache>
              </c:numRef>
            </c:plus>
            <c:minus>
              <c:numRef>
                <c:f>('Mean to use with figures'!$F$30,'Mean to use with figures'!$F$27,'Mean to use with figures'!$F$24)</c:f>
                <c:numCache>
                  <c:formatCode>General</c:formatCode>
                  <c:ptCount val="3"/>
                  <c:pt idx="1">
                    <c:v>0.182541380367539</c:v>
                  </c:pt>
                  <c:pt idx="2">
                    <c:v>0.2866414809832</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figures'!$E$30,'Mean to use with figures'!$E$27,'Mean to use with figures'!$E$24)</c:f>
              <c:numCache>
                <c:formatCode>General</c:formatCode>
                <c:ptCount val="3"/>
                <c:pt idx="1">
                  <c:v>6.78226190476198</c:v>
                </c:pt>
                <c:pt idx="2">
                  <c:v>7.601917647058719</c:v>
                </c:pt>
              </c:numCache>
            </c:numRef>
          </c:val>
        </c:ser>
        <c:dLbls>
          <c:showLegendKey val="0"/>
          <c:showVal val="0"/>
          <c:showCatName val="0"/>
          <c:showSerName val="0"/>
          <c:showPercent val="0"/>
          <c:showBubbleSize val="0"/>
        </c:dLbls>
        <c:gapWidth val="150"/>
        <c:axId val="-2136799272"/>
        <c:axId val="-2136802296"/>
      </c:barChart>
      <c:catAx>
        <c:axId val="-2136799272"/>
        <c:scaling>
          <c:orientation val="minMax"/>
        </c:scaling>
        <c:delete val="0"/>
        <c:axPos val="b"/>
        <c:majorTickMark val="out"/>
        <c:minorTickMark val="none"/>
        <c:tickLblPos val="nextTo"/>
        <c:txPr>
          <a:bodyPr/>
          <a:lstStyle/>
          <a:p>
            <a:pPr>
              <a:defRPr sz="2000"/>
            </a:pPr>
            <a:endParaRPr lang="en-US"/>
          </a:p>
        </c:txPr>
        <c:crossAx val="-2136802296"/>
        <c:crosses val="autoZero"/>
        <c:auto val="1"/>
        <c:lblAlgn val="ctr"/>
        <c:lblOffset val="100"/>
        <c:noMultiLvlLbl val="0"/>
      </c:catAx>
      <c:valAx>
        <c:axId val="-2136802296"/>
        <c:scaling>
          <c:orientation val="minMax"/>
          <c:max val="10.0"/>
          <c:min val="5.0"/>
        </c:scaling>
        <c:delete val="0"/>
        <c:axPos val="l"/>
        <c:majorGridlines>
          <c:spPr>
            <a:ln>
              <a:solidFill>
                <a:schemeClr val="bg1"/>
              </a:solidFill>
            </a:ln>
          </c:spPr>
        </c:majorGridlines>
        <c:numFmt formatCode="General" sourceLinked="1"/>
        <c:majorTickMark val="out"/>
        <c:minorTickMark val="none"/>
        <c:tickLblPos val="nextTo"/>
        <c:txPr>
          <a:bodyPr/>
          <a:lstStyle/>
          <a:p>
            <a:pPr>
              <a:defRPr sz="2000"/>
            </a:pPr>
            <a:endParaRPr lang="en-US"/>
          </a:p>
        </c:txPr>
        <c:crossAx val="-2136799272"/>
        <c:crosses val="autoZero"/>
        <c:crossBetween val="between"/>
        <c:majorUnit val="1.0"/>
      </c:valAx>
      <c:spPr>
        <a:noFill/>
        <a:ln>
          <a:noFill/>
        </a:ln>
      </c:spPr>
    </c:plotArea>
    <c:legend>
      <c:legendPos val="r"/>
      <c:layout>
        <c:manualLayout>
          <c:xMode val="edge"/>
          <c:yMode val="edge"/>
          <c:x val="0.761176823638045"/>
          <c:y val="0.0741953086337336"/>
          <c:w val="0.2050172966912"/>
          <c:h val="0.253665900881355"/>
        </c:manualLayout>
      </c:layout>
      <c:overlay val="0"/>
      <c:txPr>
        <a:bodyPr/>
        <a:lstStyle/>
        <a:p>
          <a:pPr>
            <a:defRPr sz="2400"/>
          </a:pPr>
          <a:endParaRPr lang="en-US"/>
        </a:p>
      </c:txPr>
    </c:legend>
    <c:plotVisOnly val="1"/>
    <c:dispBlanksAs val="gap"/>
    <c:showDLblsOverMax val="0"/>
  </c:chart>
  <c:spPr>
    <a:solidFill>
      <a:schemeClr val="bg1"/>
    </a:solidFill>
  </c:spPr>
  <c:externalData r:id="rId2">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6399153809478"/>
          <c:y val="0.0930672207640733"/>
          <c:w val="0.813600846190526"/>
          <c:h val="0.720018955963838"/>
        </c:manualLayout>
      </c:layout>
      <c:barChart>
        <c:barDir val="col"/>
        <c:grouping val="clustered"/>
        <c:varyColors val="0"/>
        <c:ser>
          <c:idx val="0"/>
          <c:order val="0"/>
          <c:tx>
            <c:v>HV</c:v>
          </c:tx>
          <c:spPr>
            <a:solidFill>
              <a:srgbClr val="FF0000"/>
            </a:solidFill>
            <a:ln>
              <a:noFill/>
            </a:ln>
          </c:spPr>
          <c:invertIfNegative val="0"/>
          <c:errBars>
            <c:errBarType val="both"/>
            <c:errValType val="cust"/>
            <c:noEndCap val="0"/>
            <c:plus>
              <c:numRef>
                <c:f>('Mean to use with figures'!$E$41,'Mean to use with figures'!$E$44,'Mean to use with figures'!$E$53)</c:f>
                <c:numCache>
                  <c:formatCode>General</c:formatCode>
                  <c:ptCount val="3"/>
                  <c:pt idx="0">
                    <c:v>0.129765870791998</c:v>
                  </c:pt>
                  <c:pt idx="1">
                    <c:v>0.119179081794388</c:v>
                  </c:pt>
                </c:numCache>
              </c:numRef>
            </c:plus>
            <c:minus>
              <c:numRef>
                <c:f>('Mean to use with figures'!$E$41,'Mean to use with figures'!$E$44,'Mean to use with figures'!$E$53)</c:f>
                <c:numCache>
                  <c:formatCode>General</c:formatCode>
                  <c:ptCount val="3"/>
                  <c:pt idx="0">
                    <c:v>0.129765870791998</c:v>
                  </c:pt>
                  <c:pt idx="1">
                    <c:v>0.119179081794388</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figures'!$D$41,'Mean to use with figures'!$D$44,'Mean to use with figures'!$D$53)</c:f>
              <c:numCache>
                <c:formatCode>General</c:formatCode>
                <c:ptCount val="3"/>
                <c:pt idx="0">
                  <c:v>6.196811038115346</c:v>
                </c:pt>
                <c:pt idx="1">
                  <c:v>6.020527984570951</c:v>
                </c:pt>
              </c:numCache>
            </c:numRef>
          </c:val>
        </c:ser>
        <c:ser>
          <c:idx val="1"/>
          <c:order val="1"/>
          <c:tx>
            <c:v>LV</c:v>
          </c:tx>
          <c:spPr>
            <a:solidFill>
              <a:srgbClr val="0000FF"/>
            </a:solidFill>
          </c:spPr>
          <c:invertIfNegative val="0"/>
          <c:errBars>
            <c:errBarType val="both"/>
            <c:errValType val="cust"/>
            <c:noEndCap val="0"/>
            <c:plus>
              <c:numRef>
                <c:f>('Mean to use with figures'!$E$53,'Mean to use with figures'!$E$50,'Mean to use with figures'!$E$47)</c:f>
                <c:numCache>
                  <c:formatCode>General</c:formatCode>
                  <c:ptCount val="3"/>
                  <c:pt idx="1">
                    <c:v>0.0960345140409488</c:v>
                  </c:pt>
                  <c:pt idx="2">
                    <c:v>0.146039978469751</c:v>
                  </c:pt>
                </c:numCache>
              </c:numRef>
            </c:plus>
            <c:minus>
              <c:numRef>
                <c:f>('Mean to use with figures'!$E$53,'Mean to use with figures'!$E$50,'Mean to use with figures'!$E$47)</c:f>
                <c:numCache>
                  <c:formatCode>General</c:formatCode>
                  <c:ptCount val="3"/>
                  <c:pt idx="1">
                    <c:v>0.0960345140409488</c:v>
                  </c:pt>
                  <c:pt idx="2">
                    <c:v>0.146039978469751</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figures'!$D$53,'Mean to use with figures'!$D$50,'Mean to use with figures'!$D$47)</c:f>
              <c:numCache>
                <c:formatCode>General</c:formatCode>
                <c:ptCount val="3"/>
                <c:pt idx="1">
                  <c:v>4.930467361198097</c:v>
                </c:pt>
                <c:pt idx="2">
                  <c:v>5.309293198028917</c:v>
                </c:pt>
              </c:numCache>
            </c:numRef>
          </c:val>
        </c:ser>
        <c:dLbls>
          <c:showLegendKey val="0"/>
          <c:showVal val="0"/>
          <c:showCatName val="0"/>
          <c:showSerName val="0"/>
          <c:showPercent val="0"/>
          <c:showBubbleSize val="0"/>
        </c:dLbls>
        <c:gapWidth val="150"/>
        <c:axId val="-2136844920"/>
        <c:axId val="-2136847944"/>
      </c:barChart>
      <c:catAx>
        <c:axId val="-2136844920"/>
        <c:scaling>
          <c:orientation val="minMax"/>
        </c:scaling>
        <c:delete val="0"/>
        <c:axPos val="b"/>
        <c:majorTickMark val="out"/>
        <c:minorTickMark val="none"/>
        <c:tickLblPos val="nextTo"/>
        <c:txPr>
          <a:bodyPr/>
          <a:lstStyle/>
          <a:p>
            <a:pPr>
              <a:defRPr sz="2000"/>
            </a:pPr>
            <a:endParaRPr lang="en-US"/>
          </a:p>
        </c:txPr>
        <c:crossAx val="-2136847944"/>
        <c:crosses val="autoZero"/>
        <c:auto val="1"/>
        <c:lblAlgn val="ctr"/>
        <c:lblOffset val="100"/>
        <c:noMultiLvlLbl val="0"/>
      </c:catAx>
      <c:valAx>
        <c:axId val="-2136847944"/>
        <c:scaling>
          <c:orientation val="minMax"/>
          <c:max val="7.0"/>
          <c:min val="3.0"/>
        </c:scaling>
        <c:delete val="0"/>
        <c:axPos val="l"/>
        <c:majorGridlines>
          <c:spPr>
            <a:ln>
              <a:solidFill>
                <a:schemeClr val="bg1"/>
              </a:solidFill>
            </a:ln>
          </c:spPr>
        </c:majorGridlines>
        <c:numFmt formatCode="General" sourceLinked="1"/>
        <c:majorTickMark val="out"/>
        <c:minorTickMark val="none"/>
        <c:tickLblPos val="nextTo"/>
        <c:txPr>
          <a:bodyPr/>
          <a:lstStyle/>
          <a:p>
            <a:pPr>
              <a:defRPr sz="2000"/>
            </a:pPr>
            <a:endParaRPr lang="en-US"/>
          </a:p>
        </c:txPr>
        <c:crossAx val="-2136844920"/>
        <c:crosses val="autoZero"/>
        <c:crossBetween val="between"/>
        <c:majorUnit val="1.0"/>
      </c:valAx>
      <c:spPr>
        <a:noFill/>
        <a:ln>
          <a:noFill/>
        </a:ln>
      </c:spPr>
    </c:plotArea>
    <c:plotVisOnly val="1"/>
    <c:dispBlanksAs val="gap"/>
    <c:showDLblsOverMax val="0"/>
  </c:chart>
  <c:spPr>
    <a:solidFill>
      <a:sysClr val="window" lastClr="FFFFFF"/>
    </a:solidFill>
  </c:spPr>
  <c:externalData r:id="rId2">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6849798225484"/>
          <c:y val="0.115189538794167"/>
          <c:w val="0.779458621337254"/>
          <c:h val="0.697896624288099"/>
        </c:manualLayout>
      </c:layout>
      <c:barChart>
        <c:barDir val="col"/>
        <c:grouping val="clustered"/>
        <c:varyColors val="0"/>
        <c:ser>
          <c:idx val="0"/>
          <c:order val="0"/>
          <c:tx>
            <c:v>HV</c:v>
          </c:tx>
          <c:spPr>
            <a:solidFill>
              <a:srgbClr val="FF0000"/>
            </a:solidFill>
            <a:ln>
              <a:noFill/>
            </a:ln>
          </c:spPr>
          <c:invertIfNegative val="0"/>
          <c:errBars>
            <c:errBarType val="both"/>
            <c:errValType val="cust"/>
            <c:noEndCap val="0"/>
            <c:plus>
              <c:numRef>
                <c:f>('Mean to use with figures'!$F$6,'Mean to use with figures'!$F$9,'Mean to use with figures'!$F$30)</c:f>
                <c:numCache>
                  <c:formatCode>General</c:formatCode>
                  <c:ptCount val="3"/>
                  <c:pt idx="0">
                    <c:v>0.233640800403281</c:v>
                  </c:pt>
                  <c:pt idx="1">
                    <c:v>0.276387821907166</c:v>
                  </c:pt>
                </c:numCache>
              </c:numRef>
            </c:plus>
            <c:minus>
              <c:numRef>
                <c:f>('Mean to use with figures'!$F$6,'Mean to use with figures'!$F$9,'Mean to use with figures'!$F$30)</c:f>
                <c:numCache>
                  <c:formatCode>General</c:formatCode>
                  <c:ptCount val="3"/>
                  <c:pt idx="0">
                    <c:v>0.233640800403281</c:v>
                  </c:pt>
                  <c:pt idx="1">
                    <c:v>0.276387821907166</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figures'!$E$6,'Mean to use with figures'!$E$9,'Mean to use with figures'!$E$30)</c:f>
              <c:numCache>
                <c:formatCode>General</c:formatCode>
                <c:ptCount val="3"/>
                <c:pt idx="0">
                  <c:v>9.62100758316928</c:v>
                </c:pt>
                <c:pt idx="1">
                  <c:v>9.470495097394724</c:v>
                </c:pt>
              </c:numCache>
            </c:numRef>
          </c:val>
        </c:ser>
        <c:ser>
          <c:idx val="1"/>
          <c:order val="1"/>
          <c:tx>
            <c:v>LV</c:v>
          </c:tx>
          <c:spPr>
            <a:solidFill>
              <a:srgbClr val="0000FF"/>
            </a:solidFill>
          </c:spPr>
          <c:invertIfNegative val="0"/>
          <c:errBars>
            <c:errBarType val="both"/>
            <c:errValType val="cust"/>
            <c:noEndCap val="0"/>
            <c:plus>
              <c:numRef>
                <c:f>('Mean to use with figures'!$F$30,'Mean to use with figures'!$F$21,'Mean to use with figures'!$F$18)</c:f>
                <c:numCache>
                  <c:formatCode>General</c:formatCode>
                  <c:ptCount val="3"/>
                  <c:pt idx="1">
                    <c:v>0.353533888340575</c:v>
                  </c:pt>
                  <c:pt idx="2">
                    <c:v>0.357608134404591</c:v>
                  </c:pt>
                </c:numCache>
              </c:numRef>
            </c:plus>
            <c:minus>
              <c:numRef>
                <c:f>('Mean to use with figures'!$F$30,'Mean to use with figures'!$F$21,'Mean to use with figures'!$F$18)</c:f>
                <c:numCache>
                  <c:formatCode>General</c:formatCode>
                  <c:ptCount val="3"/>
                  <c:pt idx="1">
                    <c:v>0.353533888340575</c:v>
                  </c:pt>
                  <c:pt idx="2">
                    <c:v>0.357608134404591</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figures'!$E$30,'Mean to use with figures'!$E$21,'Mean to use with figures'!$E$18)</c:f>
              <c:numCache>
                <c:formatCode>General</c:formatCode>
                <c:ptCount val="3"/>
                <c:pt idx="1">
                  <c:v>8.370640152090501</c:v>
                </c:pt>
                <c:pt idx="2">
                  <c:v>8.94561284153347</c:v>
                </c:pt>
              </c:numCache>
            </c:numRef>
          </c:val>
        </c:ser>
        <c:dLbls>
          <c:showLegendKey val="0"/>
          <c:showVal val="0"/>
          <c:showCatName val="0"/>
          <c:showSerName val="0"/>
          <c:showPercent val="0"/>
          <c:showBubbleSize val="0"/>
        </c:dLbls>
        <c:gapWidth val="150"/>
        <c:axId val="-2136890360"/>
        <c:axId val="-2136893384"/>
      </c:barChart>
      <c:catAx>
        <c:axId val="-2136890360"/>
        <c:scaling>
          <c:orientation val="minMax"/>
        </c:scaling>
        <c:delete val="0"/>
        <c:axPos val="b"/>
        <c:majorTickMark val="out"/>
        <c:minorTickMark val="none"/>
        <c:tickLblPos val="nextTo"/>
        <c:txPr>
          <a:bodyPr/>
          <a:lstStyle/>
          <a:p>
            <a:pPr>
              <a:defRPr sz="2000"/>
            </a:pPr>
            <a:endParaRPr lang="en-US"/>
          </a:p>
        </c:txPr>
        <c:crossAx val="-2136893384"/>
        <c:crosses val="autoZero"/>
        <c:auto val="1"/>
        <c:lblAlgn val="ctr"/>
        <c:lblOffset val="100"/>
        <c:noMultiLvlLbl val="0"/>
      </c:catAx>
      <c:valAx>
        <c:axId val="-2136893384"/>
        <c:scaling>
          <c:orientation val="minMax"/>
          <c:max val="10.0"/>
          <c:min val="5.0"/>
        </c:scaling>
        <c:delete val="0"/>
        <c:axPos val="l"/>
        <c:majorGridlines>
          <c:spPr>
            <a:ln>
              <a:solidFill>
                <a:schemeClr val="bg1"/>
              </a:solidFill>
            </a:ln>
          </c:spPr>
        </c:majorGridlines>
        <c:numFmt formatCode="General" sourceLinked="1"/>
        <c:majorTickMark val="out"/>
        <c:minorTickMark val="none"/>
        <c:tickLblPos val="nextTo"/>
        <c:txPr>
          <a:bodyPr/>
          <a:lstStyle/>
          <a:p>
            <a:pPr>
              <a:defRPr sz="2000"/>
            </a:pPr>
            <a:endParaRPr lang="en-US"/>
          </a:p>
        </c:txPr>
        <c:crossAx val="-2136890360"/>
        <c:crosses val="autoZero"/>
        <c:crossBetween val="between"/>
        <c:majorUnit val="1.0"/>
      </c:valAx>
      <c:spPr>
        <a:noFill/>
        <a:ln>
          <a:noFill/>
        </a:ln>
      </c:spPr>
    </c:plotArea>
    <c:plotVisOnly val="1"/>
    <c:dispBlanksAs val="gap"/>
    <c:showDLblsOverMax val="0"/>
  </c:chart>
  <c:spPr>
    <a:solidFill>
      <a:sysClr val="window" lastClr="FFFFFF"/>
    </a:solidFill>
  </c:spPr>
  <c:externalData r:id="rId2">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6399153809478"/>
          <c:y val="0.0930672207640733"/>
          <c:w val="0.813600846190526"/>
          <c:h val="0.720018955963838"/>
        </c:manualLayout>
      </c:layout>
      <c:barChart>
        <c:barDir val="col"/>
        <c:grouping val="clustered"/>
        <c:varyColors val="0"/>
        <c:ser>
          <c:idx val="0"/>
          <c:order val="0"/>
          <c:tx>
            <c:v>HV</c:v>
          </c:tx>
          <c:spPr>
            <a:solidFill>
              <a:srgbClr val="FF0000"/>
            </a:solidFill>
            <a:ln>
              <a:noFill/>
            </a:ln>
          </c:spPr>
          <c:invertIfNegative val="0"/>
          <c:errBars>
            <c:errBarType val="both"/>
            <c:errValType val="cust"/>
            <c:noEndCap val="0"/>
            <c:plus>
              <c:numRef>
                <c:f>('Mean to use with figures'!$E$41,'Mean to use with figures'!$E$44,'Mean to use with figures'!$E$53)</c:f>
                <c:numCache>
                  <c:formatCode>General</c:formatCode>
                  <c:ptCount val="3"/>
                  <c:pt idx="0">
                    <c:v>0.129765870791998</c:v>
                  </c:pt>
                  <c:pt idx="1">
                    <c:v>0.119179081794388</c:v>
                  </c:pt>
                </c:numCache>
              </c:numRef>
            </c:plus>
            <c:minus>
              <c:numRef>
                <c:f>('Mean to use with figures'!$E$41,'Mean to use with figures'!$E$44,'Mean to use with figures'!$E$53)</c:f>
                <c:numCache>
                  <c:formatCode>General</c:formatCode>
                  <c:ptCount val="3"/>
                  <c:pt idx="0">
                    <c:v>0.129765870791998</c:v>
                  </c:pt>
                  <c:pt idx="1">
                    <c:v>0.119179081794388</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figures'!$D$41,'Mean to use with figures'!$D$44,'Mean to use with figures'!$D$53)</c:f>
              <c:numCache>
                <c:formatCode>General</c:formatCode>
                <c:ptCount val="3"/>
                <c:pt idx="0">
                  <c:v>6.196811038115346</c:v>
                </c:pt>
                <c:pt idx="1">
                  <c:v>6.020527984570951</c:v>
                </c:pt>
              </c:numCache>
            </c:numRef>
          </c:val>
        </c:ser>
        <c:ser>
          <c:idx val="1"/>
          <c:order val="1"/>
          <c:tx>
            <c:v>LV</c:v>
          </c:tx>
          <c:spPr>
            <a:solidFill>
              <a:srgbClr val="0000FF"/>
            </a:solidFill>
          </c:spPr>
          <c:invertIfNegative val="0"/>
          <c:errBars>
            <c:errBarType val="both"/>
            <c:errValType val="cust"/>
            <c:noEndCap val="0"/>
            <c:plus>
              <c:numRef>
                <c:f>('Mean to use with figures'!$E$53,'Mean to use with figures'!$E$50,'Mean to use with figures'!$E$47)</c:f>
                <c:numCache>
                  <c:formatCode>General</c:formatCode>
                  <c:ptCount val="3"/>
                  <c:pt idx="1">
                    <c:v>0.0960345140409488</c:v>
                  </c:pt>
                  <c:pt idx="2">
                    <c:v>0.146039978469751</c:v>
                  </c:pt>
                </c:numCache>
              </c:numRef>
            </c:plus>
            <c:minus>
              <c:numRef>
                <c:f>('Mean to use with figures'!$E$53,'Mean to use with figures'!$E$50,'Mean to use with figures'!$E$47)</c:f>
                <c:numCache>
                  <c:formatCode>General</c:formatCode>
                  <c:ptCount val="3"/>
                  <c:pt idx="1">
                    <c:v>0.0960345140409488</c:v>
                  </c:pt>
                  <c:pt idx="2">
                    <c:v>0.146039978469751</c:v>
                  </c:pt>
                </c:numCache>
              </c:numRef>
            </c:minus>
          </c:errBars>
          <c:cat>
            <c:strRef>
              <c:f>('Mean to use with figures'!$C$4,'Mean to use with figures'!$C$5,'Mean to use with figures'!$C$6)</c:f>
              <c:strCache>
                <c:ptCount val="3"/>
                <c:pt idx="0">
                  <c:v>Alone</c:v>
                </c:pt>
                <c:pt idx="1">
                  <c:v>Mix</c:v>
                </c:pt>
                <c:pt idx="2">
                  <c:v>Alone</c:v>
                </c:pt>
              </c:strCache>
            </c:strRef>
          </c:cat>
          <c:val>
            <c:numRef>
              <c:f>('Mean to use with figures'!$D$53,'Mean to use with figures'!$D$50,'Mean to use with figures'!$D$47)</c:f>
              <c:numCache>
                <c:formatCode>General</c:formatCode>
                <c:ptCount val="3"/>
                <c:pt idx="1">
                  <c:v>4.930467361198097</c:v>
                </c:pt>
                <c:pt idx="2">
                  <c:v>5.309293198028917</c:v>
                </c:pt>
              </c:numCache>
            </c:numRef>
          </c:val>
        </c:ser>
        <c:dLbls>
          <c:showLegendKey val="0"/>
          <c:showVal val="0"/>
          <c:showCatName val="0"/>
          <c:showSerName val="0"/>
          <c:showPercent val="0"/>
          <c:showBubbleSize val="0"/>
        </c:dLbls>
        <c:gapWidth val="150"/>
        <c:axId val="-2130172568"/>
        <c:axId val="-2130169560"/>
      </c:barChart>
      <c:catAx>
        <c:axId val="-2130172568"/>
        <c:scaling>
          <c:orientation val="minMax"/>
        </c:scaling>
        <c:delete val="0"/>
        <c:axPos val="b"/>
        <c:majorTickMark val="out"/>
        <c:minorTickMark val="none"/>
        <c:tickLblPos val="nextTo"/>
        <c:txPr>
          <a:bodyPr/>
          <a:lstStyle/>
          <a:p>
            <a:pPr>
              <a:defRPr sz="2000"/>
            </a:pPr>
            <a:endParaRPr lang="en-US"/>
          </a:p>
        </c:txPr>
        <c:crossAx val="-2130169560"/>
        <c:crosses val="autoZero"/>
        <c:auto val="1"/>
        <c:lblAlgn val="ctr"/>
        <c:lblOffset val="100"/>
        <c:noMultiLvlLbl val="0"/>
      </c:catAx>
      <c:valAx>
        <c:axId val="-2130169560"/>
        <c:scaling>
          <c:orientation val="minMax"/>
          <c:max val="7.0"/>
          <c:min val="3.0"/>
        </c:scaling>
        <c:delete val="0"/>
        <c:axPos val="l"/>
        <c:majorGridlines>
          <c:spPr>
            <a:ln>
              <a:solidFill>
                <a:schemeClr val="bg1"/>
              </a:solidFill>
            </a:ln>
          </c:spPr>
        </c:majorGridlines>
        <c:numFmt formatCode="General" sourceLinked="1"/>
        <c:majorTickMark val="out"/>
        <c:minorTickMark val="none"/>
        <c:tickLblPos val="nextTo"/>
        <c:txPr>
          <a:bodyPr/>
          <a:lstStyle/>
          <a:p>
            <a:pPr>
              <a:defRPr sz="2000"/>
            </a:pPr>
            <a:endParaRPr lang="en-US"/>
          </a:p>
        </c:txPr>
        <c:crossAx val="-2130172568"/>
        <c:crosses val="autoZero"/>
        <c:crossBetween val="between"/>
        <c:majorUnit val="1.0"/>
      </c:valAx>
      <c:spPr>
        <a:noFill/>
        <a:ln>
          <a:noFill/>
        </a:ln>
      </c:spPr>
    </c:plotArea>
    <c:plotVisOnly val="1"/>
    <c:dispBlanksAs val="gap"/>
    <c:showDLblsOverMax val="0"/>
  </c:chart>
  <c:spPr>
    <a:solidFill>
      <a:sysClr val="window" lastClr="FFFFFF"/>
    </a:solidFill>
  </c:spPr>
  <c:externalData r:id="rId2">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490639581671"/>
          <c:y val="0.0514005540974045"/>
          <c:w val="0.796364322781268"/>
          <c:h val="0.682219150366198"/>
        </c:manualLayout>
      </c:layout>
      <c:scatterChart>
        <c:scatterStyle val="lineMarker"/>
        <c:varyColors val="0"/>
        <c:ser>
          <c:idx val="0"/>
          <c:order val="0"/>
          <c:tx>
            <c:v>LV alone</c:v>
          </c:tx>
          <c:spPr>
            <a:ln w="25400">
              <a:solidFill>
                <a:srgbClr val="0000FF"/>
              </a:solidFill>
            </a:ln>
          </c:spPr>
          <c:marker>
            <c:symbol val="diamond"/>
            <c:size val="7"/>
            <c:spPr>
              <a:solidFill>
                <a:srgbClr val="0000FF"/>
              </a:solidFill>
              <a:ln>
                <a:solidFill>
                  <a:srgbClr val="0000FF"/>
                </a:solidFill>
              </a:ln>
            </c:spPr>
          </c:marker>
          <c:xVal>
            <c:numRef>
              <c:f>'shed by day'!$D$457:$AE$457</c:f>
              <c:numCache>
                <c:formatCode>General</c:formatCode>
                <c:ptCount val="28"/>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1">
                  <c:v>29.0</c:v>
                </c:pt>
                <c:pt idx="22">
                  <c:v>30.0</c:v>
                </c:pt>
                <c:pt idx="23">
                  <c:v>31.0</c:v>
                </c:pt>
                <c:pt idx="24">
                  <c:v>32.0</c:v>
                </c:pt>
                <c:pt idx="25">
                  <c:v>33.0</c:v>
                </c:pt>
                <c:pt idx="26">
                  <c:v>34.0</c:v>
                </c:pt>
                <c:pt idx="27">
                  <c:v>35.0</c:v>
                </c:pt>
              </c:numCache>
            </c:numRef>
          </c:xVal>
          <c:yVal>
            <c:numRef>
              <c:f>'shed by day'!$D$935:$AE$935</c:f>
              <c:numCache>
                <c:formatCode>General</c:formatCode>
                <c:ptCount val="28"/>
                <c:pt idx="0">
                  <c:v>0.0</c:v>
                </c:pt>
                <c:pt idx="1">
                  <c:v>6.846354422230528</c:v>
                </c:pt>
                <c:pt idx="2">
                  <c:v>5.49131970753488</c:v>
                </c:pt>
                <c:pt idx="3">
                  <c:v>4.839599825355932</c:v>
                </c:pt>
                <c:pt idx="4">
                  <c:v>3.753314586533714</c:v>
                </c:pt>
                <c:pt idx="5">
                  <c:v>3.950144005447763</c:v>
                </c:pt>
                <c:pt idx="6">
                  <c:v>0.0</c:v>
                </c:pt>
                <c:pt idx="7">
                  <c:v>3.26316938877427</c:v>
                </c:pt>
                <c:pt idx="8">
                  <c:v>3.303961580586494</c:v>
                </c:pt>
                <c:pt idx="9">
                  <c:v>3.443147920879344</c:v>
                </c:pt>
                <c:pt idx="10">
                  <c:v>3.222797927842408</c:v>
                </c:pt>
                <c:pt idx="11">
                  <c:v>3.093335002865404</c:v>
                </c:pt>
                <c:pt idx="12">
                  <c:v>3.472288512298066</c:v>
                </c:pt>
                <c:pt idx="13">
                  <c:v>0.0</c:v>
                </c:pt>
                <c:pt idx="14">
                  <c:v>0.0</c:v>
                </c:pt>
                <c:pt idx="15">
                  <c:v>0.0</c:v>
                </c:pt>
                <c:pt idx="16">
                  <c:v>0.0</c:v>
                </c:pt>
                <c:pt idx="17">
                  <c:v>0.0</c:v>
                </c:pt>
                <c:pt idx="18">
                  <c:v>0.0</c:v>
                </c:pt>
                <c:pt idx="19">
                  <c:v>0.0</c:v>
                </c:pt>
                <c:pt idx="20">
                  <c:v>0.0</c:v>
                </c:pt>
                <c:pt idx="22">
                  <c:v>0.0</c:v>
                </c:pt>
              </c:numCache>
            </c:numRef>
          </c:yVal>
          <c:smooth val="0"/>
        </c:ser>
        <c:ser>
          <c:idx val="1"/>
          <c:order val="1"/>
          <c:tx>
            <c:v>HV alone</c:v>
          </c:tx>
          <c:spPr>
            <a:ln w="25400">
              <a:solidFill>
                <a:srgbClr val="FF0000"/>
              </a:solidFill>
            </a:ln>
          </c:spPr>
          <c:marker>
            <c:symbol val="square"/>
            <c:size val="7"/>
            <c:spPr>
              <a:solidFill>
                <a:srgbClr val="FF0000"/>
              </a:solidFill>
              <a:ln>
                <a:solidFill>
                  <a:srgbClr val="FF0000"/>
                </a:solidFill>
              </a:ln>
            </c:spPr>
          </c:marker>
          <c:xVal>
            <c:numRef>
              <c:f>'shed by day'!$D$457:$AE$457</c:f>
              <c:numCache>
                <c:formatCode>General</c:formatCode>
                <c:ptCount val="28"/>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21.0</c:v>
                </c:pt>
                <c:pt idx="19">
                  <c:v>24.0</c:v>
                </c:pt>
                <c:pt idx="20">
                  <c:v>28.0</c:v>
                </c:pt>
                <c:pt idx="21">
                  <c:v>29.0</c:v>
                </c:pt>
                <c:pt idx="22">
                  <c:v>30.0</c:v>
                </c:pt>
                <c:pt idx="23">
                  <c:v>31.0</c:v>
                </c:pt>
                <c:pt idx="24">
                  <c:v>32.0</c:v>
                </c:pt>
                <c:pt idx="25">
                  <c:v>33.0</c:v>
                </c:pt>
                <c:pt idx="26">
                  <c:v>34.0</c:v>
                </c:pt>
                <c:pt idx="27">
                  <c:v>35.0</c:v>
                </c:pt>
              </c:numCache>
            </c:numRef>
          </c:xVal>
          <c:yVal>
            <c:numRef>
              <c:f>'shed by day'!$D$937:$AE$937</c:f>
              <c:numCache>
                <c:formatCode>General</c:formatCode>
                <c:ptCount val="28"/>
                <c:pt idx="0">
                  <c:v>0.0</c:v>
                </c:pt>
                <c:pt idx="1">
                  <c:v>6.43278749059444</c:v>
                </c:pt>
                <c:pt idx="2">
                  <c:v>5.800631805169627</c:v>
                </c:pt>
                <c:pt idx="3">
                  <c:v>4.853212342621421</c:v>
                </c:pt>
                <c:pt idx="4">
                  <c:v>4.655720971768105</c:v>
                </c:pt>
                <c:pt idx="5">
                  <c:v>5.208953079010501</c:v>
                </c:pt>
                <c:pt idx="6">
                  <c:v>4.566652778215238</c:v>
                </c:pt>
                <c:pt idx="7">
                  <c:v>4.291724636929107</c:v>
                </c:pt>
                <c:pt idx="8">
                  <c:v>4.542808267519638</c:v>
                </c:pt>
                <c:pt idx="9">
                  <c:v>4.70308720454751</c:v>
                </c:pt>
                <c:pt idx="10">
                  <c:v>4.689172746087037</c:v>
                </c:pt>
                <c:pt idx="11">
                  <c:v>4.97975360858214</c:v>
                </c:pt>
                <c:pt idx="12">
                  <c:v>5.150094110405286</c:v>
                </c:pt>
                <c:pt idx="13">
                  <c:v>5.164470128468196</c:v>
                </c:pt>
                <c:pt idx="14">
                  <c:v>4.04822155381425</c:v>
                </c:pt>
                <c:pt idx="15">
                  <c:v>3.492524983816151</c:v>
                </c:pt>
                <c:pt idx="16">
                  <c:v>0.0</c:v>
                </c:pt>
                <c:pt idx="17">
                  <c:v>2.895062306610256</c:v>
                </c:pt>
                <c:pt idx="18">
                  <c:v>0.0</c:v>
                </c:pt>
                <c:pt idx="19">
                  <c:v>3.351857740640539</c:v>
                </c:pt>
                <c:pt idx="20">
                  <c:v>0.0</c:v>
                </c:pt>
                <c:pt idx="22">
                  <c:v>0.0</c:v>
                </c:pt>
              </c:numCache>
            </c:numRef>
          </c:yVal>
          <c:smooth val="0"/>
        </c:ser>
        <c:dLbls>
          <c:showLegendKey val="0"/>
          <c:showVal val="0"/>
          <c:showCatName val="0"/>
          <c:showSerName val="0"/>
          <c:showPercent val="0"/>
          <c:showBubbleSize val="0"/>
        </c:dLbls>
        <c:axId val="-2131113048"/>
        <c:axId val="-2131069560"/>
      </c:scatterChart>
      <c:valAx>
        <c:axId val="-2131113048"/>
        <c:scaling>
          <c:orientation val="minMax"/>
          <c:max val="30.0"/>
          <c:min val="0.0"/>
        </c:scaling>
        <c:delete val="0"/>
        <c:axPos val="b"/>
        <c:title>
          <c:tx>
            <c:rich>
              <a:bodyPr/>
              <a:lstStyle/>
              <a:p>
                <a:pPr>
                  <a:defRPr sz="2400"/>
                </a:pPr>
                <a:r>
                  <a:rPr lang="en-US" sz="2400" dirty="0" smtClean="0"/>
                  <a:t>Day</a:t>
                </a:r>
                <a:r>
                  <a:rPr lang="en-US" sz="2400" baseline="0" dirty="0" smtClean="0"/>
                  <a:t> post-exposure</a:t>
                </a:r>
                <a:endParaRPr lang="en-US" sz="2400" dirty="0"/>
              </a:p>
            </c:rich>
          </c:tx>
          <c:layout>
            <c:manualLayout>
              <c:xMode val="edge"/>
              <c:yMode val="edge"/>
              <c:x val="0.32381450707537"/>
              <c:y val="0.859540120817254"/>
            </c:manualLayout>
          </c:layout>
          <c:overlay val="0"/>
        </c:title>
        <c:numFmt formatCode="General" sourceLinked="1"/>
        <c:majorTickMark val="out"/>
        <c:minorTickMark val="none"/>
        <c:tickLblPos val="nextTo"/>
        <c:txPr>
          <a:bodyPr rot="0" vert="horz"/>
          <a:lstStyle/>
          <a:p>
            <a:pPr>
              <a:defRPr sz="2000"/>
            </a:pPr>
            <a:endParaRPr lang="en-US"/>
          </a:p>
        </c:txPr>
        <c:crossAx val="-2131069560"/>
        <c:crosses val="autoZero"/>
        <c:crossBetween val="midCat"/>
        <c:majorUnit val="5.0"/>
        <c:minorUnit val="1.0"/>
      </c:valAx>
      <c:valAx>
        <c:axId val="-2131069560"/>
        <c:scaling>
          <c:orientation val="minMax"/>
          <c:max val="8.0"/>
          <c:min val="0.0"/>
        </c:scaling>
        <c:delete val="0"/>
        <c:axPos val="l"/>
        <c:numFmt formatCode="General" sourceLinked="1"/>
        <c:majorTickMark val="out"/>
        <c:minorTickMark val="none"/>
        <c:tickLblPos val="nextTo"/>
        <c:txPr>
          <a:bodyPr rot="0" vert="horz"/>
          <a:lstStyle/>
          <a:p>
            <a:pPr>
              <a:defRPr sz="2000"/>
            </a:pPr>
            <a:endParaRPr lang="en-US"/>
          </a:p>
        </c:txPr>
        <c:crossAx val="-2131113048"/>
        <c:crosses val="autoZero"/>
        <c:crossBetween val="midCat"/>
        <c:majorUnit val="2.0"/>
        <c:minorUnit val="1.0"/>
      </c:valAx>
      <c:spPr>
        <a:solidFill>
          <a:schemeClr val="bg1"/>
        </a:solidFill>
      </c:spPr>
    </c:plotArea>
    <c:legend>
      <c:legendPos val="r"/>
      <c:layout>
        <c:manualLayout>
          <c:xMode val="edge"/>
          <c:yMode val="edge"/>
          <c:x val="0.674364872517494"/>
          <c:y val="0.149193292496819"/>
          <c:w val="0.288623974360284"/>
          <c:h val="0.256852338160718"/>
        </c:manualLayout>
      </c:layout>
      <c:overlay val="1"/>
      <c:txPr>
        <a:bodyPr/>
        <a:lstStyle/>
        <a:p>
          <a:pPr>
            <a:defRPr sz="2000"/>
          </a:pPr>
          <a:endParaRPr lang="en-US"/>
        </a:p>
      </c:txPr>
    </c:legend>
    <c:plotVisOnly val="1"/>
    <c:dispBlanksAs val="gap"/>
    <c:showDLblsOverMax val="0"/>
  </c:chart>
  <c:spPr>
    <a:solidFill>
      <a:schemeClr val="bg1"/>
    </a:solidFill>
    <a:ln>
      <a:noFill/>
    </a:ln>
  </c:spPr>
  <c:txPr>
    <a:bodyPr/>
    <a:lstStyle/>
    <a:p>
      <a:pPr>
        <a:defRPr sz="1200" b="0" i="0" u="none" strike="noStrike" baseline="0">
          <a:solidFill>
            <a:srgbClr val="000000"/>
          </a:solidFill>
          <a:latin typeface="Arial" pitchFamily="34" charset="0"/>
          <a:ea typeface="Calibri"/>
          <a:cs typeface="Arial" pitchFamily="34" charset="0"/>
        </a:defRPr>
      </a:pPr>
      <a:endParaRPr lang="en-US"/>
    </a:p>
  </c:txPr>
  <c:externalData r:id="rId1">
    <c:autoUpdate val="0"/>
  </c:externalData>
  <c:userShapes r:id="rId2"/>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72010357358554"/>
          <c:y val="0.0514005540974045"/>
          <c:w val="0.689449354320533"/>
          <c:h val="0.685452104326576"/>
        </c:manualLayout>
      </c:layout>
      <c:lineChart>
        <c:grouping val="standard"/>
        <c:varyColors val="0"/>
        <c:ser>
          <c:idx val="1"/>
          <c:order val="0"/>
          <c:tx>
            <c:v>Mer95</c:v>
          </c:tx>
          <c:spPr>
            <a:ln>
              <a:solidFill>
                <a:srgbClr val="996633"/>
              </a:solidFill>
            </a:ln>
          </c:spPr>
          <c:marker>
            <c:symbol val="diamond"/>
            <c:size val="7"/>
            <c:spPr>
              <a:solidFill>
                <a:srgbClr val="996633"/>
              </a:solidFill>
              <a:ln>
                <a:solidFill>
                  <a:srgbClr val="996633"/>
                </a:solidFill>
              </a:ln>
            </c:spPr>
          </c:marker>
          <c:cat>
            <c:numRef>
              <c:f>morts!$C$4:$C$34</c:f>
              <c:numCache>
                <c:formatCode>General</c:formatCode>
                <c:ptCount val="31"/>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numCache>
            </c:numRef>
          </c:cat>
          <c:val>
            <c:numRef>
              <c:f>morts!$I$4:$I$34</c:f>
              <c:numCache>
                <c:formatCode>0%</c:formatCode>
                <c:ptCount val="31"/>
                <c:pt idx="0">
                  <c:v>0.0</c:v>
                </c:pt>
                <c:pt idx="1">
                  <c:v>0.0</c:v>
                </c:pt>
                <c:pt idx="2">
                  <c:v>0.0</c:v>
                </c:pt>
                <c:pt idx="3">
                  <c:v>0.0</c:v>
                </c:pt>
                <c:pt idx="4">
                  <c:v>0.0</c:v>
                </c:pt>
                <c:pt idx="5">
                  <c:v>0.0</c:v>
                </c:pt>
                <c:pt idx="6">
                  <c:v>0.0</c:v>
                </c:pt>
                <c:pt idx="7">
                  <c:v>0.0</c:v>
                </c:pt>
                <c:pt idx="8">
                  <c:v>0.0</c:v>
                </c:pt>
                <c:pt idx="9">
                  <c:v>0.1</c:v>
                </c:pt>
                <c:pt idx="10">
                  <c:v>0.1</c:v>
                </c:pt>
                <c:pt idx="11">
                  <c:v>0.1</c:v>
                </c:pt>
                <c:pt idx="12">
                  <c:v>0.2</c:v>
                </c:pt>
                <c:pt idx="13">
                  <c:v>0.2</c:v>
                </c:pt>
                <c:pt idx="14">
                  <c:v>0.2</c:v>
                </c:pt>
                <c:pt idx="15">
                  <c:v>0.2</c:v>
                </c:pt>
                <c:pt idx="16">
                  <c:v>0.2</c:v>
                </c:pt>
                <c:pt idx="17">
                  <c:v>0.2</c:v>
                </c:pt>
                <c:pt idx="18">
                  <c:v>0.2</c:v>
                </c:pt>
                <c:pt idx="19">
                  <c:v>0.2</c:v>
                </c:pt>
                <c:pt idx="20">
                  <c:v>0.2</c:v>
                </c:pt>
                <c:pt idx="21">
                  <c:v>0.2</c:v>
                </c:pt>
                <c:pt idx="22">
                  <c:v>0.2</c:v>
                </c:pt>
                <c:pt idx="23">
                  <c:v>0.2</c:v>
                </c:pt>
                <c:pt idx="24">
                  <c:v>0.2</c:v>
                </c:pt>
                <c:pt idx="25">
                  <c:v>0.2</c:v>
                </c:pt>
                <c:pt idx="26">
                  <c:v>0.2</c:v>
                </c:pt>
                <c:pt idx="27">
                  <c:v>0.2</c:v>
                </c:pt>
                <c:pt idx="28">
                  <c:v>0.2</c:v>
                </c:pt>
                <c:pt idx="29">
                  <c:v>0.2</c:v>
                </c:pt>
                <c:pt idx="30">
                  <c:v>0.2</c:v>
                </c:pt>
              </c:numCache>
            </c:numRef>
          </c:val>
          <c:smooth val="0"/>
        </c:ser>
        <c:ser>
          <c:idx val="0"/>
          <c:order val="1"/>
          <c:tx>
            <c:v>LR80</c:v>
          </c:tx>
          <c:spPr>
            <a:ln>
              <a:solidFill>
                <a:srgbClr val="000000"/>
              </a:solidFill>
            </a:ln>
          </c:spPr>
          <c:marker>
            <c:symbol val="square"/>
            <c:size val="7"/>
            <c:spPr>
              <a:solidFill>
                <a:srgbClr val="000000"/>
              </a:solidFill>
              <a:ln>
                <a:solidFill>
                  <a:srgbClr val="000000"/>
                </a:solidFill>
              </a:ln>
            </c:spPr>
          </c:marker>
          <c:val>
            <c:numRef>
              <c:f>morts!$F$4:$F$34</c:f>
              <c:numCache>
                <c:formatCode>0%</c:formatCode>
                <c:ptCount val="31"/>
                <c:pt idx="0">
                  <c:v>0.0</c:v>
                </c:pt>
                <c:pt idx="1">
                  <c:v>0.0</c:v>
                </c:pt>
                <c:pt idx="2">
                  <c:v>0.0</c:v>
                </c:pt>
                <c:pt idx="3">
                  <c:v>0.0</c:v>
                </c:pt>
                <c:pt idx="4">
                  <c:v>0.0</c:v>
                </c:pt>
                <c:pt idx="5">
                  <c:v>0.0</c:v>
                </c:pt>
                <c:pt idx="6">
                  <c:v>0.1</c:v>
                </c:pt>
                <c:pt idx="7">
                  <c:v>0.1</c:v>
                </c:pt>
                <c:pt idx="8">
                  <c:v>0.2</c:v>
                </c:pt>
                <c:pt idx="9">
                  <c:v>0.25</c:v>
                </c:pt>
                <c:pt idx="10">
                  <c:v>0.3</c:v>
                </c:pt>
                <c:pt idx="11">
                  <c:v>0.35</c:v>
                </c:pt>
                <c:pt idx="12">
                  <c:v>0.35</c:v>
                </c:pt>
                <c:pt idx="13">
                  <c:v>0.35</c:v>
                </c:pt>
                <c:pt idx="14">
                  <c:v>0.35</c:v>
                </c:pt>
                <c:pt idx="15">
                  <c:v>0.4</c:v>
                </c:pt>
                <c:pt idx="16">
                  <c:v>0.4</c:v>
                </c:pt>
                <c:pt idx="17">
                  <c:v>0.4</c:v>
                </c:pt>
                <c:pt idx="18">
                  <c:v>0.4</c:v>
                </c:pt>
                <c:pt idx="19">
                  <c:v>0.4</c:v>
                </c:pt>
                <c:pt idx="20">
                  <c:v>0.4</c:v>
                </c:pt>
                <c:pt idx="21">
                  <c:v>0.4</c:v>
                </c:pt>
                <c:pt idx="22">
                  <c:v>0.4</c:v>
                </c:pt>
                <c:pt idx="23">
                  <c:v>0.4</c:v>
                </c:pt>
                <c:pt idx="24">
                  <c:v>0.4</c:v>
                </c:pt>
                <c:pt idx="25">
                  <c:v>0.4</c:v>
                </c:pt>
                <c:pt idx="26">
                  <c:v>0.5</c:v>
                </c:pt>
                <c:pt idx="27">
                  <c:v>0.600000000000001</c:v>
                </c:pt>
                <c:pt idx="28">
                  <c:v>0.600000000000001</c:v>
                </c:pt>
                <c:pt idx="29">
                  <c:v>0.600000000000001</c:v>
                </c:pt>
                <c:pt idx="30">
                  <c:v>0.600000000000001</c:v>
                </c:pt>
              </c:numCache>
            </c:numRef>
          </c:val>
          <c:smooth val="0"/>
        </c:ser>
        <c:dLbls>
          <c:showLegendKey val="0"/>
          <c:showVal val="0"/>
          <c:showCatName val="0"/>
          <c:showSerName val="0"/>
          <c:showPercent val="0"/>
          <c:showBubbleSize val="0"/>
        </c:dLbls>
        <c:marker val="1"/>
        <c:smooth val="0"/>
        <c:axId val="-2130946424"/>
        <c:axId val="-2130941592"/>
      </c:lineChart>
      <c:catAx>
        <c:axId val="-2130946424"/>
        <c:scaling>
          <c:orientation val="minMax"/>
        </c:scaling>
        <c:delete val="0"/>
        <c:axPos val="b"/>
        <c:numFmt formatCode="General" sourceLinked="1"/>
        <c:majorTickMark val="out"/>
        <c:minorTickMark val="none"/>
        <c:tickLblPos val="nextTo"/>
        <c:txPr>
          <a:bodyPr/>
          <a:lstStyle/>
          <a:p>
            <a:pPr>
              <a:defRPr sz="2000"/>
            </a:pPr>
            <a:endParaRPr lang="en-US"/>
          </a:p>
        </c:txPr>
        <c:crossAx val="-2130941592"/>
        <c:crosses val="autoZero"/>
        <c:auto val="1"/>
        <c:lblAlgn val="ctr"/>
        <c:lblOffset val="100"/>
        <c:tickLblSkip val="5"/>
        <c:tickMarkSkip val="5"/>
        <c:noMultiLvlLbl val="0"/>
      </c:catAx>
      <c:valAx>
        <c:axId val="-2130941592"/>
        <c:scaling>
          <c:orientation val="minMax"/>
          <c:max val="1.0"/>
          <c:min val="0.0"/>
        </c:scaling>
        <c:delete val="0"/>
        <c:axPos val="l"/>
        <c:majorGridlines>
          <c:spPr>
            <a:ln>
              <a:solidFill>
                <a:schemeClr val="bg1"/>
              </a:solidFill>
            </a:ln>
          </c:spPr>
        </c:majorGridlines>
        <c:numFmt formatCode="0%" sourceLinked="1"/>
        <c:majorTickMark val="out"/>
        <c:minorTickMark val="none"/>
        <c:tickLblPos val="nextTo"/>
        <c:txPr>
          <a:bodyPr/>
          <a:lstStyle/>
          <a:p>
            <a:pPr>
              <a:defRPr sz="2000"/>
            </a:pPr>
            <a:endParaRPr lang="en-US"/>
          </a:p>
        </c:txPr>
        <c:crossAx val="-2130946424"/>
        <c:crosses val="autoZero"/>
        <c:crossBetween val="between"/>
        <c:majorUnit val="0.2"/>
        <c:minorUnit val="0.02"/>
      </c:valAx>
      <c:spPr>
        <a:noFill/>
        <a:ln>
          <a:noFill/>
        </a:ln>
      </c:spPr>
    </c:plotArea>
    <c:legend>
      <c:legendPos val="r"/>
      <c:layout>
        <c:manualLayout>
          <c:xMode val="edge"/>
          <c:yMode val="edge"/>
          <c:x val="0.28007772585652"/>
          <c:y val="0.154265661240539"/>
          <c:w val="0.256764307300272"/>
          <c:h val="0.350391952802276"/>
        </c:manualLayout>
      </c:layout>
      <c:overlay val="0"/>
      <c:txPr>
        <a:bodyPr/>
        <a:lstStyle/>
        <a:p>
          <a:pPr>
            <a:defRPr sz="2000"/>
          </a:pPr>
          <a:endParaRPr lang="en-US"/>
        </a:p>
      </c:txPr>
    </c:legend>
    <c:plotVisOnly val="1"/>
    <c:dispBlanksAs val="gap"/>
    <c:showDLblsOverMax val="0"/>
  </c:chart>
  <c:spPr>
    <a:solidFill>
      <a:schemeClr val="bg1"/>
    </a:solidFill>
  </c:sp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4383771635216"/>
          <c:y val="0.0514005540974045"/>
          <c:w val="0.744986464566081"/>
          <c:h val="0.693172933406026"/>
        </c:manualLayout>
      </c:layout>
      <c:scatterChart>
        <c:scatterStyle val="lineMarker"/>
        <c:varyColors val="0"/>
        <c:ser>
          <c:idx val="0"/>
          <c:order val="0"/>
          <c:tx>
            <c:v>Mer95</c:v>
          </c:tx>
          <c:spPr>
            <a:ln>
              <a:solidFill>
                <a:srgbClr val="996633"/>
              </a:solidFill>
            </a:ln>
          </c:spPr>
          <c:marker>
            <c:symbol val="diamond"/>
            <c:size val="7"/>
            <c:spPr>
              <a:solidFill>
                <a:srgbClr val="996633"/>
              </a:solidFill>
              <a:ln>
                <a:solidFill>
                  <a:srgbClr val="996633"/>
                </a:solidFill>
              </a:ln>
            </c:spPr>
          </c:marker>
          <c:xVal>
            <c:numRef>
              <c:f>shedthroughtime!$D$447:$AH$447</c:f>
              <c:numCache>
                <c:formatCode>General</c:formatCode>
                <c:ptCount val="31"/>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numCache>
            </c:numRef>
          </c:xVal>
          <c:yVal>
            <c:numRef>
              <c:f>shedthroughtime!$D$448:$AH$448</c:f>
              <c:numCache>
                <c:formatCode>General</c:formatCode>
                <c:ptCount val="31"/>
                <c:pt idx="0">
                  <c:v>1.0</c:v>
                </c:pt>
                <c:pt idx="1">
                  <c:v>20.0</c:v>
                </c:pt>
                <c:pt idx="2">
                  <c:v>20.0</c:v>
                </c:pt>
                <c:pt idx="3">
                  <c:v>19.0</c:v>
                </c:pt>
                <c:pt idx="4">
                  <c:v>12.0</c:v>
                </c:pt>
                <c:pt idx="5">
                  <c:v>7.0</c:v>
                </c:pt>
                <c:pt idx="6">
                  <c:v>5.0</c:v>
                </c:pt>
                <c:pt idx="7">
                  <c:v>2.0</c:v>
                </c:pt>
                <c:pt idx="8">
                  <c:v>4.0</c:v>
                </c:pt>
                <c:pt idx="9">
                  <c:v>1.0</c:v>
                </c:pt>
                <c:pt idx="10">
                  <c:v>1.0</c:v>
                </c:pt>
                <c:pt idx="11">
                  <c:v>2.0</c:v>
                </c:pt>
                <c:pt idx="12">
                  <c:v>3.0</c:v>
                </c:pt>
                <c:pt idx="13">
                  <c:v>1.0</c:v>
                </c:pt>
                <c:pt idx="14">
                  <c:v>0.0</c:v>
                </c:pt>
                <c:pt idx="15">
                  <c:v>1.0</c:v>
                </c:pt>
                <c:pt idx="16">
                  <c:v>1.0</c:v>
                </c:pt>
                <c:pt idx="21">
                  <c:v>2.0</c:v>
                </c:pt>
                <c:pt idx="22">
                  <c:v>1.0</c:v>
                </c:pt>
                <c:pt idx="28">
                  <c:v>1.0</c:v>
                </c:pt>
                <c:pt idx="29">
                  <c:v>0.0</c:v>
                </c:pt>
                <c:pt idx="30">
                  <c:v>1.0</c:v>
                </c:pt>
              </c:numCache>
            </c:numRef>
          </c:yVal>
          <c:smooth val="0"/>
        </c:ser>
        <c:ser>
          <c:idx val="1"/>
          <c:order val="1"/>
          <c:tx>
            <c:v>LR80</c:v>
          </c:tx>
          <c:spPr>
            <a:ln>
              <a:solidFill>
                <a:srgbClr val="000000"/>
              </a:solidFill>
            </a:ln>
          </c:spPr>
          <c:marker>
            <c:symbol val="square"/>
            <c:size val="7"/>
            <c:spPr>
              <a:solidFill>
                <a:srgbClr val="000000"/>
              </a:solidFill>
              <a:ln>
                <a:solidFill>
                  <a:srgbClr val="000000"/>
                </a:solidFill>
              </a:ln>
            </c:spPr>
          </c:marker>
          <c:xVal>
            <c:numRef>
              <c:f>shedthroughtime!$D$447:$AH$447</c:f>
              <c:numCache>
                <c:formatCode>General</c:formatCode>
                <c:ptCount val="31"/>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numCache>
            </c:numRef>
          </c:xVal>
          <c:yVal>
            <c:numRef>
              <c:f>shedthroughtime!$D$450:$AH$450</c:f>
              <c:numCache>
                <c:formatCode>General</c:formatCode>
                <c:ptCount val="31"/>
                <c:pt idx="0">
                  <c:v>8.0</c:v>
                </c:pt>
                <c:pt idx="1">
                  <c:v>20.0</c:v>
                </c:pt>
                <c:pt idx="2">
                  <c:v>20.0</c:v>
                </c:pt>
                <c:pt idx="3">
                  <c:v>20.0</c:v>
                </c:pt>
                <c:pt idx="4">
                  <c:v>17.0</c:v>
                </c:pt>
                <c:pt idx="5">
                  <c:v>16.0</c:v>
                </c:pt>
                <c:pt idx="6">
                  <c:v>13.0</c:v>
                </c:pt>
                <c:pt idx="7">
                  <c:v>14.0</c:v>
                </c:pt>
                <c:pt idx="8">
                  <c:v>14.0</c:v>
                </c:pt>
                <c:pt idx="9">
                  <c:v>16.0</c:v>
                </c:pt>
                <c:pt idx="10">
                  <c:v>12.0</c:v>
                </c:pt>
                <c:pt idx="11">
                  <c:v>7.0</c:v>
                </c:pt>
                <c:pt idx="12">
                  <c:v>6.0</c:v>
                </c:pt>
                <c:pt idx="13">
                  <c:v>7.0</c:v>
                </c:pt>
                <c:pt idx="14">
                  <c:v>9.0</c:v>
                </c:pt>
                <c:pt idx="15">
                  <c:v>6.0</c:v>
                </c:pt>
                <c:pt idx="16">
                  <c:v>5.0</c:v>
                </c:pt>
                <c:pt idx="21">
                  <c:v>4.0</c:v>
                </c:pt>
                <c:pt idx="22">
                  <c:v>6.0</c:v>
                </c:pt>
                <c:pt idx="28">
                  <c:v>1.0</c:v>
                </c:pt>
                <c:pt idx="29">
                  <c:v>5.0</c:v>
                </c:pt>
                <c:pt idx="30">
                  <c:v>2.0</c:v>
                </c:pt>
              </c:numCache>
            </c:numRef>
          </c:yVal>
          <c:smooth val="0"/>
        </c:ser>
        <c:dLbls>
          <c:showLegendKey val="0"/>
          <c:showVal val="0"/>
          <c:showCatName val="0"/>
          <c:showSerName val="0"/>
          <c:showPercent val="0"/>
          <c:showBubbleSize val="0"/>
        </c:dLbls>
        <c:axId val="-2130908792"/>
        <c:axId val="-2130903240"/>
      </c:scatterChart>
      <c:valAx>
        <c:axId val="-2130908792"/>
        <c:scaling>
          <c:orientation val="minMax"/>
          <c:max val="30.0"/>
          <c:min val="0.0"/>
        </c:scaling>
        <c:delete val="0"/>
        <c:axPos val="b"/>
        <c:numFmt formatCode="General" sourceLinked="1"/>
        <c:majorTickMark val="out"/>
        <c:minorTickMark val="none"/>
        <c:tickLblPos val="nextTo"/>
        <c:txPr>
          <a:bodyPr rot="0" vert="horz"/>
          <a:lstStyle/>
          <a:p>
            <a:pPr>
              <a:defRPr sz="2000"/>
            </a:pPr>
            <a:endParaRPr lang="en-US"/>
          </a:p>
        </c:txPr>
        <c:crossAx val="-2130903240"/>
        <c:crosses val="autoZero"/>
        <c:crossBetween val="midCat"/>
        <c:majorUnit val="5.0"/>
        <c:minorUnit val="1.0"/>
      </c:valAx>
      <c:valAx>
        <c:axId val="-2130903240"/>
        <c:scaling>
          <c:orientation val="minMax"/>
          <c:max val="20.0"/>
          <c:min val="0.0"/>
        </c:scaling>
        <c:delete val="0"/>
        <c:axPos val="l"/>
        <c:title>
          <c:tx>
            <c:rich>
              <a:bodyPr/>
              <a:lstStyle/>
              <a:p>
                <a:pPr>
                  <a:defRPr sz="2400" b="0"/>
                </a:pPr>
                <a:r>
                  <a:rPr lang="en-US" sz="2400" b="0" dirty="0"/>
                  <a:t>Number of fish</a:t>
                </a:r>
              </a:p>
            </c:rich>
          </c:tx>
          <c:overlay val="0"/>
        </c:title>
        <c:numFmt formatCode="General" sourceLinked="1"/>
        <c:majorTickMark val="out"/>
        <c:minorTickMark val="none"/>
        <c:tickLblPos val="nextTo"/>
        <c:txPr>
          <a:bodyPr rot="0" vert="horz"/>
          <a:lstStyle/>
          <a:p>
            <a:pPr>
              <a:defRPr sz="2000"/>
            </a:pPr>
            <a:endParaRPr lang="en-US"/>
          </a:p>
        </c:txPr>
        <c:crossAx val="-2130908792"/>
        <c:crosses val="autoZero"/>
        <c:crossBetween val="midCat"/>
        <c:majorUnit val="5.0"/>
        <c:minorUnit val="1.0"/>
      </c:valAx>
    </c:plotArea>
    <c:legend>
      <c:legendPos val="r"/>
      <c:layout>
        <c:manualLayout>
          <c:xMode val="edge"/>
          <c:yMode val="edge"/>
          <c:x val="0.714195244123257"/>
          <c:y val="0.272317606156211"/>
          <c:w val="0.256235647632155"/>
          <c:h val="0.215175668308204"/>
        </c:manualLayout>
      </c:layout>
      <c:overlay val="0"/>
      <c:txPr>
        <a:bodyPr/>
        <a:lstStyle/>
        <a:p>
          <a:pPr>
            <a:defRPr sz="2000"/>
          </a:pPr>
          <a:endParaRPr lang="en-US"/>
        </a:p>
      </c:txPr>
    </c:legend>
    <c:plotVisOnly val="1"/>
    <c:dispBlanksAs val="gap"/>
    <c:showDLblsOverMax val="0"/>
  </c:chart>
  <c:spPr>
    <a:solidFill>
      <a:srgbClr val="FFFFFF"/>
    </a:solidFill>
  </c:spPr>
  <c:txPr>
    <a:bodyPr/>
    <a:lstStyle/>
    <a:p>
      <a:pPr>
        <a:defRPr sz="1000" b="0" i="0" u="none" strike="noStrike" baseline="0">
          <a:solidFill>
            <a:srgbClr val="000000"/>
          </a:solidFill>
          <a:latin typeface="Arial" pitchFamily="34" charset="0"/>
          <a:ea typeface="Calibri"/>
          <a:cs typeface="Arial" pitchFamily="34" charset="0"/>
        </a:defRPr>
      </a:pPr>
      <a:endParaRPr lang="en-US"/>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7807513482804"/>
          <c:y val="0.0514005540974045"/>
          <c:w val="0.734047269449228"/>
          <c:h val="0.646287052885115"/>
        </c:manualLayout>
      </c:layout>
      <c:scatterChart>
        <c:scatterStyle val="lineMarker"/>
        <c:varyColors val="0"/>
        <c:ser>
          <c:idx val="0"/>
          <c:order val="0"/>
          <c:tx>
            <c:v>LR95 Alone</c:v>
          </c:tx>
          <c:spPr>
            <a:ln w="25400">
              <a:solidFill>
                <a:srgbClr val="996633"/>
              </a:solidFill>
            </a:ln>
          </c:spPr>
          <c:marker>
            <c:symbol val="square"/>
            <c:size val="7"/>
            <c:spPr>
              <a:solidFill>
                <a:srgbClr val="996633"/>
              </a:solidFill>
              <a:ln>
                <a:solidFill>
                  <a:srgbClr val="996633"/>
                </a:solidFill>
              </a:ln>
            </c:spPr>
          </c:marker>
          <c:xVal>
            <c:numRef>
              <c:f>shedthroughtime!$D$434:$AS$434</c:f>
              <c:numCache>
                <c:formatCode>General</c:formatCode>
                <c:ptCount val="42"/>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7">
                  <c:v>31.0</c:v>
                </c:pt>
                <c:pt idx="38">
                  <c:v>32.0</c:v>
                </c:pt>
                <c:pt idx="39">
                  <c:v>33.0</c:v>
                </c:pt>
                <c:pt idx="40">
                  <c:v>34.0</c:v>
                </c:pt>
                <c:pt idx="41">
                  <c:v>35.0</c:v>
                </c:pt>
              </c:numCache>
            </c:numRef>
          </c:xVal>
          <c:yVal>
            <c:numRef>
              <c:f>shedthroughtime!$D$545:$AH$545</c:f>
              <c:numCache>
                <c:formatCode>General</c:formatCode>
                <c:ptCount val="31"/>
                <c:pt idx="0">
                  <c:v>4.423094916658123</c:v>
                </c:pt>
                <c:pt idx="1">
                  <c:v>7.081559173646482</c:v>
                </c:pt>
                <c:pt idx="2">
                  <c:v>7.480946821240158</c:v>
                </c:pt>
                <c:pt idx="3">
                  <c:v>5.842225757926366</c:v>
                </c:pt>
                <c:pt idx="4">
                  <c:v>4.608358397469727</c:v>
                </c:pt>
                <c:pt idx="5">
                  <c:v>4.052476484969118</c:v>
                </c:pt>
                <c:pt idx="6">
                  <c:v>4.107093885794205</c:v>
                </c:pt>
                <c:pt idx="7">
                  <c:v>4.49202840449057</c:v>
                </c:pt>
                <c:pt idx="8">
                  <c:v>4.699990709617546</c:v>
                </c:pt>
                <c:pt idx="9">
                  <c:v>3.189449867653745</c:v>
                </c:pt>
                <c:pt idx="10">
                  <c:v>3.961876116576716</c:v>
                </c:pt>
                <c:pt idx="11">
                  <c:v>4.386609519800504</c:v>
                </c:pt>
                <c:pt idx="12">
                  <c:v>4.30617169046818</c:v>
                </c:pt>
                <c:pt idx="13">
                  <c:v>3.841954003423098</c:v>
                </c:pt>
                <c:pt idx="14">
                  <c:v>0.0</c:v>
                </c:pt>
                <c:pt idx="15">
                  <c:v>3.839022357821553</c:v>
                </c:pt>
                <c:pt idx="16">
                  <c:v>4.608253440325681</c:v>
                </c:pt>
                <c:pt idx="17">
                  <c:v>0.0</c:v>
                </c:pt>
                <c:pt idx="18">
                  <c:v>0.0</c:v>
                </c:pt>
                <c:pt idx="19">
                  <c:v>0.0</c:v>
                </c:pt>
                <c:pt idx="20">
                  <c:v>0.0</c:v>
                </c:pt>
                <c:pt idx="21">
                  <c:v>4.118718279110881</c:v>
                </c:pt>
                <c:pt idx="22">
                  <c:v>4.383084385358046</c:v>
                </c:pt>
                <c:pt idx="23">
                  <c:v>0.0</c:v>
                </c:pt>
                <c:pt idx="24">
                  <c:v>0.0</c:v>
                </c:pt>
                <c:pt idx="25">
                  <c:v>0.0</c:v>
                </c:pt>
                <c:pt idx="26">
                  <c:v>0.0</c:v>
                </c:pt>
                <c:pt idx="27">
                  <c:v>0.0</c:v>
                </c:pt>
                <c:pt idx="28">
                  <c:v>3.808694839221859</c:v>
                </c:pt>
                <c:pt idx="29">
                  <c:v>0.0</c:v>
                </c:pt>
                <c:pt idx="30">
                  <c:v>3.595821024103099</c:v>
                </c:pt>
              </c:numCache>
            </c:numRef>
          </c:yVal>
          <c:smooth val="0"/>
        </c:ser>
        <c:ser>
          <c:idx val="1"/>
          <c:order val="1"/>
          <c:tx>
            <c:v>LR80 Alone</c:v>
          </c:tx>
          <c:spPr>
            <a:ln w="25400">
              <a:solidFill>
                <a:schemeClr val="tx1"/>
              </a:solidFill>
            </a:ln>
          </c:spPr>
          <c:marker>
            <c:symbol val="x"/>
            <c:size val="7"/>
            <c:spPr>
              <a:solidFill>
                <a:schemeClr val="tx1"/>
              </a:solidFill>
              <a:ln w="25400">
                <a:solidFill>
                  <a:schemeClr val="tx1"/>
                </a:solidFill>
              </a:ln>
            </c:spPr>
          </c:marker>
          <c:xVal>
            <c:numRef>
              <c:f>shedthroughtime!$D$434:$AS$434</c:f>
              <c:numCache>
                <c:formatCode>General</c:formatCode>
                <c:ptCount val="42"/>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7">
                  <c:v>31.0</c:v>
                </c:pt>
                <c:pt idx="38">
                  <c:v>32.0</c:v>
                </c:pt>
                <c:pt idx="39">
                  <c:v>33.0</c:v>
                </c:pt>
                <c:pt idx="40">
                  <c:v>34.0</c:v>
                </c:pt>
                <c:pt idx="41">
                  <c:v>35.0</c:v>
                </c:pt>
              </c:numCache>
            </c:numRef>
          </c:xVal>
          <c:yVal>
            <c:numRef>
              <c:f>shedthroughtime!$D$546:$AH$546</c:f>
              <c:numCache>
                <c:formatCode>General</c:formatCode>
                <c:ptCount val="31"/>
                <c:pt idx="0">
                  <c:v>4.980552943693115</c:v>
                </c:pt>
                <c:pt idx="1">
                  <c:v>6.94367144356007</c:v>
                </c:pt>
                <c:pt idx="2">
                  <c:v>7.627393734535706</c:v>
                </c:pt>
                <c:pt idx="3">
                  <c:v>6.848989140697126</c:v>
                </c:pt>
                <c:pt idx="4">
                  <c:v>5.373570904014833</c:v>
                </c:pt>
                <c:pt idx="5">
                  <c:v>5.087209329659519</c:v>
                </c:pt>
                <c:pt idx="6">
                  <c:v>5.260787168742177</c:v>
                </c:pt>
                <c:pt idx="7">
                  <c:v>5.312260818695189</c:v>
                </c:pt>
                <c:pt idx="8">
                  <c:v>5.763295580668057</c:v>
                </c:pt>
                <c:pt idx="9">
                  <c:v>6.47433339486201</c:v>
                </c:pt>
                <c:pt idx="10">
                  <c:v>5.354575578130476</c:v>
                </c:pt>
                <c:pt idx="11">
                  <c:v>4.659606240553478</c:v>
                </c:pt>
                <c:pt idx="12">
                  <c:v>4.546431128305358</c:v>
                </c:pt>
                <c:pt idx="13">
                  <c:v>4.872804335921285</c:v>
                </c:pt>
                <c:pt idx="14">
                  <c:v>6.45856289606569</c:v>
                </c:pt>
                <c:pt idx="15">
                  <c:v>4.782071893390616</c:v>
                </c:pt>
                <c:pt idx="16">
                  <c:v>4.467468750929007</c:v>
                </c:pt>
                <c:pt idx="17">
                  <c:v>0.0</c:v>
                </c:pt>
                <c:pt idx="18">
                  <c:v>0.0</c:v>
                </c:pt>
                <c:pt idx="19">
                  <c:v>0.0</c:v>
                </c:pt>
                <c:pt idx="20">
                  <c:v>0.0</c:v>
                </c:pt>
                <c:pt idx="21">
                  <c:v>3.687446868873401</c:v>
                </c:pt>
                <c:pt idx="22">
                  <c:v>4.135805376585471</c:v>
                </c:pt>
                <c:pt idx="23">
                  <c:v>0.0</c:v>
                </c:pt>
                <c:pt idx="24">
                  <c:v>0.0</c:v>
                </c:pt>
                <c:pt idx="25">
                  <c:v>0.0</c:v>
                </c:pt>
                <c:pt idx="26">
                  <c:v>0.0</c:v>
                </c:pt>
                <c:pt idx="27">
                  <c:v>0.0</c:v>
                </c:pt>
                <c:pt idx="28">
                  <c:v>3.422323098324673</c:v>
                </c:pt>
                <c:pt idx="29">
                  <c:v>5.626099092381448</c:v>
                </c:pt>
                <c:pt idx="30">
                  <c:v>4.885538219153545</c:v>
                </c:pt>
              </c:numCache>
            </c:numRef>
          </c:yVal>
          <c:smooth val="0"/>
        </c:ser>
        <c:dLbls>
          <c:showLegendKey val="0"/>
          <c:showVal val="0"/>
          <c:showCatName val="0"/>
          <c:showSerName val="0"/>
          <c:showPercent val="0"/>
          <c:showBubbleSize val="0"/>
        </c:dLbls>
        <c:axId val="-2130865992"/>
        <c:axId val="-2130857752"/>
      </c:scatterChart>
      <c:valAx>
        <c:axId val="-2130865992"/>
        <c:scaling>
          <c:orientation val="minMax"/>
          <c:max val="30.0"/>
          <c:min val="0.0"/>
        </c:scaling>
        <c:delete val="0"/>
        <c:axPos val="b"/>
        <c:title>
          <c:tx>
            <c:rich>
              <a:bodyPr/>
              <a:lstStyle/>
              <a:p>
                <a:pPr>
                  <a:defRPr sz="2400"/>
                </a:pPr>
                <a:r>
                  <a:rPr lang="en-US" sz="2400" dirty="0" smtClean="0"/>
                  <a:t>Day post-exposure</a:t>
                </a:r>
                <a:endParaRPr lang="en-US" sz="2400" dirty="0"/>
              </a:p>
            </c:rich>
          </c:tx>
          <c:layout>
            <c:manualLayout>
              <c:xMode val="edge"/>
              <c:yMode val="edge"/>
              <c:x val="0.321913824268582"/>
              <c:y val="0.843518518518519"/>
            </c:manualLayout>
          </c:layout>
          <c:overlay val="0"/>
        </c:title>
        <c:numFmt formatCode="General" sourceLinked="1"/>
        <c:majorTickMark val="out"/>
        <c:minorTickMark val="none"/>
        <c:tickLblPos val="nextTo"/>
        <c:txPr>
          <a:bodyPr rot="0" vert="horz"/>
          <a:lstStyle/>
          <a:p>
            <a:pPr>
              <a:defRPr sz="2000"/>
            </a:pPr>
            <a:endParaRPr lang="en-US"/>
          </a:p>
        </c:txPr>
        <c:crossAx val="-2130857752"/>
        <c:crosses val="autoZero"/>
        <c:crossBetween val="midCat"/>
        <c:majorUnit val="5.0"/>
        <c:minorUnit val="1.0"/>
      </c:valAx>
      <c:valAx>
        <c:axId val="-2130857752"/>
        <c:scaling>
          <c:orientation val="minMax"/>
          <c:max val="8.0"/>
          <c:min val="0.0"/>
        </c:scaling>
        <c:delete val="0"/>
        <c:axPos val="l"/>
        <c:numFmt formatCode="General" sourceLinked="1"/>
        <c:majorTickMark val="out"/>
        <c:minorTickMark val="none"/>
        <c:tickLblPos val="nextTo"/>
        <c:txPr>
          <a:bodyPr rot="0" vert="horz"/>
          <a:lstStyle/>
          <a:p>
            <a:pPr>
              <a:defRPr sz="2000"/>
            </a:pPr>
            <a:endParaRPr lang="en-US"/>
          </a:p>
        </c:txPr>
        <c:crossAx val="-2130865992"/>
        <c:crosses val="autoZero"/>
        <c:crossBetween val="midCat"/>
        <c:majorUnit val="2.0"/>
        <c:minorUnit val="1.0"/>
      </c:valAx>
    </c:plotArea>
    <c:plotVisOnly val="1"/>
    <c:dispBlanksAs val="gap"/>
    <c:showDLblsOverMax val="0"/>
  </c:chart>
  <c:spPr>
    <a:solidFill>
      <a:schemeClr val="bg1"/>
    </a:solidFill>
    <a:ln>
      <a:noFill/>
    </a:ln>
  </c:spPr>
  <c:txPr>
    <a:bodyPr/>
    <a:lstStyle/>
    <a:p>
      <a:pPr>
        <a:defRPr sz="1200" b="0" i="0" u="none" strike="noStrike" baseline="0">
          <a:solidFill>
            <a:srgbClr val="000000"/>
          </a:solidFill>
          <a:latin typeface="Arial" pitchFamily="34" charset="0"/>
          <a:ea typeface="Calibri"/>
          <a:cs typeface="Arial" pitchFamily="34" charset="0"/>
        </a:defRPr>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0.07055</cdr:x>
      <cdr:y>0.81228</cdr:y>
    </cdr:from>
    <cdr:to>
      <cdr:x>1</cdr:x>
      <cdr:y>0.88838</cdr:y>
    </cdr:to>
    <cdr:sp macro="" textlink="">
      <cdr:nvSpPr>
        <cdr:cNvPr id="2" name="Rectangle 1"/>
        <cdr:cNvSpPr/>
      </cdr:nvSpPr>
      <cdr:spPr>
        <a:xfrm xmlns:a="http://schemas.openxmlformats.org/drawingml/2006/main">
          <a:off x="564444" y="4518378"/>
          <a:ext cx="7436556" cy="423334"/>
        </a:xfrm>
        <a:prstGeom xmlns:a="http://schemas.openxmlformats.org/drawingml/2006/main" prst="rect">
          <a:avLst/>
        </a:prstGeom>
        <a:solidFill xmlns:a="http://schemas.openxmlformats.org/drawingml/2006/main">
          <a:srgbClr val="CCECFF"/>
        </a:solidFill>
        <a:ln xmlns:a="http://schemas.openxmlformats.org/drawingml/2006/main">
          <a:no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userShapes>
</file>

<file path=ppt/drawings/drawing2.xml><?xml version="1.0" encoding="utf-8"?>
<c:userShapes xmlns:c="http://schemas.openxmlformats.org/drawingml/2006/chart">
  <cdr:relSizeAnchor xmlns:cdr="http://schemas.openxmlformats.org/drawingml/2006/chartDrawing">
    <cdr:from>
      <cdr:x>0.14414</cdr:x>
      <cdr:y>0.01852</cdr:y>
    </cdr:from>
    <cdr:to>
      <cdr:x>1</cdr:x>
      <cdr:y>0.23223</cdr:y>
    </cdr:to>
    <cdr:sp macro="" textlink="">
      <cdr:nvSpPr>
        <cdr:cNvPr id="2" name="Text Box 36"/>
        <cdr:cNvSpPr txBox="1">
          <a:spLocks xmlns:a="http://schemas.openxmlformats.org/drawingml/2006/main" noChangeArrowheads="1"/>
        </cdr:cNvSpPr>
      </cdr:nvSpPr>
      <cdr:spPr bwMode="auto">
        <a:xfrm xmlns:a="http://schemas.openxmlformats.org/drawingml/2006/main">
          <a:off x="1152128" y="72008"/>
          <a:ext cx="6840760" cy="830997"/>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a:spAutoFit/>
        </a:bodyPr>
        <a:lstStyle xmlns:a="http://schemas.openxmlformats.org/drawingml/2006/main">
          <a:defPPr>
            <a:defRPr lang="en-US"/>
          </a:defPPr>
          <a:lvl1pPr algn="l" rtl="0" fontAlgn="base">
            <a:spcBef>
              <a:spcPct val="0"/>
            </a:spcBef>
            <a:spcAft>
              <a:spcPct val="0"/>
            </a:spcAft>
            <a:defRPr kern="1200">
              <a:solidFill>
                <a:srgbClr val="000000"/>
              </a:solidFill>
              <a:latin typeface="Arial" charset="0"/>
            </a:defRPr>
          </a:lvl1pPr>
          <a:lvl2pPr marL="457200" algn="l" rtl="0" fontAlgn="base">
            <a:spcBef>
              <a:spcPct val="0"/>
            </a:spcBef>
            <a:spcAft>
              <a:spcPct val="0"/>
            </a:spcAft>
            <a:defRPr kern="1200">
              <a:solidFill>
                <a:srgbClr val="000000"/>
              </a:solidFill>
              <a:latin typeface="Arial" charset="0"/>
            </a:defRPr>
          </a:lvl2pPr>
          <a:lvl3pPr marL="914400" algn="l" rtl="0" fontAlgn="base">
            <a:spcBef>
              <a:spcPct val="0"/>
            </a:spcBef>
            <a:spcAft>
              <a:spcPct val="0"/>
            </a:spcAft>
            <a:defRPr kern="1200">
              <a:solidFill>
                <a:srgbClr val="000000"/>
              </a:solidFill>
              <a:latin typeface="Arial" charset="0"/>
            </a:defRPr>
          </a:lvl3pPr>
          <a:lvl4pPr marL="1371600" algn="l" rtl="0" fontAlgn="base">
            <a:spcBef>
              <a:spcPct val="0"/>
            </a:spcBef>
            <a:spcAft>
              <a:spcPct val="0"/>
            </a:spcAft>
            <a:defRPr kern="1200">
              <a:solidFill>
                <a:srgbClr val="000000"/>
              </a:solidFill>
              <a:latin typeface="Arial" charset="0"/>
            </a:defRPr>
          </a:lvl4pPr>
          <a:lvl5pPr marL="1828800" algn="l" rtl="0" fontAlgn="base">
            <a:spcBef>
              <a:spcPct val="0"/>
            </a:spcBef>
            <a:spcAft>
              <a:spcPct val="0"/>
            </a:spcAft>
            <a:defRPr kern="1200">
              <a:solidFill>
                <a:srgbClr val="000000"/>
              </a:solidFill>
              <a:latin typeface="Arial" charset="0"/>
            </a:defRPr>
          </a:lvl5pPr>
          <a:lvl6pPr marL="2286000" algn="l" defTabSz="914400" rtl="0" eaLnBrk="1" latinLnBrk="0" hangingPunct="1">
            <a:defRPr kern="1200">
              <a:solidFill>
                <a:srgbClr val="000000"/>
              </a:solidFill>
              <a:latin typeface="Arial" charset="0"/>
            </a:defRPr>
          </a:lvl6pPr>
          <a:lvl7pPr marL="2743200" algn="l" defTabSz="914400" rtl="0" eaLnBrk="1" latinLnBrk="0" hangingPunct="1">
            <a:defRPr kern="1200">
              <a:solidFill>
                <a:srgbClr val="000000"/>
              </a:solidFill>
              <a:latin typeface="Arial" charset="0"/>
            </a:defRPr>
          </a:lvl7pPr>
          <a:lvl8pPr marL="3200400" algn="l" defTabSz="914400" rtl="0" eaLnBrk="1" latinLnBrk="0" hangingPunct="1">
            <a:defRPr kern="1200">
              <a:solidFill>
                <a:srgbClr val="000000"/>
              </a:solidFill>
              <a:latin typeface="Arial" charset="0"/>
            </a:defRPr>
          </a:lvl8pPr>
          <a:lvl9pPr marL="3657600" algn="l" defTabSz="914400" rtl="0" eaLnBrk="1" latinLnBrk="0" hangingPunct="1">
            <a:defRPr kern="1200">
              <a:solidFill>
                <a:srgbClr val="000000"/>
              </a:solidFill>
              <a:latin typeface="Arial" charset="0"/>
            </a:defRPr>
          </a:lvl9pPr>
        </a:lstStyle>
        <a:p xmlns:a="http://schemas.openxmlformats.org/drawingml/2006/main">
          <a:pPr algn="ctr"/>
          <a:r>
            <a:rPr lang="en-US" sz="2400" dirty="0"/>
            <a:t>Percent of </a:t>
          </a:r>
          <a:r>
            <a:rPr lang="en-US" sz="2400" dirty="0" smtClean="0"/>
            <a:t>Genotype </a:t>
          </a:r>
          <a:r>
            <a:rPr lang="en-US" sz="2400" dirty="0"/>
            <a:t>HV in </a:t>
          </a:r>
          <a:r>
            <a:rPr lang="en-US" sz="2400" dirty="0" smtClean="0"/>
            <a:t>Mixed </a:t>
          </a:r>
          <a:r>
            <a:rPr lang="en-US" sz="2400" dirty="0"/>
            <a:t>I</a:t>
          </a:r>
          <a:r>
            <a:rPr lang="en-US" sz="2400" dirty="0" smtClean="0"/>
            <a:t>nfection </a:t>
          </a:r>
          <a:r>
            <a:rPr lang="en-US" sz="2400" dirty="0"/>
            <a:t>P</a:t>
          </a:r>
          <a:r>
            <a:rPr lang="en-US" sz="2400" dirty="0" smtClean="0"/>
            <a:t>opulation</a:t>
          </a:r>
          <a:endParaRPr lang="en-US" sz="2400" dirty="0"/>
        </a:p>
      </cdr:txBody>
    </cdr:sp>
  </cdr:relSizeAnchor>
  <cdr:relSizeAnchor xmlns:cdr="http://schemas.openxmlformats.org/drawingml/2006/chartDrawing">
    <cdr:from>
      <cdr:x>0.01802</cdr:x>
      <cdr:y>0.03704</cdr:y>
    </cdr:from>
    <cdr:to>
      <cdr:x>0.07578</cdr:x>
      <cdr:y>0.81482</cdr:y>
    </cdr:to>
    <cdr:sp macro="" textlink="">
      <cdr:nvSpPr>
        <cdr:cNvPr id="3" name="Text Box 37"/>
        <cdr:cNvSpPr txBox="1">
          <a:spLocks xmlns:a="http://schemas.openxmlformats.org/drawingml/2006/main" noChangeArrowheads="1"/>
        </cdr:cNvSpPr>
      </cdr:nvSpPr>
      <cdr:spPr bwMode="auto">
        <a:xfrm xmlns:a="http://schemas.openxmlformats.org/drawingml/2006/main" rot="16200000">
          <a:off x="-1137320" y="1425354"/>
          <a:ext cx="3024338" cy="46166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a:spAutoFit/>
        </a:bodyPr>
        <a:lstStyle xmlns:a="http://schemas.openxmlformats.org/drawingml/2006/main">
          <a:defPPr>
            <a:defRPr lang="en-US"/>
          </a:defPPr>
          <a:lvl1pPr algn="l" rtl="0" fontAlgn="base">
            <a:spcBef>
              <a:spcPct val="0"/>
            </a:spcBef>
            <a:spcAft>
              <a:spcPct val="0"/>
            </a:spcAft>
            <a:defRPr kern="1200">
              <a:solidFill>
                <a:srgbClr val="000000"/>
              </a:solidFill>
              <a:latin typeface="Arial" charset="0"/>
            </a:defRPr>
          </a:lvl1pPr>
          <a:lvl2pPr marL="457200" algn="l" rtl="0" fontAlgn="base">
            <a:spcBef>
              <a:spcPct val="0"/>
            </a:spcBef>
            <a:spcAft>
              <a:spcPct val="0"/>
            </a:spcAft>
            <a:defRPr kern="1200">
              <a:solidFill>
                <a:srgbClr val="000000"/>
              </a:solidFill>
              <a:latin typeface="Arial" charset="0"/>
            </a:defRPr>
          </a:lvl2pPr>
          <a:lvl3pPr marL="914400" algn="l" rtl="0" fontAlgn="base">
            <a:spcBef>
              <a:spcPct val="0"/>
            </a:spcBef>
            <a:spcAft>
              <a:spcPct val="0"/>
            </a:spcAft>
            <a:defRPr kern="1200">
              <a:solidFill>
                <a:srgbClr val="000000"/>
              </a:solidFill>
              <a:latin typeface="Arial" charset="0"/>
            </a:defRPr>
          </a:lvl3pPr>
          <a:lvl4pPr marL="1371600" algn="l" rtl="0" fontAlgn="base">
            <a:spcBef>
              <a:spcPct val="0"/>
            </a:spcBef>
            <a:spcAft>
              <a:spcPct val="0"/>
            </a:spcAft>
            <a:defRPr kern="1200">
              <a:solidFill>
                <a:srgbClr val="000000"/>
              </a:solidFill>
              <a:latin typeface="Arial" charset="0"/>
            </a:defRPr>
          </a:lvl4pPr>
          <a:lvl5pPr marL="1828800" algn="l" rtl="0" fontAlgn="base">
            <a:spcBef>
              <a:spcPct val="0"/>
            </a:spcBef>
            <a:spcAft>
              <a:spcPct val="0"/>
            </a:spcAft>
            <a:defRPr kern="1200">
              <a:solidFill>
                <a:srgbClr val="000000"/>
              </a:solidFill>
              <a:latin typeface="Arial" charset="0"/>
            </a:defRPr>
          </a:lvl5pPr>
          <a:lvl6pPr marL="2286000" algn="l" defTabSz="914400" rtl="0" eaLnBrk="1" latinLnBrk="0" hangingPunct="1">
            <a:defRPr kern="1200">
              <a:solidFill>
                <a:srgbClr val="000000"/>
              </a:solidFill>
              <a:latin typeface="Arial" charset="0"/>
            </a:defRPr>
          </a:lvl6pPr>
          <a:lvl7pPr marL="2743200" algn="l" defTabSz="914400" rtl="0" eaLnBrk="1" latinLnBrk="0" hangingPunct="1">
            <a:defRPr kern="1200">
              <a:solidFill>
                <a:srgbClr val="000000"/>
              </a:solidFill>
              <a:latin typeface="Arial" charset="0"/>
            </a:defRPr>
          </a:lvl7pPr>
          <a:lvl8pPr marL="3200400" algn="l" defTabSz="914400" rtl="0" eaLnBrk="1" latinLnBrk="0" hangingPunct="1">
            <a:defRPr kern="1200">
              <a:solidFill>
                <a:srgbClr val="000000"/>
              </a:solidFill>
              <a:latin typeface="Arial" charset="0"/>
            </a:defRPr>
          </a:lvl8pPr>
          <a:lvl9pPr marL="3657600" algn="l" defTabSz="914400" rtl="0" eaLnBrk="1" latinLnBrk="0" hangingPunct="1">
            <a:defRPr kern="1200">
              <a:solidFill>
                <a:srgbClr val="000000"/>
              </a:solidFill>
              <a:latin typeface="Arial" charset="0"/>
            </a:defRPr>
          </a:lvl9pPr>
        </a:lstStyle>
        <a:p xmlns:a="http://schemas.openxmlformats.org/drawingml/2006/main">
          <a:r>
            <a:rPr lang="en-US" sz="2400" dirty="0"/>
            <a:t>Percent of total virus</a:t>
          </a:r>
        </a:p>
      </cdr:txBody>
    </cdr:sp>
  </cdr:relSizeAnchor>
</c:userShapes>
</file>

<file path=ppt/drawings/drawing3.xml><?xml version="1.0" encoding="utf-8"?>
<c:userShapes xmlns:c="http://schemas.openxmlformats.org/drawingml/2006/chart">
  <cdr:relSizeAnchor xmlns:cdr="http://schemas.openxmlformats.org/drawingml/2006/chartDrawing">
    <cdr:from>
      <cdr:x>0.00274</cdr:x>
      <cdr:y>0.01881</cdr:y>
    </cdr:from>
    <cdr:to>
      <cdr:x>0.0639</cdr:x>
      <cdr:y>0.91591</cdr:y>
    </cdr:to>
    <cdr:sp macro="" textlink="">
      <cdr:nvSpPr>
        <cdr:cNvPr id="2" name="TextBox 4"/>
        <cdr:cNvSpPr txBox="1"/>
      </cdr:nvSpPr>
      <cdr:spPr>
        <a:xfrm xmlns:a="http://schemas.openxmlformats.org/drawingml/2006/main" rot="16200000">
          <a:off x="-1084356" y="1161061"/>
          <a:ext cx="2671757" cy="461665"/>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en-US" sz="2400" dirty="0" smtClean="0"/>
            <a:t>Log(Virus/ml H</a:t>
          </a:r>
          <a:r>
            <a:rPr lang="en-US" sz="2400" baseline="-25000" dirty="0" smtClean="0"/>
            <a:t>2</a:t>
          </a:r>
          <a:r>
            <a:rPr lang="en-US" sz="2400" dirty="0" smtClean="0"/>
            <a:t>O)</a:t>
          </a:r>
          <a:endParaRPr lang="en-US" sz="24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dirty="0"/>
          </a:p>
        </p:txBody>
      </p:sp>
      <p:sp>
        <p:nvSpPr>
          <p:cNvPr id="399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dirty="0"/>
          </a:p>
        </p:txBody>
      </p:sp>
      <p:sp>
        <p:nvSpPr>
          <p:cNvPr id="204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99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99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dirty="0"/>
          </a:p>
        </p:txBody>
      </p:sp>
      <p:sp>
        <p:nvSpPr>
          <p:cNvPr id="399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5C220A77-4BDB-4B1E-A3F1-7EDE124A76DF}" type="slidenum">
              <a:rPr lang="en-US"/>
              <a:pPr>
                <a:defRPr/>
              </a:pPr>
              <a:t>‹#›</a:t>
            </a:fld>
            <a:endParaRPr lang="en-US" dirty="0"/>
          </a:p>
        </p:txBody>
      </p:sp>
    </p:spTree>
    <p:extLst>
      <p:ext uri="{BB962C8B-B14F-4D97-AF65-F5344CB8AC3E}">
        <p14:creationId xmlns:p14="http://schemas.microsoft.com/office/powerpoint/2010/main" val="21065895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91C38080-7569-4BC4-88F2-277EB121B2A9}" type="slidenum">
              <a:rPr lang="en-US" smtClean="0"/>
              <a:pPr/>
              <a:t>1</a:t>
            </a:fld>
            <a:endParaRPr lang="en-US" dirty="0"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r>
              <a:rPr lang="en-US" dirty="0" smtClean="0"/>
              <a:t>Give</a:t>
            </a:r>
            <a:r>
              <a:rPr lang="en-US" baseline="0" dirty="0" smtClean="0"/>
              <a:t> you idea of trajectory towards answering.  Since this is my first seminar since I arrived just over a year ago and I haven’t had the chance to meet all you yet, I thought I would start by giving a brief introduction of myself and the types of things I’m interested in.  I will then move into a discussion of some of the specific projects I have been involved in in the last couple of years.  </a:t>
            </a: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major theme of my research is investigating </a:t>
            </a:r>
            <a:r>
              <a:rPr lang="en-US" baseline="0" dirty="0" smtClean="0"/>
              <a:t>the </a:t>
            </a:r>
            <a:r>
              <a:rPr lang="en-US" dirty="0" smtClean="0"/>
              <a:t>processes</a:t>
            </a:r>
            <a:r>
              <a:rPr lang="en-US" baseline="0" dirty="0" smtClean="0"/>
              <a:t> that shape infectious disease ecology and evolution in wild environments such as these and </a:t>
            </a:r>
            <a:r>
              <a:rPr lang="en-US" dirty="0" smtClean="0"/>
              <a:t>determining how the  processes that shape disease ecology and evolution differ  in agricultural and </a:t>
            </a:r>
            <a:r>
              <a:rPr lang="en-US" baseline="0" dirty="0" smtClean="0"/>
              <a:t>human impacted environments such as these.  </a:t>
            </a:r>
          </a:p>
          <a:p>
            <a:r>
              <a:rPr lang="en-US" baseline="0" dirty="0" smtClean="0"/>
              <a:t>I am particularly interested in topics related to disease severity and what management strategies will be most effective at alleviating disease severity in both wild and aquaculture populations.</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A7D25311-10B4-43B9-BF8E-0D7711B6EA4F}" type="slidenum">
              <a:rPr lang="en-US" smtClean="0"/>
              <a:pPr/>
              <a:t>3</a:t>
            </a:fld>
            <a:endParaRPr lang="en-US" dirty="0"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it boils</a:t>
            </a:r>
            <a:r>
              <a:rPr lang="en-US" baseline="0" dirty="0" smtClean="0"/>
              <a:t> down to it, host the ecology of aquatic species is fundamentally different in aquaculture compared to natural environments. One of the main differences about aquaculture is.  The question is how are these practices hypothesized to impact pathogen virulence evolution.  I would like to briefly discusses the hypothesized impact of each of these practices on virulence evolution.</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think about the term culling many different images and</a:t>
            </a:r>
            <a:r>
              <a:rPr lang="en-US" baseline="0" dirty="0" smtClean="0"/>
              <a:t> definitions may come to mind.  In my talk I’m going to define the term culling as… The reason I have underlined the word entire is to emphasize that under this definition both infected and non-infected individuals will be culled when a disease outbreak is suspected.  This practices of culling occurs quite widely across agriculture.   </a:t>
            </a:r>
            <a:r>
              <a:rPr lang="en-US" dirty="0" smtClean="0"/>
              <a:t>Do not</a:t>
            </a:r>
            <a:r>
              <a:rPr lang="en-US" baseline="0" dirty="0" smtClean="0"/>
              <a:t> differentiate between infected and non-infected individuals.  Usually a trigger by mortality when know pathogen is present.</a:t>
            </a:r>
          </a:p>
          <a:p>
            <a:r>
              <a:rPr lang="en-US" dirty="0" smtClean="0">
                <a:effectLst/>
              </a:rPr>
              <a:t>The photo is from the Makah National Fish Hatchery in Northwest Washington. It was taken in February 1989 by Ray Brunson (who oversaw the effort) following the first finding of VHSV in North America in coho brood stock returning in the fall of 1988. About 4.5 million coho (shown), Chinook and steelhead fish and eggs were killed, buried in a lime pit and the facility disinfected.</a:t>
            </a:r>
            <a:endParaRPr lang="en-US" dirty="0"/>
          </a:p>
        </p:txBody>
      </p:sp>
      <p:sp>
        <p:nvSpPr>
          <p:cNvPr id="4" name="Slide Number Placeholder 3"/>
          <p:cNvSpPr>
            <a:spLocks noGrp="1"/>
          </p:cNvSpPr>
          <p:nvPr>
            <p:ph type="sldNum" sz="quarter" idx="10"/>
          </p:nvPr>
        </p:nvSpPr>
        <p:spPr/>
        <p:txBody>
          <a:bodyPr/>
          <a:lstStyle/>
          <a:p>
            <a:fld id="{626D655A-70FD-4B26-A5AE-80E9A1056DA6}" type="slidenum">
              <a:rPr lang="en-US" smtClean="0"/>
              <a:t>5</a:t>
            </a:fld>
            <a:endParaRPr lang="en-US" dirty="0"/>
          </a:p>
        </p:txBody>
      </p:sp>
    </p:spTree>
    <p:extLst>
      <p:ext uri="{BB962C8B-B14F-4D97-AF65-F5344CB8AC3E}">
        <p14:creationId xmlns:p14="http://schemas.microsoft.com/office/powerpoint/2010/main" val="971770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Fewer infected but lower percentage infected also die.</a:t>
            </a:r>
            <a:endParaRPr lang="en-US" dirty="0"/>
          </a:p>
        </p:txBody>
      </p:sp>
      <p:sp>
        <p:nvSpPr>
          <p:cNvPr id="4" name="Slide Number Placeholder 3"/>
          <p:cNvSpPr>
            <a:spLocks noGrp="1"/>
          </p:cNvSpPr>
          <p:nvPr>
            <p:ph type="sldNum" sz="quarter" idx="10"/>
          </p:nvPr>
        </p:nvSpPr>
        <p:spPr/>
        <p:txBody>
          <a:bodyPr/>
          <a:lstStyle/>
          <a:p>
            <a:fld id="{626D655A-70FD-4B26-A5AE-80E9A1056DA6}" type="slidenum">
              <a:rPr lang="en-US" smtClean="0"/>
              <a:t>7</a:t>
            </a:fld>
            <a:endParaRPr lang="en-US" dirty="0"/>
          </a:p>
        </p:txBody>
      </p:sp>
    </p:spTree>
    <p:extLst>
      <p:ext uri="{BB962C8B-B14F-4D97-AF65-F5344CB8AC3E}">
        <p14:creationId xmlns:p14="http://schemas.microsoft.com/office/powerpoint/2010/main" val="391482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a:t>
            </a:r>
            <a:r>
              <a:rPr lang="en-US" baseline="0" dirty="0" smtClean="0"/>
              <a:t> imagine two host populations, one infected with genotype HV and the other with genotype LV.  Culling is typically based on some sort of observed mortality threshold.  Assume that we set our culling threshold to 30% mortality.  We can see that we would cull the HV population around day 7, whereas the LV population would not be culled till day 28.  What impact would this have on the dynamics of shedding.  Well culling HV at day 7 would prevent all transmission of HV from day 7 forward, allowing LV to have the shedding advantage in the late stage of infection.</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9</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a:t>
            </a:r>
            <a:r>
              <a:rPr lang="en-US" baseline="0" dirty="0" smtClean="0"/>
              <a:t> imagine two host populations, one infected with genotype HV and the other with genotype LV.  Culling is typically based on some sort of observed mortality threshold.  Assume that we set our culling threshold to 30% mortality.  We can see that we would cull the HV population around day 7, whereas the LV population would not be culled till day 28.  What impact would this have on the dynamics of shedding.  Well culling HV at day 7 would prevent all transmission of HV from day 7 forward, allowing LV to have the shedding advantage in the late stage of infection.</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10</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Expand the model?</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11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12</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13</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14</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we can extend this model to aquaculture,</a:t>
            </a:r>
            <a:r>
              <a:rPr lang="en-US" baseline="0" dirty="0" smtClean="0"/>
              <a:t> by imagining that a facility might have multiple, raceways, tanks, etc…  There would be disease dynamics in each raceway, and some parameter that regulates pathogen migration between the raceways.  When culling, clear out raceway and reset everything to zero.  Migration could occur and restart raceway.</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15</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it boils</a:t>
            </a:r>
            <a:r>
              <a:rPr lang="en-US" baseline="0" dirty="0" smtClean="0"/>
              <a:t> down to it, host the ecology of aquatic species is fundamentally different in aquaculture compared to natural environments. One of the main differences about aquaculture is.  The question is how are these practices hypothesized to impact pathogen virulence evolution.  I would like to briefly discusses the hypothesized impact of each of these practices on virulence evolution.</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17</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 = infectious particles</a:t>
            </a:r>
          </a:p>
          <a:p>
            <a:r>
              <a:rPr lang="en-US" dirty="0" err="1" smtClean="0"/>
              <a:t>Lamda</a:t>
            </a:r>
            <a:r>
              <a:rPr lang="en-US" dirty="0" smtClean="0"/>
              <a:t> = beta transmission term</a:t>
            </a:r>
          </a:p>
          <a:p>
            <a:r>
              <a:rPr lang="en-US" dirty="0" smtClean="0"/>
              <a:t>Mu = recovery rate</a:t>
            </a:r>
          </a:p>
          <a:p>
            <a:r>
              <a:rPr lang="en-US" dirty="0" smtClean="0"/>
              <a:t>F= proportion of infectious</a:t>
            </a:r>
            <a:r>
              <a:rPr lang="en-US" baseline="0" dirty="0" smtClean="0"/>
              <a:t> hosts that go to recovery or death</a:t>
            </a:r>
          </a:p>
          <a:p>
            <a:r>
              <a:rPr lang="en-US" baseline="0" dirty="0" smtClean="0"/>
              <a:t>Alpha = shedding rate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26</a:t>
            </a:fld>
            <a:endParaRPr lang="en-US" dirty="0"/>
          </a:p>
        </p:txBody>
      </p:sp>
    </p:spTree>
    <p:extLst>
      <p:ext uri="{BB962C8B-B14F-4D97-AF65-F5344CB8AC3E}">
        <p14:creationId xmlns:p14="http://schemas.microsoft.com/office/powerpoint/2010/main" val="4078243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it boils</a:t>
            </a:r>
            <a:r>
              <a:rPr lang="en-US" baseline="0" dirty="0" smtClean="0"/>
              <a:t> down to it, host the ecology of aquatic species is fundamentally different in aquaculture compared to natural environments. One of the main differences about aquaculture is.  The question is how are these practices hypothesized to impact pathogen virulence evolution.  I would like to briefly discusses the hypothesized impact of each of these practices on virulence evolution.</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27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Imagine a host that is infected with a highly virulent</a:t>
            </a:r>
            <a:r>
              <a:rPr lang="en-US" baseline="0" dirty="0" smtClean="0"/>
              <a:t> strain of a pathogen.  Imagine it is so virulent that it kills the host before transmission can occur.  Now imagine that you vaccinate a host…..</a:t>
            </a:r>
          </a:p>
          <a:p>
            <a:endParaRPr lang="en-US" baseline="0" dirty="0" smtClean="0"/>
          </a:p>
          <a:p>
            <a:r>
              <a:rPr lang="en-US" baseline="0" dirty="0" smtClean="0"/>
              <a:t>Now we can ask whether this hypothesis applies to aquaculture.  To answer this we need to determine if there are aquaculture vaccine that reduce clinical signs but don’t block transmission.</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28</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 vaccine trial conducted</a:t>
            </a:r>
            <a:r>
              <a:rPr lang="en-US" baseline="0" dirty="0" smtClean="0"/>
              <a:t> by Kurath and LaPatra.  They examined the viral load of IHNV in vaccinated compared to vaccinated fish.  The found that although viral load was reduced in vaccinated fish it still persisted to substantial levels, indicating that transmission of the virus could still occur.  Importantly, when examining mortality, they found a significant reduction in mortality.  Typcially vaccine efficacy is based solely on mortality reductions and therefore this vaccine would be considered highly effective.</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29</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Imagine a host that is infected with a highly virulent</a:t>
            </a:r>
            <a:r>
              <a:rPr lang="en-US" baseline="0" dirty="0" smtClean="0"/>
              <a:t> strain of a pathogen.  Imagine it is so virulent that it kills the host before transmission can occur.  Now imagine that you vaccinate a host…..</a:t>
            </a:r>
          </a:p>
          <a:p>
            <a:endParaRPr lang="en-US" baseline="0" dirty="0" smtClean="0"/>
          </a:p>
          <a:p>
            <a:r>
              <a:rPr lang="en-US" baseline="0" dirty="0" smtClean="0"/>
              <a:t>Now we can ask whether this hypothesis applies to aquaculture.  To answer this we need to determine if there are aquaculture vaccine that reduce clinical signs but don’t block transmission.</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30</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Vaccine experiments would take a similar</a:t>
            </a:r>
            <a:r>
              <a:rPr lang="en-US" baseline="0" dirty="0" smtClean="0"/>
              <a:t> approach but in this case we passage virus through unvaccinated and vaccinated host populations.  We could then regulate vaccine timing, dosage, and coverage to examine their impact on virulence.  </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32</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onto vaccination which</a:t>
            </a:r>
            <a:r>
              <a:rPr lang="en-US" baseline="0" dirty="0" smtClean="0"/>
              <a:t> impacts…</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33</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it boils</a:t>
            </a:r>
            <a:r>
              <a:rPr lang="en-US" baseline="0" dirty="0" smtClean="0"/>
              <a:t> down to it, host the ecology of aquatic species is fundamentally different in aquaculture compared to natural environments. One of the main differences about aquaculture is.  The question is how are these practices hypothesized to impact pathogen virulence evolution.  I would like to briefly discusses the hypothesized impact of each of these practices on virulence evolution.</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34</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35</a:t>
            </a:fld>
            <a:endParaRPr lang="en-US" dirty="0"/>
          </a:p>
        </p:txBody>
      </p:sp>
    </p:spTree>
    <p:extLst>
      <p:ext uri="{BB962C8B-B14F-4D97-AF65-F5344CB8AC3E}">
        <p14:creationId xmlns:p14="http://schemas.microsoft.com/office/powerpoint/2010/main" val="19298761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37</a:t>
            </a:fld>
            <a:endParaRPr lang="en-US" dirty="0"/>
          </a:p>
        </p:txBody>
      </p:sp>
    </p:spTree>
    <p:extLst>
      <p:ext uri="{BB962C8B-B14F-4D97-AF65-F5344CB8AC3E}">
        <p14:creationId xmlns:p14="http://schemas.microsoft.com/office/powerpoint/2010/main" val="334695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Cut this</a:t>
            </a:r>
            <a:r>
              <a:rPr lang="en-US" baseline="0" dirty="0" smtClean="0"/>
              <a:t> slide?</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38</a:t>
            </a:fld>
            <a:endParaRPr lang="en-US" dirty="0"/>
          </a:p>
        </p:txBody>
      </p:sp>
    </p:spTree>
    <p:extLst>
      <p:ext uri="{BB962C8B-B14F-4D97-AF65-F5344CB8AC3E}">
        <p14:creationId xmlns:p14="http://schemas.microsoft.com/office/powerpoint/2010/main" val="5595018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r>
              <a:rPr lang="en-US" dirty="0" smtClean="0"/>
              <a:t>Here we are looking at the results from individual fish</a:t>
            </a:r>
          </a:p>
        </p:txBody>
      </p:sp>
      <p:sp>
        <p:nvSpPr>
          <p:cNvPr id="29700" name="Slide Number Placeholder 3"/>
          <p:cNvSpPr>
            <a:spLocks noGrp="1"/>
          </p:cNvSpPr>
          <p:nvPr>
            <p:ph type="sldNum" sz="quarter" idx="5"/>
          </p:nvPr>
        </p:nvSpPr>
        <p:spPr>
          <a:noFill/>
        </p:spPr>
        <p:txBody>
          <a:bodyPr/>
          <a:lstStyle/>
          <a:p>
            <a:fld id="{72A6587B-C019-4C77-A17F-3698FF01BF96}" type="slidenum">
              <a:rPr lang="en-US" smtClean="0"/>
              <a:pPr/>
              <a:t>39</a:t>
            </a:fld>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am</a:t>
            </a:r>
            <a:r>
              <a:rPr lang="en-US" baseline="0" dirty="0" smtClean="0"/>
              <a:t> gearing up to examine the transmission of virus from infected to nieve hosts at multiple time points over the course of infection.</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41</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r>
              <a:rPr lang="en-US" dirty="0" smtClean="0"/>
              <a:t>I was also very interested to understand the relationship between the amount</a:t>
            </a:r>
            <a:r>
              <a:rPr lang="en-US" baseline="0" dirty="0" smtClean="0"/>
              <a:t> of virus in the host and the quantity of virus shed.  I found a strong positive correlation between within host viral load and </a:t>
            </a:r>
            <a:endParaRPr lang="en-US" dirty="0" smtClean="0"/>
          </a:p>
        </p:txBody>
      </p:sp>
      <p:sp>
        <p:nvSpPr>
          <p:cNvPr id="32772" name="Slide Number Placeholder 3"/>
          <p:cNvSpPr>
            <a:spLocks noGrp="1"/>
          </p:cNvSpPr>
          <p:nvPr>
            <p:ph type="sldNum" sz="quarter" idx="5"/>
          </p:nvPr>
        </p:nvSpPr>
        <p:spPr>
          <a:noFill/>
        </p:spPr>
        <p:txBody>
          <a:bodyPr/>
          <a:lstStyle/>
          <a:p>
            <a:fld id="{8CB3C332-E105-4466-B53E-50304C926C6A}" type="slidenum">
              <a:rPr lang="en-US" smtClean="0"/>
              <a:pPr/>
              <a:t>42</a:t>
            </a:fld>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now looking at the ID50 results</a:t>
            </a:r>
            <a:r>
              <a:rPr lang="en-US" baseline="0" dirty="0" smtClean="0"/>
              <a:t> from these expereimtns.</a:t>
            </a:r>
          </a:p>
          <a:p>
            <a:endParaRPr lang="en-US" baseline="0" dirty="0" smtClean="0"/>
          </a:p>
          <a:p>
            <a:r>
              <a:rPr lang="en-US" dirty="0" smtClean="0"/>
              <a:t>So</a:t>
            </a:r>
            <a:r>
              <a:rPr lang="en-US" baseline="0" dirty="0" smtClean="0"/>
              <a:t> what this says is you are going to need a lower virus dosage to infect the same number of fish with genotype HV compared to LV</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45</a:t>
            </a:fld>
            <a:endParaRPr lang="en-US" dirty="0"/>
          </a:p>
        </p:txBody>
      </p:sp>
    </p:spTree>
    <p:extLst>
      <p:ext uri="{BB962C8B-B14F-4D97-AF65-F5344CB8AC3E}">
        <p14:creationId xmlns:p14="http://schemas.microsoft.com/office/powerpoint/2010/main" val="28602305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to kill the</a:t>
            </a:r>
            <a:r>
              <a:rPr lang="en-US" baseline="0" dirty="0" smtClean="0"/>
              <a:t> same number of fish you are going to need a lower dosage with genotype HV compared to LV</a:t>
            </a:r>
          </a:p>
          <a:p>
            <a:r>
              <a:rPr lang="en-US" baseline="0" dirty="0" smtClean="0"/>
              <a:t>Or is it that given the same number of infected fish, is HV killing a larger proportion of those fish.</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46</a:t>
            </a:fld>
            <a:endParaRPr lang="en-US" dirty="0"/>
          </a:p>
        </p:txBody>
      </p:sp>
    </p:spTree>
    <p:extLst>
      <p:ext uri="{BB962C8B-B14F-4D97-AF65-F5344CB8AC3E}">
        <p14:creationId xmlns:p14="http://schemas.microsoft.com/office/powerpoint/2010/main" val="42341136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 on this</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48</a:t>
            </a:fld>
            <a:endParaRPr lang="en-US" dirty="0"/>
          </a:p>
        </p:txBody>
      </p:sp>
    </p:spTree>
    <p:extLst>
      <p:ext uri="{BB962C8B-B14F-4D97-AF65-F5344CB8AC3E}">
        <p14:creationId xmlns:p14="http://schemas.microsoft.com/office/powerpoint/2010/main" val="35530005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58BBCCDE-6576-407A-9724-41426695E014}" type="slidenum">
              <a:rPr lang="en-US" smtClean="0"/>
              <a:pPr/>
              <a:t>49</a:t>
            </a:fld>
            <a:endParaRPr lang="en-US" dirty="0"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is superinfection</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50</a:t>
            </a:fld>
            <a:endParaRPr lang="en-US" dirty="0"/>
          </a:p>
        </p:txBody>
      </p:sp>
    </p:spTree>
    <p:extLst>
      <p:ext uri="{BB962C8B-B14F-4D97-AF65-F5344CB8AC3E}">
        <p14:creationId xmlns:p14="http://schemas.microsoft.com/office/powerpoint/2010/main" val="35970239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Superinfection</a:t>
            </a:r>
            <a:r>
              <a:rPr lang="en-US" baseline="0" dirty="0" smtClean="0"/>
              <a:t> suppression and level of suppression same regardless of which genotype.</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53</a:t>
            </a:fld>
            <a:endParaRPr lang="en-US" dirty="0"/>
          </a:p>
        </p:txBody>
      </p:sp>
    </p:spTree>
    <p:extLst>
      <p:ext uri="{BB962C8B-B14F-4D97-AF65-F5344CB8AC3E}">
        <p14:creationId xmlns:p14="http://schemas.microsoft.com/office/powerpoint/2010/main" val="30878330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whether you the high virulent</a:t>
            </a:r>
            <a:r>
              <a:rPr lang="en-US" baseline="0" dirty="0" smtClean="0"/>
              <a:t> or low virulent ability to exclude secondary genotype is equal</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54</a:t>
            </a:fld>
            <a:endParaRPr lang="en-US" dirty="0"/>
          </a:p>
        </p:txBody>
      </p:sp>
    </p:spTree>
    <p:extLst>
      <p:ext uri="{BB962C8B-B14F-4D97-AF65-F5344CB8AC3E}">
        <p14:creationId xmlns:p14="http://schemas.microsoft.com/office/powerpoint/2010/main" val="21134432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58BBCCDE-6576-407A-9724-41426695E014}" type="slidenum">
              <a:rPr lang="en-US" smtClean="0"/>
              <a:pPr/>
              <a:t>55</a:t>
            </a:fld>
            <a:endParaRPr lang="en-US" dirty="0"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en-US" dirty="0" smtClean="0"/>
              <a:t>So I am going to talk about the research of two individuals I worke</a:t>
            </a:r>
            <a:r>
              <a:rPr lang="en-US" baseline="0" dirty="0" smtClean="0"/>
              <a:t>d with </a:t>
            </a:r>
            <a:r>
              <a:rPr lang="en-US" dirty="0" smtClean="0"/>
              <a:t>that have continued looking at virulence fitness associations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58BBCCDE-6576-407A-9724-41426695E014}" type="slidenum">
              <a:rPr lang="en-US" smtClean="0"/>
              <a:pPr/>
              <a:t>56</a:t>
            </a:fld>
            <a:endParaRPr lang="en-US" dirty="0"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en-US" dirty="0" smtClean="0"/>
              <a:t>So I am going to talk about the research of two individuals I worke</a:t>
            </a:r>
            <a:r>
              <a:rPr lang="en-US" baseline="0" dirty="0" smtClean="0"/>
              <a:t>d with </a:t>
            </a:r>
            <a:r>
              <a:rPr lang="en-US" dirty="0" smtClean="0"/>
              <a:t>that have continued looking at virulence fitness associations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cut</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58</a:t>
            </a:fld>
            <a:endParaRPr lang="en-US" dirty="0"/>
          </a:p>
        </p:txBody>
      </p:sp>
    </p:spTree>
    <p:extLst>
      <p:ext uri="{BB962C8B-B14F-4D97-AF65-F5344CB8AC3E}">
        <p14:creationId xmlns:p14="http://schemas.microsoft.com/office/powerpoint/2010/main" val="15065805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transmission rate figure</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61</a:t>
            </a:fld>
            <a:endParaRPr lang="en-US" dirty="0"/>
          </a:p>
        </p:txBody>
      </p:sp>
    </p:spTree>
    <p:extLst>
      <p:ext uri="{BB962C8B-B14F-4D97-AF65-F5344CB8AC3E}">
        <p14:creationId xmlns:p14="http://schemas.microsoft.com/office/powerpoint/2010/main" val="3548766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finally density</a:t>
            </a:r>
            <a:r>
              <a:rPr lang="en-US" baseline="0" dirty="0" smtClean="0"/>
              <a:t> and supply which impacts…</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62</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major theme of my research is investigating </a:t>
            </a:r>
            <a:r>
              <a:rPr lang="en-US" baseline="0" dirty="0" smtClean="0"/>
              <a:t>the </a:t>
            </a:r>
            <a:r>
              <a:rPr lang="en-US" dirty="0" smtClean="0"/>
              <a:t>processes</a:t>
            </a:r>
            <a:r>
              <a:rPr lang="en-US" baseline="0" dirty="0" smtClean="0"/>
              <a:t> that shape infectious disease ecology and evolution in wild environments such as these and </a:t>
            </a:r>
            <a:r>
              <a:rPr lang="en-US" dirty="0" smtClean="0"/>
              <a:t>determining how the  processes that shape disease ecology and evolution differ  in agricultural and </a:t>
            </a:r>
            <a:r>
              <a:rPr lang="en-US" baseline="0" dirty="0" smtClean="0"/>
              <a:t>human impacted environments such as these.  </a:t>
            </a:r>
          </a:p>
          <a:p>
            <a:r>
              <a:rPr lang="en-US" baseline="0" dirty="0" smtClean="0"/>
              <a:t>I am particularly interested in topics related to disease severity and what management strategies will be most effective at alleviating disease severity in both wild and aquaculture populations.</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64</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major theme of my research is investigating </a:t>
            </a:r>
            <a:r>
              <a:rPr lang="en-US" baseline="0" dirty="0" smtClean="0"/>
              <a:t>the </a:t>
            </a:r>
            <a:r>
              <a:rPr lang="en-US" dirty="0" smtClean="0"/>
              <a:t>processes</a:t>
            </a:r>
            <a:r>
              <a:rPr lang="en-US" baseline="0" dirty="0" smtClean="0"/>
              <a:t> that shape infectious disease ecology and evolution in wild environments such as these and </a:t>
            </a:r>
            <a:r>
              <a:rPr lang="en-US" dirty="0" smtClean="0"/>
              <a:t>determining how the  processes that shape disease ecology and evolution differ  in agricultural and </a:t>
            </a:r>
            <a:r>
              <a:rPr lang="en-US" baseline="0" dirty="0" smtClean="0"/>
              <a:t>human impacted environments such as these.  </a:t>
            </a:r>
          </a:p>
          <a:p>
            <a:r>
              <a:rPr lang="en-US" baseline="0" dirty="0" smtClean="0"/>
              <a:t>I am particularly interested in topics related to virulence epidemiology and how we can harness the ecology and evolution of wild and agricultural systems to manage virulence epidemiology.   </a:t>
            </a:r>
          </a:p>
          <a:p>
            <a:endParaRPr lang="en-US" baseline="0" dirty="0" smtClean="0"/>
          </a:p>
          <a:p>
            <a:r>
              <a:rPr lang="en-US" baseline="0" dirty="0" smtClean="0"/>
              <a:t>I am</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65</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Given this framework the research I would like to discuss with you today can  be broken into three main topics.   Firstly I’ll present some of my previous research on…. Secondly I’ll discuss some of my future plans to look at.. And finally I present my long term goals to look at…</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66</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24E516E-7C61-4358-A39C-565C6DF31918}" type="slidenum">
              <a:rPr lang="en-US" smtClean="0"/>
              <a:pPr/>
              <a:t>67</a:t>
            </a:fld>
            <a:endParaRPr lang="en-US" dirty="0"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r>
              <a:rPr lang="en-US" dirty="0"/>
              <a:t>To set the foundation for this work  I like to begin with..</a:t>
            </a:r>
          </a:p>
          <a:p>
            <a:pPr eaLnBrk="1" hangingPunct="1"/>
            <a:endParaRPr lang="en-U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70D2B2DD-2B1C-401F-9438-B2E96C35AB92}" type="slidenum">
              <a:rPr lang="en-US" smtClean="0"/>
              <a:pPr/>
              <a:t>68</a:t>
            </a:fld>
            <a:endParaRPr lang="en-US" dirty="0"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en-US" dirty="0" smtClean="0"/>
              <a:t>There are many factors which are hypothesized to regulate pathogen virulence, one of those is replication such that…  Replication is also hypothesized to offer other fitness advantages to the pathogen.</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endParaRPr lang="en-US" dirty="0" smtClean="0"/>
          </a:p>
        </p:txBody>
      </p:sp>
      <p:sp>
        <p:nvSpPr>
          <p:cNvPr id="25604" name="Slide Number Placeholder 3"/>
          <p:cNvSpPr>
            <a:spLocks noGrp="1"/>
          </p:cNvSpPr>
          <p:nvPr>
            <p:ph type="sldNum" sz="quarter" idx="5"/>
          </p:nvPr>
        </p:nvSpPr>
        <p:spPr>
          <a:noFill/>
        </p:spPr>
        <p:txBody>
          <a:bodyPr/>
          <a:lstStyle/>
          <a:p>
            <a:fld id="{7AAEF28E-FB5F-4A64-A9F4-4FDEC7069481}" type="slidenum">
              <a:rPr lang="en-US" smtClean="0"/>
              <a:pPr/>
              <a:t>70</a:t>
            </a:fld>
            <a:endParaRPr lang="en-U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D5F2FB14-76D2-4D88-9C57-6534AE34AA18}" type="slidenum">
              <a:rPr lang="en-US" smtClean="0"/>
              <a:pPr/>
              <a:t>71</a:t>
            </a:fld>
            <a:endParaRPr lang="en-US" dirty="0"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en-US" dirty="0" smtClean="0"/>
              <a:t>As shown by this phylogenetic three IHNV is also known to have a substantial level of genetic diversity.  Over 240 genetic types have been detected in N. America.  No I don’t expect you to memorize every feature of this tree but what I do want to illustrate is that the virus falls in to three clades in N. America where are associated with specific geographical regions… M-clade believed</a:t>
            </a:r>
            <a:r>
              <a:rPr lang="en-US" baseline="0" dirty="0" smtClean="0"/>
              <a:t> to have evolved in trout farming and the primary clade in Idaho, Washington, and Oregon.</a:t>
            </a:r>
            <a:r>
              <a:rPr lang="en-US" dirty="0" smtClean="0"/>
              <a:t>  Lot</a:t>
            </a:r>
            <a:r>
              <a:rPr lang="en-US" baseline="0" dirty="0" smtClean="0"/>
              <a:t>s of other really interesting things we are exploring about this tree that I don’t have time to go into day, such as evolved host specificity.  I simply use it here to illustrate the breadth of viral diversity.  </a:t>
            </a:r>
            <a:endParaRPr lang="en-US" dirty="0"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we see this phylogenetic diversity we can begin to ask whether there is also virulence diversity.  Mention that these</a:t>
            </a:r>
            <a:r>
              <a:rPr lang="en-US" baseline="0" dirty="0" smtClean="0"/>
              <a:t> are virus isolates.</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72</a:t>
            </a:fld>
            <a:endParaRPr lang="en-US" dirty="0"/>
          </a:p>
        </p:txBody>
      </p:sp>
    </p:spTree>
    <p:extLst>
      <p:ext uri="{BB962C8B-B14F-4D97-AF65-F5344CB8AC3E}">
        <p14:creationId xmlns:p14="http://schemas.microsoft.com/office/powerpoint/2010/main" val="37932356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D5F2FB14-76D2-4D88-9C57-6534AE34AA18}" type="slidenum">
              <a:rPr lang="en-US" smtClean="0"/>
              <a:pPr/>
              <a:t>73</a:t>
            </a:fld>
            <a:endParaRPr lang="en-US" dirty="0"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en-US" dirty="0" smtClean="0"/>
              <a:t>Now that we know there is genetic and virulence variation we can assess whether or not they are associated.  I decide to examine this association in two  IHNV genotypes labeled HV and LV.  These genotypes are</a:t>
            </a:r>
            <a:r>
              <a:rPr lang="en-US" baseline="0" dirty="0" smtClean="0"/>
              <a:t> naturally occuring field isolates that were obtained from epidemics in the trout farming region of Idaho.</a:t>
            </a:r>
            <a:endParaRPr lang="en-US" dirty="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r>
              <a:rPr lang="en-US" dirty="0" smtClean="0"/>
              <a:t>To test this I conducted the following experiment.</a:t>
            </a:r>
          </a:p>
        </p:txBody>
      </p:sp>
      <p:sp>
        <p:nvSpPr>
          <p:cNvPr id="28676" name="Slide Number Placeholder 3"/>
          <p:cNvSpPr>
            <a:spLocks noGrp="1"/>
          </p:cNvSpPr>
          <p:nvPr>
            <p:ph type="sldNum" sz="quarter" idx="5"/>
          </p:nvPr>
        </p:nvSpPr>
        <p:spPr>
          <a:noFill/>
        </p:spPr>
        <p:txBody>
          <a:bodyPr/>
          <a:lstStyle/>
          <a:p>
            <a:fld id="{3E90E026-AC5F-4D7C-9E21-0EB675AAFEF3}" type="slidenum">
              <a:rPr lang="en-US" smtClean="0"/>
              <a:pPr/>
              <a:t>74</a:t>
            </a:fld>
            <a:endParaRPr lang="en-U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r>
              <a:rPr lang="en-US" dirty="0" smtClean="0"/>
              <a:t>To test this I conducted the following experiment.</a:t>
            </a:r>
          </a:p>
        </p:txBody>
      </p:sp>
      <p:sp>
        <p:nvSpPr>
          <p:cNvPr id="28676" name="Slide Number Placeholder 3"/>
          <p:cNvSpPr>
            <a:spLocks noGrp="1"/>
          </p:cNvSpPr>
          <p:nvPr>
            <p:ph type="sldNum" sz="quarter" idx="5"/>
          </p:nvPr>
        </p:nvSpPr>
        <p:spPr>
          <a:noFill/>
        </p:spPr>
        <p:txBody>
          <a:bodyPr/>
          <a:lstStyle/>
          <a:p>
            <a:fld id="{3E90E026-AC5F-4D7C-9E21-0EB675AAFEF3}" type="slidenum">
              <a:rPr lang="en-US" smtClean="0"/>
              <a:pPr/>
              <a:t>75</a:t>
            </a:fld>
            <a:endParaRPr lang="en-US" dirty="0"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r>
              <a:rPr lang="en-US" dirty="0" smtClean="0"/>
              <a:t>To test this I conducted the following experiment.</a:t>
            </a:r>
          </a:p>
        </p:txBody>
      </p:sp>
      <p:sp>
        <p:nvSpPr>
          <p:cNvPr id="28676" name="Slide Number Placeholder 3"/>
          <p:cNvSpPr>
            <a:spLocks noGrp="1"/>
          </p:cNvSpPr>
          <p:nvPr>
            <p:ph type="sldNum" sz="quarter" idx="5"/>
          </p:nvPr>
        </p:nvSpPr>
        <p:spPr>
          <a:noFill/>
        </p:spPr>
        <p:txBody>
          <a:bodyPr/>
          <a:lstStyle/>
          <a:p>
            <a:fld id="{3E90E026-AC5F-4D7C-9E21-0EB675AAFEF3}" type="slidenum">
              <a:rPr lang="en-US" smtClean="0"/>
              <a:pPr/>
              <a:t>76</a:t>
            </a:fld>
            <a:endParaRPr lang="en-US"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REMOVE OR MERGE THIS SLIDE?</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77</a:t>
            </a:fld>
            <a:endParaRPr lang="en-US" dirty="0"/>
          </a:p>
        </p:txBody>
      </p:sp>
    </p:spTree>
    <p:extLst>
      <p:ext uri="{BB962C8B-B14F-4D97-AF65-F5344CB8AC3E}">
        <p14:creationId xmlns:p14="http://schemas.microsoft.com/office/powerpoint/2010/main" val="41438005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endParaRPr lang="en-US" dirty="0" smtClean="0"/>
          </a:p>
        </p:txBody>
      </p:sp>
      <p:sp>
        <p:nvSpPr>
          <p:cNvPr id="3174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7D4F9AF-72DE-4A5F-A642-DE7B712F2F86}" type="slidenum">
              <a:rPr lang="en-US" sz="1200"/>
              <a:pPr algn="r"/>
              <a:t>78</a:t>
            </a:fld>
            <a:endParaRPr lang="en-US" sz="1200"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endParaRPr lang="en-US" dirty="0" smtClean="0"/>
          </a:p>
        </p:txBody>
      </p:sp>
      <p:sp>
        <p:nvSpPr>
          <p:cNvPr id="3174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7D4F9AF-72DE-4A5F-A642-DE7B712F2F86}" type="slidenum">
              <a:rPr lang="en-US" sz="1200"/>
              <a:pPr algn="r"/>
              <a:t>79</a:t>
            </a:fld>
            <a:endParaRPr lang="en-US" sz="1200"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endParaRPr lang="en-US" dirty="0" smtClean="0"/>
          </a:p>
        </p:txBody>
      </p:sp>
      <p:sp>
        <p:nvSpPr>
          <p:cNvPr id="3174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7D4F9AF-72DE-4A5F-A642-DE7B712F2F86}" type="slidenum">
              <a:rPr lang="en-US" sz="1200"/>
              <a:pPr algn="r"/>
              <a:t>81</a:t>
            </a:fld>
            <a:endParaRPr lang="en-US" sz="1200"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endParaRPr lang="en-US" dirty="0" smtClean="0"/>
          </a:p>
        </p:txBody>
      </p:sp>
      <p:sp>
        <p:nvSpPr>
          <p:cNvPr id="3174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7D4F9AF-72DE-4A5F-A642-DE7B712F2F86}" type="slidenum">
              <a:rPr lang="en-US" sz="1200"/>
              <a:pPr algn="r"/>
              <a:t>82</a:t>
            </a:fld>
            <a:endParaRPr lang="en-US" sz="1200"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9B744659-2C41-48DB-A150-CAE7256A4A20}" type="slidenum">
              <a:rPr lang="en-US" smtClean="0"/>
              <a:pPr/>
              <a:t>83</a:t>
            </a:fld>
            <a:endParaRPr lang="en-U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dirty="0" smtClean="0"/>
              <a:t>We’ve conducted</a:t>
            </a:r>
            <a:r>
              <a:rPr lang="en-US" baseline="0" dirty="0" smtClean="0"/>
              <a:t> these experiments in 4 genotype pairs and two host types and results hold up.</a:t>
            </a:r>
            <a:endParaRPr lang="en-US" dirty="0"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endParaRPr lang="en-US" dirty="0" smtClean="0"/>
          </a:p>
        </p:txBody>
      </p:sp>
      <p:sp>
        <p:nvSpPr>
          <p:cNvPr id="33796" name="Slide Number Placeholder 3"/>
          <p:cNvSpPr>
            <a:spLocks noGrp="1"/>
          </p:cNvSpPr>
          <p:nvPr>
            <p:ph type="sldNum" sz="quarter" idx="5"/>
          </p:nvPr>
        </p:nvSpPr>
        <p:spPr>
          <a:noFill/>
        </p:spPr>
        <p:txBody>
          <a:bodyPr/>
          <a:lstStyle/>
          <a:p>
            <a:fld id="{43241356-1B31-45C7-8A3F-D5F5B0EFC9BE}" type="slidenum">
              <a:rPr lang="en-US" smtClean="0"/>
              <a:pPr/>
              <a:t>87</a:t>
            </a:fld>
            <a:endParaRPr lang="en-US" dirty="0"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endParaRPr lang="en-US" dirty="0" smtClean="0"/>
          </a:p>
        </p:txBody>
      </p:sp>
      <p:sp>
        <p:nvSpPr>
          <p:cNvPr id="33796" name="Slide Number Placeholder 3"/>
          <p:cNvSpPr>
            <a:spLocks noGrp="1"/>
          </p:cNvSpPr>
          <p:nvPr>
            <p:ph type="sldNum" sz="quarter" idx="5"/>
          </p:nvPr>
        </p:nvSpPr>
        <p:spPr>
          <a:noFill/>
        </p:spPr>
        <p:txBody>
          <a:bodyPr/>
          <a:lstStyle/>
          <a:p>
            <a:fld id="{43241356-1B31-45C7-8A3F-D5F5B0EFC9BE}" type="slidenum">
              <a:rPr lang="en-US" smtClean="0"/>
              <a:pPr/>
              <a:t>88</a:t>
            </a:fld>
            <a:endParaRPr lang="en-US" dirty="0"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Expand this</a:t>
            </a:r>
            <a:endParaRPr lang="en-US" dirty="0"/>
          </a:p>
        </p:txBody>
      </p:sp>
      <p:sp>
        <p:nvSpPr>
          <p:cNvPr id="4" name="Slide Number Placeholder 3"/>
          <p:cNvSpPr>
            <a:spLocks noGrp="1"/>
          </p:cNvSpPr>
          <p:nvPr>
            <p:ph type="sldNum" sz="quarter" idx="10"/>
          </p:nvPr>
        </p:nvSpPr>
        <p:spPr/>
        <p:txBody>
          <a:bodyPr/>
          <a:lstStyle/>
          <a:p>
            <a:pPr>
              <a:defRPr/>
            </a:pPr>
            <a:fld id="{5C220A77-4BDB-4B1E-A3F1-7EDE124A76DF}" type="slidenum">
              <a:rPr lang="en-US" smtClean="0"/>
              <a:pPr>
                <a:defRPr/>
              </a:pPr>
              <a:t>89</a:t>
            </a:fld>
            <a:endParaRPr lang="en-US" dirty="0"/>
          </a:p>
        </p:txBody>
      </p:sp>
    </p:spTree>
    <p:extLst>
      <p:ext uri="{BB962C8B-B14F-4D97-AF65-F5344CB8AC3E}">
        <p14:creationId xmlns:p14="http://schemas.microsoft.com/office/powerpoint/2010/main" val="35153573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Virulence = pathogen</a:t>
            </a:r>
            <a:r>
              <a:rPr lang="en-US" baseline="0" dirty="0" smtClean="0"/>
              <a:t> induced mortality</a:t>
            </a:r>
          </a:p>
          <a:p>
            <a:r>
              <a:rPr lang="en-US" baseline="0" dirty="0" smtClean="0"/>
              <a:t>Cut slide?</a:t>
            </a:r>
            <a:endParaRPr lang="en-US" dirty="0"/>
          </a:p>
        </p:txBody>
      </p:sp>
      <p:sp>
        <p:nvSpPr>
          <p:cNvPr id="4" name="Slide Number Placeholder 3"/>
          <p:cNvSpPr>
            <a:spLocks noGrp="1"/>
          </p:cNvSpPr>
          <p:nvPr>
            <p:ph type="sldNum" sz="quarter" idx="10"/>
          </p:nvPr>
        </p:nvSpPr>
        <p:spPr/>
        <p:txBody>
          <a:bodyPr/>
          <a:lstStyle/>
          <a:p>
            <a:fld id="{626D655A-70FD-4B26-A5AE-80E9A1056DA6}" type="slidenum">
              <a:rPr lang="en-US" smtClean="0"/>
              <a:t>90</a:t>
            </a:fld>
            <a:endParaRPr lang="en-US" dirty="0"/>
          </a:p>
        </p:txBody>
      </p:sp>
    </p:spTree>
    <p:extLst>
      <p:ext uri="{BB962C8B-B14F-4D97-AF65-F5344CB8AC3E}">
        <p14:creationId xmlns:p14="http://schemas.microsoft.com/office/powerpoint/2010/main" val="592048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86903D5-1C4C-4084-A5F8-C8763AFDA643}"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5B9F177-D4DD-44F0-95A6-AD03218766B9}"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93B527F-9536-4AB8-BD97-DFEB42B14749}"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95190EB1-F92E-41D6-9F1B-4136603F1C7F}"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8EF310F8-ED22-475F-B8E4-7F6C6429A67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D313984F-6F94-40B7-94D8-50771929D3F0}"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359140AD-36A4-49CC-BD52-5E7EA411B81A}"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0815A15-7AE3-4CF9-8A29-E19F8E2D7255}"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0006DB0-4609-43FC-9C40-857F1335EAEE}"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72BA53B-2942-4311-9221-FACEA254316B}"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34F6157-984E-40FC-9009-5FAFBE030DE1}"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62612394-9940-4E02-BBC9-FAD0105ADF7F}"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AE74C371-3827-4B34-81D3-4E8A34969797}"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13D63B1A-9587-418D-A25E-48B6DCAF79CC}"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5AD20927-AB8E-4F09-A498-D515D1E3E184}"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1.bp.blogspot.com/-dLMiM8hxQ7k/UMJWByHnL8I/AAAAAAAAAY4/YmF7erzWn_M/s1600/pond+mortsKNFH.jpg" TargetMode="External"/><Relationship Id="rId4"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2.jpeg"/><Relationship Id="rId5" Type="http://schemas.openxmlformats.org/officeDocument/2006/relationships/image" Target="../media/image3.jpeg"/><Relationship Id="rId1" Type="http://schemas.openxmlformats.org/officeDocument/2006/relationships/tags" Target="../tags/tag1.xml"/><Relationship Id="rId2"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7" Type="http://schemas.openxmlformats.org/officeDocument/2006/relationships/image" Target="../media/image7.jpeg"/><Relationship Id="rId8" Type="http://schemas.openxmlformats.org/officeDocument/2006/relationships/image" Target="../media/image2.jpeg"/><Relationship Id="rId9" Type="http://schemas.openxmlformats.org/officeDocument/2006/relationships/image" Target="../media/image3.jpeg"/><Relationship Id="rId10" Type="http://schemas.openxmlformats.org/officeDocument/2006/relationships/image" Target="../media/image8.jpeg"/><Relationship Id="rId1" Type="http://schemas.openxmlformats.org/officeDocument/2006/relationships/tags" Target="../tags/tag2.xml"/><Relationship Id="rId2"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1.png"/><Relationship Id="rId1" Type="http://schemas.openxmlformats.org/officeDocument/2006/relationships/tags" Target="../tags/tag3.x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jpeg"/><Relationship Id="rId5" Type="http://schemas.openxmlformats.org/officeDocument/2006/relationships/hyperlink" Target="http://www.google.com/url?sa=i&amp;rct=j&amp;q=&amp;esrc=s&amp;frm=1&amp;source=images&amp;cd=&amp;cad=rja&amp;docid=XlEkYsArKVKSSM&amp;tbnid=Ko4615Z3kbUWmM:&amp;ved=0CAUQjRw&amp;url=http://www.weeklytimesnow.com.au/article/2011/05/13/330911_cattle.html&amp;ei=s2oZUdfNMZORqwHT54CQBg&amp;bvm=bv.42080656,d.aWc&amp;psig=AFQjCNHtIEMjLqhk5NTEK4PBouwrOWoQDQ&amp;ust=1360706415240994" TargetMode="External"/><Relationship Id="rId6" Type="http://schemas.openxmlformats.org/officeDocument/2006/relationships/image" Target="../media/image13.jpeg"/><Relationship Id="rId7" Type="http://schemas.openxmlformats.org/officeDocument/2006/relationships/hyperlink" Target="http://1.bp.blogspot.com/-dLMiM8hxQ7k/UMJWByHnL8I/AAAAAAAAAY4/YmF7erzWn_M/s1600/pond+mortsKNFH.jpg" TargetMode="External"/><Relationship Id="rId8" Type="http://schemas.openxmlformats.org/officeDocument/2006/relationships/image" Target="../media/image1.jpeg"/><Relationship Id="rId9" Type="http://schemas.openxmlformats.org/officeDocument/2006/relationships/image" Target="../media/image14.jpeg"/><Relationship Id="rId10"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image" Target="../media/image16.wmf"/><Relationship Id="rId1" Type="http://schemas.openxmlformats.org/officeDocument/2006/relationships/tags" Target="../tags/tag4.x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5" Type="http://schemas.openxmlformats.org/officeDocument/2006/relationships/image" Target="../media/image19.jpeg"/><Relationship Id="rId6" Type="http://schemas.openxmlformats.org/officeDocument/2006/relationships/image" Target="../media/image20.jpeg"/><Relationship Id="rId7" Type="http://schemas.openxmlformats.org/officeDocument/2006/relationships/image" Target="../media/image21.jpeg"/><Relationship Id="rId8" Type="http://schemas.openxmlformats.org/officeDocument/2006/relationships/image" Target="../media/image22.png"/><Relationship Id="rId9" Type="http://schemas.openxmlformats.org/officeDocument/2006/relationships/image" Target="../media/image23.png"/><Relationship Id="rId10" Type="http://schemas.openxmlformats.org/officeDocument/2006/relationships/image" Target="../media/image24.jpeg"/><Relationship Id="rId1" Type="http://schemas.openxmlformats.org/officeDocument/2006/relationships/tags" Target="../tags/tag5.xml"/><Relationship Id="rId2"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chart" Target="../charts/chart1.xml"/><Relationship Id="rId5" Type="http://schemas.openxmlformats.org/officeDocument/2006/relationships/chart" Target="../charts/chart2.xml"/><Relationship Id="rId6" Type="http://schemas.openxmlformats.org/officeDocument/2006/relationships/chart" Target="../charts/chart3.xml"/><Relationship Id="rId1" Type="http://schemas.openxmlformats.org/officeDocument/2006/relationships/tags" Target="../tags/tag6.x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chart" Target="../charts/chart4.xml"/><Relationship Id="rId5" Type="http://schemas.openxmlformats.org/officeDocument/2006/relationships/chart" Target="../charts/chart5.xml"/><Relationship Id="rId6" Type="http://schemas.openxmlformats.org/officeDocument/2006/relationships/chart" Target="../charts/chart6.xml"/><Relationship Id="rId1" Type="http://schemas.openxmlformats.org/officeDocument/2006/relationships/tags" Target="../tags/tag7.x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image" Target="../media/image7.jpe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chart" Target="../charts/chart7.xml"/><Relationship Id="rId1" Type="http://schemas.openxmlformats.org/officeDocument/2006/relationships/tags" Target="../tags/tag8.x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image" Target="../media/image7.jpeg"/><Relationship Id="rId5" Type="http://schemas.openxmlformats.org/officeDocument/2006/relationships/image" Target="../media/image25.png"/><Relationship Id="rId6" Type="http://schemas.openxmlformats.org/officeDocument/2006/relationships/image" Target="../media/image27.png"/><Relationship Id="rId7" Type="http://schemas.openxmlformats.org/officeDocument/2006/relationships/image" Target="../media/image26.png"/><Relationship Id="rId8" Type="http://schemas.openxmlformats.org/officeDocument/2006/relationships/chart" Target="../charts/chart8.xml"/><Relationship Id="rId1" Type="http://schemas.openxmlformats.org/officeDocument/2006/relationships/tags" Target="../tags/tag9.x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image" Target="../media/image7.jpeg"/><Relationship Id="rId5" Type="http://schemas.openxmlformats.org/officeDocument/2006/relationships/image" Target="../media/image25.png"/><Relationship Id="rId6" Type="http://schemas.openxmlformats.org/officeDocument/2006/relationships/image" Target="../media/image27.png"/><Relationship Id="rId7" Type="http://schemas.openxmlformats.org/officeDocument/2006/relationships/image" Target="../media/image26.png"/><Relationship Id="rId8" Type="http://schemas.openxmlformats.org/officeDocument/2006/relationships/chart" Target="../charts/chart9.xml"/><Relationship Id="rId1" Type="http://schemas.openxmlformats.org/officeDocument/2006/relationships/tags" Target="../tags/tag10.x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image" Target="../media/image7.jpeg"/><Relationship Id="rId5" Type="http://schemas.openxmlformats.org/officeDocument/2006/relationships/image" Target="../media/image2.jpeg"/><Relationship Id="rId1" Type="http://schemas.openxmlformats.org/officeDocument/2006/relationships/tags" Target="../tags/tag11.x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image" Target="../media/image7.jpeg"/><Relationship Id="rId1" Type="http://schemas.openxmlformats.org/officeDocument/2006/relationships/tags" Target="../tags/tag12.x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tags" Target="../tags/tag13.x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1.png"/><Relationship Id="rId1" Type="http://schemas.openxmlformats.org/officeDocument/2006/relationships/tags" Target="../tags/tag14.x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 Id="rId3"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chart" Target="../charts/char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6.wmf"/><Relationship Id="rId4" Type="http://schemas.openxmlformats.org/officeDocument/2006/relationships/image" Target="../media/image37.wmf"/><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1.png"/><Relationship Id="rId1" Type="http://schemas.openxmlformats.org/officeDocument/2006/relationships/tags" Target="../tags/tag15.x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image" Target="../media/image38.jpeg"/><Relationship Id="rId5" Type="http://schemas.openxmlformats.org/officeDocument/2006/relationships/image" Target="../media/image31.jpeg"/><Relationship Id="rId6" Type="http://schemas.openxmlformats.org/officeDocument/2006/relationships/image" Target="../media/image39.jpeg"/><Relationship Id="rId7" Type="http://schemas.openxmlformats.org/officeDocument/2006/relationships/image" Target="../media/image40.jpeg"/><Relationship Id="rId1" Type="http://schemas.openxmlformats.org/officeDocument/2006/relationships/tags" Target="../tags/tag16.xml"/><Relationship Id="rId2"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chart" Target="../charts/chart11.xml"/><Relationship Id="rId4" Type="http://schemas.openxmlformats.org/officeDocument/2006/relationships/chart" Target="../charts/chart12.xml"/><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image" Target="../media/image38.jpeg"/><Relationship Id="rId5" Type="http://schemas.openxmlformats.org/officeDocument/2006/relationships/image" Target="../media/image31.jpeg"/><Relationship Id="rId6" Type="http://schemas.openxmlformats.org/officeDocument/2006/relationships/image" Target="../media/image39.jpeg"/><Relationship Id="rId7" Type="http://schemas.openxmlformats.org/officeDocument/2006/relationships/image" Target="../media/image40.jpeg"/><Relationship Id="rId1" Type="http://schemas.openxmlformats.org/officeDocument/2006/relationships/tags" Target="../tags/tag17.xml"/><Relationship Id="rId2"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0.xml"/><Relationship Id="rId4" Type="http://schemas.openxmlformats.org/officeDocument/2006/relationships/image" Target="../media/image9.jpeg"/><Relationship Id="rId5" Type="http://schemas.openxmlformats.org/officeDocument/2006/relationships/image" Target="../media/image24.jpeg"/><Relationship Id="rId1" Type="http://schemas.openxmlformats.org/officeDocument/2006/relationships/tags" Target="../tags/tag18.xml"/><Relationship Id="rId2"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image" Target="../media/image7.jpeg"/><Relationship Id="rId5" Type="http://schemas.openxmlformats.org/officeDocument/2006/relationships/image" Target="../media/image9.jpeg"/><Relationship Id="rId1" Type="http://schemas.openxmlformats.org/officeDocument/2006/relationships/tags" Target="../tags/tag19.xml"/><Relationship Id="rId2"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2.xml"/><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1.png"/><Relationship Id="rId7" Type="http://schemas.openxmlformats.org/officeDocument/2006/relationships/image" Target="../media/image41.jpeg"/><Relationship Id="rId8" Type="http://schemas.openxmlformats.org/officeDocument/2006/relationships/image" Target="../media/image7.jpeg"/><Relationship Id="rId9" Type="http://schemas.openxmlformats.org/officeDocument/2006/relationships/image" Target="../media/image4.jpeg"/><Relationship Id="rId10" Type="http://schemas.openxmlformats.org/officeDocument/2006/relationships/image" Target="../media/image42.jpeg"/><Relationship Id="rId1" Type="http://schemas.openxmlformats.org/officeDocument/2006/relationships/tags" Target="../tags/tag20.x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1" Type="http://schemas.openxmlformats.org/officeDocument/2006/relationships/image" Target="../media/image50.jpeg"/><Relationship Id="rId12" Type="http://schemas.openxmlformats.org/officeDocument/2006/relationships/image" Target="../media/image51.png"/><Relationship Id="rId13" Type="http://schemas.openxmlformats.org/officeDocument/2006/relationships/image" Target="../media/image52.png"/><Relationship Id="rId14" Type="http://schemas.openxmlformats.org/officeDocument/2006/relationships/image" Target="../media/image53.png"/><Relationship Id="rId15" Type="http://schemas.openxmlformats.org/officeDocument/2006/relationships/image" Target="../media/image54.png"/><Relationship Id="rId16" Type="http://schemas.openxmlformats.org/officeDocument/2006/relationships/image" Target="../media/image55.jpeg"/><Relationship Id="rId17"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jpeg"/><Relationship Id="rId6" Type="http://schemas.openxmlformats.org/officeDocument/2006/relationships/hyperlink" Target="http://www.ars.usda.gov/is/graphics/photos/oct10/d1944-19.htm" TargetMode="External"/><Relationship Id="rId7" Type="http://schemas.openxmlformats.org/officeDocument/2006/relationships/image" Target="../media/image46.jpeg"/><Relationship Id="rId8" Type="http://schemas.openxmlformats.org/officeDocument/2006/relationships/image" Target="../media/image47.jpeg"/><Relationship Id="rId9" Type="http://schemas.openxmlformats.org/officeDocument/2006/relationships/image" Target="../media/image48.jpeg"/><Relationship Id="rId10" Type="http://schemas.openxmlformats.org/officeDocument/2006/relationships/image" Target="../media/image49.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4.xml"/><Relationship Id="rId4" Type="http://schemas.openxmlformats.org/officeDocument/2006/relationships/image" Target="../media/image7.jpeg"/><Relationship Id="rId5" Type="http://schemas.openxmlformats.org/officeDocument/2006/relationships/chart" Target="../charts/chart13.xml"/><Relationship Id="rId6" Type="http://schemas.openxmlformats.org/officeDocument/2006/relationships/image" Target="../media/image58.png"/><Relationship Id="rId1" Type="http://schemas.openxmlformats.org/officeDocument/2006/relationships/tags" Target="../tags/tag21.x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image" Target="../media/image58.png"/><Relationship Id="rId5" Type="http://schemas.openxmlformats.org/officeDocument/2006/relationships/image" Target="../media/image59.jpeg"/><Relationship Id="rId6" Type="http://schemas.openxmlformats.org/officeDocument/2006/relationships/image" Target="../media/image60.wmf"/><Relationship Id="rId1" Type="http://schemas.openxmlformats.org/officeDocument/2006/relationships/tags" Target="../tags/tag22.x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6.xml"/><Relationship Id="rId4" Type="http://schemas.openxmlformats.org/officeDocument/2006/relationships/chart" Target="../charts/chart14.xml"/><Relationship Id="rId5" Type="http://schemas.openxmlformats.org/officeDocument/2006/relationships/chart" Target="../charts/chart15.xml"/><Relationship Id="rId6" Type="http://schemas.openxmlformats.org/officeDocument/2006/relationships/chart" Target="../charts/chart16.xml"/><Relationship Id="rId1" Type="http://schemas.openxmlformats.org/officeDocument/2006/relationships/tags" Target="../tags/tag23.xml"/><Relationship Id="rId2"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chart" Target="../charts/chart18.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8.xml"/><Relationship Id="rId4" Type="http://schemas.openxmlformats.org/officeDocument/2006/relationships/chart" Target="../charts/chart19.xml"/><Relationship Id="rId1" Type="http://schemas.openxmlformats.org/officeDocument/2006/relationships/tags" Target="../tags/tag24.xml"/><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0.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32.png"/><Relationship Id="rId5" Type="http://schemas.openxmlformats.org/officeDocument/2006/relationships/image" Target="../media/image4.jpeg"/><Relationship Id="rId6" Type="http://schemas.openxmlformats.org/officeDocument/2006/relationships/image" Target="../media/image62.jpeg"/><Relationship Id="rId1" Type="http://schemas.openxmlformats.org/officeDocument/2006/relationships/slideLayout" Target="../slideLayouts/slideLayout2.xml"/><Relationship Id="rId2" Type="http://schemas.openxmlformats.org/officeDocument/2006/relationships/image" Target="../media/image6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chart" Target="../charts/chart2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chart" Target="../charts/chart2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2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2.xml"/><Relationship Id="rId4" Type="http://schemas.openxmlformats.org/officeDocument/2006/relationships/image" Target="../media/image43.jpeg"/><Relationship Id="rId1" Type="http://schemas.openxmlformats.org/officeDocument/2006/relationships/tags" Target="../tags/tag25.xml"/><Relationship Id="rId2"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3.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4.xml"/></Relationships>
</file>

<file path=ppt/slides/_rels/slide53.xml.rels><?xml version="1.0" encoding="UTF-8" standalone="yes"?>
<Relationships xmlns="http://schemas.openxmlformats.org/package/2006/relationships"><Relationship Id="rId3" Type="http://schemas.openxmlformats.org/officeDocument/2006/relationships/chart" Target="../charts/chart25.xml"/><Relationship Id="rId4" Type="http://schemas.openxmlformats.org/officeDocument/2006/relationships/chart" Target="../charts/chart26.xml"/><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8.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6.xml"/><Relationship Id="rId4" Type="http://schemas.openxmlformats.org/officeDocument/2006/relationships/image" Target="../media/image43.jpeg"/><Relationship Id="rId5" Type="http://schemas.openxmlformats.org/officeDocument/2006/relationships/chart" Target="../charts/chart27.xml"/><Relationship Id="rId1" Type="http://schemas.openxmlformats.org/officeDocument/2006/relationships/tags" Target="../tags/tag26.xml"/><Relationship Id="rId2"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image" Target="../media/image43.jpeg"/><Relationship Id="rId5" Type="http://schemas.openxmlformats.org/officeDocument/2006/relationships/chart" Target="../charts/chart28.xml"/><Relationship Id="rId1" Type="http://schemas.openxmlformats.org/officeDocument/2006/relationships/tags" Target="../tags/tag27.xml"/><Relationship Id="rId2"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chart" Target="../charts/chart2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chart" Target="../charts/chart3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31.xml"/></Relationships>
</file>

<file path=ppt/slides/_rels/slide60.xml.rels><?xml version="1.0" encoding="UTF-8" standalone="yes"?>
<Relationships xmlns="http://schemas.openxmlformats.org/package/2006/relationships"><Relationship Id="rId3" Type="http://schemas.openxmlformats.org/officeDocument/2006/relationships/image" Target="../media/image64.jpeg"/><Relationship Id="rId4" Type="http://schemas.openxmlformats.org/officeDocument/2006/relationships/image" Target="../media/image42.jpeg"/><Relationship Id="rId5"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61.xml.rels><?xml version="1.0" encoding="UTF-8" standalone="yes"?>
<Relationships xmlns="http://schemas.openxmlformats.org/package/2006/relationships"><Relationship Id="rId3" Type="http://schemas.openxmlformats.org/officeDocument/2006/relationships/chart" Target="../charts/chart32.xml"/><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0.xml"/><Relationship Id="rId4" Type="http://schemas.openxmlformats.org/officeDocument/2006/relationships/image" Target="../media/image7.jpeg"/><Relationship Id="rId5" Type="http://schemas.openxmlformats.org/officeDocument/2006/relationships/image" Target="../media/image65.jpeg"/><Relationship Id="rId1" Type="http://schemas.openxmlformats.org/officeDocument/2006/relationships/tags" Target="../tags/tag28.xml"/><Relationship Id="rId2"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66.jpeg"/><Relationship Id="rId5" Type="http://schemas.openxmlformats.org/officeDocument/2006/relationships/image" Target="../media/image67.jpeg"/><Relationship Id="rId6" Type="http://schemas.openxmlformats.org/officeDocument/2006/relationships/image" Target="../media/image68.jpeg"/><Relationship Id="rId1" Type="http://schemas.openxmlformats.org/officeDocument/2006/relationships/slideLayout" Target="../slideLayouts/slideLayout6.xml"/><Relationship Id="rId2" Type="http://schemas.openxmlformats.org/officeDocument/2006/relationships/image" Target="../media/image7.jpeg"/></Relationships>
</file>

<file path=ppt/slides/_rels/slide64.xml.rels><?xml version="1.0" encoding="UTF-8" standalone="yes"?>
<Relationships xmlns="http://schemas.openxmlformats.org/package/2006/relationships"><Relationship Id="rId11" Type="http://schemas.openxmlformats.org/officeDocument/2006/relationships/image" Target="../media/image73.jpeg"/><Relationship Id="rId12" Type="http://schemas.openxmlformats.org/officeDocument/2006/relationships/image" Target="../media/image74.jpeg"/><Relationship Id="rId13" Type="http://schemas.openxmlformats.org/officeDocument/2006/relationships/image" Target="../media/image75.jpeg"/><Relationship Id="rId14" Type="http://schemas.openxmlformats.org/officeDocument/2006/relationships/image" Target="../media/image76.jpeg"/><Relationship Id="rId15" Type="http://schemas.openxmlformats.org/officeDocument/2006/relationships/image" Target="../media/image77.jpeg"/><Relationship Id="rId16" Type="http://schemas.openxmlformats.org/officeDocument/2006/relationships/image" Target="../media/image78.jpeg"/><Relationship Id="rId1" Type="http://schemas.openxmlformats.org/officeDocument/2006/relationships/tags" Target="../tags/tag29.xml"/><Relationship Id="rId2" Type="http://schemas.openxmlformats.org/officeDocument/2006/relationships/slideLayout" Target="../slideLayouts/slideLayout12.xml"/><Relationship Id="rId3" Type="http://schemas.openxmlformats.org/officeDocument/2006/relationships/notesSlide" Target="../notesSlides/notesSlide41.xml"/><Relationship Id="rId4" Type="http://schemas.openxmlformats.org/officeDocument/2006/relationships/image" Target="../media/image2.jpeg"/><Relationship Id="rId5" Type="http://schemas.openxmlformats.org/officeDocument/2006/relationships/image" Target="../media/image69.jpeg"/><Relationship Id="rId6" Type="http://schemas.openxmlformats.org/officeDocument/2006/relationships/image" Target="../media/image70.jpeg"/><Relationship Id="rId7" Type="http://schemas.openxmlformats.org/officeDocument/2006/relationships/image" Target="../media/image66.jpeg"/><Relationship Id="rId8" Type="http://schemas.openxmlformats.org/officeDocument/2006/relationships/image" Target="../media/image3.jpeg"/><Relationship Id="rId9" Type="http://schemas.openxmlformats.org/officeDocument/2006/relationships/image" Target="../media/image71.png"/><Relationship Id="rId10" Type="http://schemas.openxmlformats.org/officeDocument/2006/relationships/image" Target="../media/image72.png"/></Relationships>
</file>

<file path=ppt/slides/_rels/slide65.xml.rels><?xml version="1.0" encoding="UTF-8" standalone="yes"?>
<Relationships xmlns="http://schemas.openxmlformats.org/package/2006/relationships"><Relationship Id="rId11" Type="http://schemas.openxmlformats.org/officeDocument/2006/relationships/image" Target="../media/image75.jpeg"/><Relationship Id="rId12" Type="http://schemas.openxmlformats.org/officeDocument/2006/relationships/image" Target="../media/image79.jpeg"/><Relationship Id="rId13" Type="http://schemas.openxmlformats.org/officeDocument/2006/relationships/image" Target="../media/image77.jpeg"/><Relationship Id="rId14" Type="http://schemas.openxmlformats.org/officeDocument/2006/relationships/image" Target="../media/image80.jpeg"/><Relationship Id="rId15" Type="http://schemas.openxmlformats.org/officeDocument/2006/relationships/image" Target="../media/image81.jpeg"/><Relationship Id="rId16" Type="http://schemas.openxmlformats.org/officeDocument/2006/relationships/image" Target="../media/image78.jpeg"/><Relationship Id="rId1" Type="http://schemas.openxmlformats.org/officeDocument/2006/relationships/tags" Target="../tags/tag30.xml"/><Relationship Id="rId2" Type="http://schemas.openxmlformats.org/officeDocument/2006/relationships/slideLayout" Target="../slideLayouts/slideLayout12.xml"/><Relationship Id="rId3" Type="http://schemas.openxmlformats.org/officeDocument/2006/relationships/notesSlide" Target="../notesSlides/notesSlide42.xml"/><Relationship Id="rId4" Type="http://schemas.openxmlformats.org/officeDocument/2006/relationships/image" Target="../media/image2.jpeg"/><Relationship Id="rId5" Type="http://schemas.openxmlformats.org/officeDocument/2006/relationships/image" Target="../media/image69.jpeg"/><Relationship Id="rId6" Type="http://schemas.openxmlformats.org/officeDocument/2006/relationships/image" Target="../media/image66.jpeg"/><Relationship Id="rId7" Type="http://schemas.openxmlformats.org/officeDocument/2006/relationships/image" Target="../media/image3.jpeg"/><Relationship Id="rId8" Type="http://schemas.openxmlformats.org/officeDocument/2006/relationships/image" Target="../media/image72.png"/><Relationship Id="rId9" Type="http://schemas.openxmlformats.org/officeDocument/2006/relationships/image" Target="../media/image73.jpeg"/><Relationship Id="rId10" Type="http://schemas.openxmlformats.org/officeDocument/2006/relationships/image" Target="../media/image74.jpe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43.xml"/><Relationship Id="rId4" Type="http://schemas.openxmlformats.org/officeDocument/2006/relationships/image" Target="../media/image82.jpeg"/><Relationship Id="rId5" Type="http://schemas.openxmlformats.org/officeDocument/2006/relationships/image" Target="../media/image10.jpeg"/><Relationship Id="rId6" Type="http://schemas.openxmlformats.org/officeDocument/2006/relationships/image" Target="../media/image83.jpeg"/><Relationship Id="rId7" Type="http://schemas.openxmlformats.org/officeDocument/2006/relationships/image" Target="../media/image84.jpeg"/><Relationship Id="rId1" Type="http://schemas.openxmlformats.org/officeDocument/2006/relationships/tags" Target="../tags/tag31.xml"/><Relationship Id="rId2"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4.xml"/><Relationship Id="rId4" Type="http://schemas.openxmlformats.org/officeDocument/2006/relationships/image" Target="../media/image85.jpeg"/><Relationship Id="rId1" Type="http://schemas.openxmlformats.org/officeDocument/2006/relationships/tags" Target="../tags/tag32.xml"/><Relationship Id="rId2"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slideLayout" Target="../slideLayouts/slideLayout2.xml"/><Relationship Id="rId3" Type="http://schemas.openxmlformats.org/officeDocument/2006/relationships/notesSlide" Target="../notesSlides/notesSlide45.xml"/></Relationships>
</file>

<file path=ppt/slides/_rels/slide6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46.xml"/><Relationship Id="rId4" Type="http://schemas.openxmlformats.org/officeDocument/2006/relationships/image" Target="../media/image58.png"/><Relationship Id="rId1" Type="http://schemas.openxmlformats.org/officeDocument/2006/relationships/tags" Target="../tags/tag35.xml"/><Relationship Id="rId2"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47.xml"/><Relationship Id="rId4" Type="http://schemas.openxmlformats.org/officeDocument/2006/relationships/image" Target="../media/image86.png"/><Relationship Id="rId5" Type="http://schemas.openxmlformats.org/officeDocument/2006/relationships/image" Target="../media/image5.jpeg"/><Relationship Id="rId1" Type="http://schemas.openxmlformats.org/officeDocument/2006/relationships/tags" Target="../tags/tag36.xml"/><Relationship Id="rId2"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48.xml"/><Relationship Id="rId4" Type="http://schemas.openxmlformats.org/officeDocument/2006/relationships/chart" Target="../charts/chart33.xml"/><Relationship Id="rId5" Type="http://schemas.openxmlformats.org/officeDocument/2006/relationships/image" Target="../media/image87.jpeg"/><Relationship Id="rId6" Type="http://schemas.openxmlformats.org/officeDocument/2006/relationships/image" Target="../media/image62.jpeg"/><Relationship Id="rId1" Type="http://schemas.openxmlformats.org/officeDocument/2006/relationships/tags" Target="../tags/tag37.xml"/><Relationship Id="rId2"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88.emf"/></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50.xml"/><Relationship Id="rId4" Type="http://schemas.openxmlformats.org/officeDocument/2006/relationships/image" Target="../media/image89.emf"/><Relationship Id="rId5" Type="http://schemas.openxmlformats.org/officeDocument/2006/relationships/image" Target="../media/image90.jpeg"/><Relationship Id="rId1" Type="http://schemas.openxmlformats.org/officeDocument/2006/relationships/tags" Target="../tags/tag38.xml"/><Relationship Id="rId2"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51.xml"/><Relationship Id="rId4" Type="http://schemas.openxmlformats.org/officeDocument/2006/relationships/image" Target="../media/image24.jpeg"/><Relationship Id="rId1" Type="http://schemas.openxmlformats.org/officeDocument/2006/relationships/tags" Target="../tags/tag39.xml"/><Relationship Id="rId2"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52.xml"/><Relationship Id="rId4" Type="http://schemas.openxmlformats.org/officeDocument/2006/relationships/image" Target="../media/image91.emf"/><Relationship Id="rId1" Type="http://schemas.openxmlformats.org/officeDocument/2006/relationships/tags" Target="../tags/tag40.xml"/><Relationship Id="rId2"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53.xml"/><Relationship Id="rId4" Type="http://schemas.openxmlformats.org/officeDocument/2006/relationships/image" Target="../media/image24.jpeg"/><Relationship Id="rId1" Type="http://schemas.openxmlformats.org/officeDocument/2006/relationships/tags" Target="../tags/tag41.xml"/><Relationship Id="rId2"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54.xml"/><Relationship Id="rId4" Type="http://schemas.openxmlformats.org/officeDocument/2006/relationships/chart" Target="../charts/chart34.xml"/><Relationship Id="rId1" Type="http://schemas.openxmlformats.org/officeDocument/2006/relationships/tags" Target="../tags/tag42.xml"/><Relationship Id="rId2"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55.xml"/><Relationship Id="rId4" Type="http://schemas.openxmlformats.org/officeDocument/2006/relationships/chart" Target="../charts/chart35.xml"/><Relationship Id="rId5" Type="http://schemas.openxmlformats.org/officeDocument/2006/relationships/chart" Target="../charts/chart36.xml"/><Relationship Id="rId6" Type="http://schemas.openxmlformats.org/officeDocument/2006/relationships/image" Target="../media/image91.emf"/><Relationship Id="rId1" Type="http://schemas.openxmlformats.org/officeDocument/2006/relationships/tags" Target="../tags/tag43.xml"/><Relationship Id="rId2"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slideLayout" Target="../slideLayouts/slideLayout4.xml"/><Relationship Id="rId3" Type="http://schemas.openxmlformats.org/officeDocument/2006/relationships/chart" Target="../charts/chart37.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56.xml"/><Relationship Id="rId4" Type="http://schemas.openxmlformats.org/officeDocument/2006/relationships/chart" Target="../charts/chart38.xml"/><Relationship Id="rId5" Type="http://schemas.openxmlformats.org/officeDocument/2006/relationships/chart" Target="../charts/chart39.xml"/><Relationship Id="rId1" Type="http://schemas.openxmlformats.org/officeDocument/2006/relationships/tags" Target="../tags/tag45.xml"/><Relationship Id="rId2"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57.xml"/><Relationship Id="rId4" Type="http://schemas.openxmlformats.org/officeDocument/2006/relationships/chart" Target="../charts/chart40.xml"/><Relationship Id="rId5" Type="http://schemas.openxmlformats.org/officeDocument/2006/relationships/chart" Target="../charts/chart41.xml"/><Relationship Id="rId6" Type="http://schemas.openxmlformats.org/officeDocument/2006/relationships/chart" Target="../charts/chart42.xml"/><Relationship Id="rId1" Type="http://schemas.openxmlformats.org/officeDocument/2006/relationships/tags" Target="../tags/tag46.xml"/><Relationship Id="rId2"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58.xml"/><Relationship Id="rId4" Type="http://schemas.openxmlformats.org/officeDocument/2006/relationships/image" Target="../media/image58.png"/><Relationship Id="rId1" Type="http://schemas.openxmlformats.org/officeDocument/2006/relationships/tags" Target="../tags/tag47.xml"/><Relationship Id="rId2"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slideLayout" Target="../slideLayouts/slideLayout2.xml"/><Relationship Id="rId3" Type="http://schemas.openxmlformats.org/officeDocument/2006/relationships/chart" Target="../charts/chart43.xml"/></Relationships>
</file>

<file path=ppt/slides/_rels/slide85.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slideLayout" Target="../slideLayouts/slideLayout7.xml"/><Relationship Id="rId3" Type="http://schemas.openxmlformats.org/officeDocument/2006/relationships/chart" Target="../charts/chart44.xml"/></Relationships>
</file>

<file path=ppt/slides/_rels/slide86.xml.rels><?xml version="1.0" encoding="UTF-8" standalone="yes"?>
<Relationships xmlns="http://schemas.openxmlformats.org/package/2006/relationships"><Relationship Id="rId3" Type="http://schemas.openxmlformats.org/officeDocument/2006/relationships/chart" Target="../charts/chart45.xml"/><Relationship Id="rId4" Type="http://schemas.openxmlformats.org/officeDocument/2006/relationships/chart" Target="../charts/chart46.xml"/><Relationship Id="rId5" Type="http://schemas.openxmlformats.org/officeDocument/2006/relationships/chart" Target="../charts/chart47.xml"/><Relationship Id="rId1" Type="http://schemas.openxmlformats.org/officeDocument/2006/relationships/tags" Target="../tags/tag50.xml"/><Relationship Id="rId2"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slideLayout" Target="../slideLayouts/slideLayout2.xml"/><Relationship Id="rId3" Type="http://schemas.openxmlformats.org/officeDocument/2006/relationships/notesSlide" Target="../notesSlides/notesSlide59.xml"/></Relationships>
</file>

<file path=ppt/slides/_rels/slide88.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slideLayout" Target="../slideLayouts/slideLayout2.xml"/><Relationship Id="rId3" Type="http://schemas.openxmlformats.org/officeDocument/2006/relationships/notesSlide" Target="../notesSlides/notesSlide6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43.jpeg"/></Relationships>
</file>

<file path=ppt/slides/_rels/slide90.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slideLayout" Target="../slideLayouts/slideLayout2.xml"/><Relationship Id="rId3" Type="http://schemas.openxmlformats.org/officeDocument/2006/relationships/notesSlide" Target="../notesSlides/notesSlide6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Text Box 4"/>
          <p:cNvSpPr txBox="1">
            <a:spLocks noChangeArrowheads="1"/>
          </p:cNvSpPr>
          <p:nvPr/>
        </p:nvSpPr>
        <p:spPr bwMode="auto">
          <a:xfrm>
            <a:off x="3687763" y="5392738"/>
            <a:ext cx="184150" cy="366712"/>
          </a:xfrm>
          <a:prstGeom prst="rect">
            <a:avLst/>
          </a:prstGeom>
          <a:noFill/>
          <a:ln w="9525">
            <a:noFill/>
            <a:miter lim="800000"/>
            <a:headEnd/>
            <a:tailEnd/>
          </a:ln>
        </p:spPr>
        <p:txBody>
          <a:bodyPr wrap="none">
            <a:spAutoFit/>
          </a:bodyPr>
          <a:lstStyle/>
          <a:p>
            <a:endParaRPr lang="en-US" dirty="0"/>
          </a:p>
        </p:txBody>
      </p:sp>
      <p:sp>
        <p:nvSpPr>
          <p:cNvPr id="1030" name="Text Box 6"/>
          <p:cNvSpPr txBox="1">
            <a:spLocks noChangeArrowheads="1"/>
          </p:cNvSpPr>
          <p:nvPr/>
        </p:nvSpPr>
        <p:spPr bwMode="auto">
          <a:xfrm>
            <a:off x="7143750" y="65088"/>
            <a:ext cx="184150" cy="366712"/>
          </a:xfrm>
          <a:prstGeom prst="rect">
            <a:avLst/>
          </a:prstGeom>
          <a:noFill/>
          <a:ln w="9525">
            <a:noFill/>
            <a:miter lim="800000"/>
            <a:headEnd/>
            <a:tailEnd/>
          </a:ln>
        </p:spPr>
        <p:txBody>
          <a:bodyPr wrap="none">
            <a:spAutoFit/>
          </a:bodyPr>
          <a:lstStyle/>
          <a:p>
            <a:endParaRPr lang="en-US" dirty="0"/>
          </a:p>
        </p:txBody>
      </p:sp>
      <p:sp>
        <p:nvSpPr>
          <p:cNvPr id="1032" name="Text Box 10"/>
          <p:cNvSpPr txBox="1">
            <a:spLocks noChangeArrowheads="1"/>
          </p:cNvSpPr>
          <p:nvPr/>
        </p:nvSpPr>
        <p:spPr bwMode="auto">
          <a:xfrm>
            <a:off x="376238" y="6113463"/>
            <a:ext cx="184150" cy="366712"/>
          </a:xfrm>
          <a:prstGeom prst="rect">
            <a:avLst/>
          </a:prstGeom>
          <a:noFill/>
          <a:ln w="9525">
            <a:noFill/>
            <a:miter lim="800000"/>
            <a:headEnd/>
            <a:tailEnd/>
          </a:ln>
        </p:spPr>
        <p:txBody>
          <a:bodyPr wrap="none">
            <a:spAutoFit/>
          </a:bodyPr>
          <a:lstStyle/>
          <a:p>
            <a:endParaRPr lang="en-US" dirty="0"/>
          </a:p>
        </p:txBody>
      </p:sp>
      <p:sp>
        <p:nvSpPr>
          <p:cNvPr id="1034" name="Text Box 12"/>
          <p:cNvSpPr txBox="1">
            <a:spLocks noChangeArrowheads="1"/>
          </p:cNvSpPr>
          <p:nvPr/>
        </p:nvSpPr>
        <p:spPr bwMode="auto">
          <a:xfrm>
            <a:off x="7216775" y="6040438"/>
            <a:ext cx="184150" cy="366712"/>
          </a:xfrm>
          <a:prstGeom prst="rect">
            <a:avLst/>
          </a:prstGeom>
          <a:noFill/>
          <a:ln w="9525">
            <a:noFill/>
            <a:miter lim="800000"/>
            <a:headEnd/>
            <a:tailEnd/>
          </a:ln>
        </p:spPr>
        <p:txBody>
          <a:bodyPr wrap="none">
            <a:spAutoFit/>
          </a:bodyPr>
          <a:lstStyle/>
          <a:p>
            <a:endParaRPr lang="en-US" dirty="0"/>
          </a:p>
        </p:txBody>
      </p:sp>
      <p:sp>
        <p:nvSpPr>
          <p:cNvPr id="1036" name="Text Box 14"/>
          <p:cNvSpPr txBox="1">
            <a:spLocks noChangeArrowheads="1"/>
          </p:cNvSpPr>
          <p:nvPr/>
        </p:nvSpPr>
        <p:spPr bwMode="auto">
          <a:xfrm>
            <a:off x="3184525" y="352425"/>
            <a:ext cx="184150" cy="366713"/>
          </a:xfrm>
          <a:prstGeom prst="rect">
            <a:avLst/>
          </a:prstGeom>
          <a:noFill/>
          <a:ln w="9525">
            <a:noFill/>
            <a:miter lim="800000"/>
            <a:headEnd/>
            <a:tailEnd/>
          </a:ln>
        </p:spPr>
        <p:txBody>
          <a:bodyPr wrap="none">
            <a:spAutoFit/>
          </a:bodyPr>
          <a:lstStyle/>
          <a:p>
            <a:endParaRPr lang="en-US" dirty="0"/>
          </a:p>
        </p:txBody>
      </p:sp>
      <p:sp>
        <p:nvSpPr>
          <p:cNvPr id="21" name="Rectangle 3"/>
          <p:cNvSpPr txBox="1">
            <a:spLocks noChangeArrowheads="1"/>
          </p:cNvSpPr>
          <p:nvPr/>
        </p:nvSpPr>
        <p:spPr bwMode="auto">
          <a:xfrm>
            <a:off x="827162" y="4578748"/>
            <a:ext cx="7561262" cy="22792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sz="2400" b="0" i="0" u="none" strike="noStrike" kern="0" cap="none" spc="0" normalizeH="0" baseline="0" noProof="0" dirty="0" smtClean="0">
                <a:ln>
                  <a:noFill/>
                </a:ln>
                <a:solidFill>
                  <a:schemeClr val="tx1"/>
                </a:solidFill>
                <a:effectLst/>
                <a:uLnTx/>
                <a:uFillTx/>
                <a:latin typeface="+mn-lt"/>
                <a:ea typeface="+mn-ea"/>
                <a:cs typeface="+mn-cs"/>
              </a:rPr>
              <a:t>Andrew Wargo</a:t>
            </a:r>
          </a:p>
          <a:p>
            <a:pPr marL="0" marR="0" lvl="0" indent="0" algn="ctr" defTabSz="914400" rtl="0" eaLnBrk="1" fontAlgn="base" latinLnBrk="0" hangingPunct="1">
              <a:lnSpc>
                <a:spcPct val="100000"/>
              </a:lnSpc>
              <a:spcBef>
                <a:spcPct val="20000"/>
              </a:spcBef>
              <a:spcAft>
                <a:spcPct val="0"/>
              </a:spcAft>
              <a:buClrTx/>
              <a:buSzTx/>
              <a:buFontTx/>
              <a:buNone/>
              <a:tabLst/>
              <a:defRPr/>
            </a:pPr>
            <a:r>
              <a:rPr lang="en-GB" sz="2400" kern="0" dirty="0" smtClean="0">
                <a:latin typeface="+mn-lt"/>
              </a:rPr>
              <a:t>Virginia Institute of Marine Science</a:t>
            </a:r>
          </a:p>
          <a:p>
            <a:pPr marL="0" marR="0" lvl="0" indent="0" algn="ctr" defTabSz="914400" rtl="0" eaLnBrk="1" fontAlgn="base" latinLnBrk="0" hangingPunct="1">
              <a:lnSpc>
                <a:spcPct val="100000"/>
              </a:lnSpc>
              <a:spcBef>
                <a:spcPct val="20000"/>
              </a:spcBef>
              <a:spcAft>
                <a:spcPct val="0"/>
              </a:spcAft>
              <a:buClrTx/>
              <a:buSzTx/>
              <a:buFontTx/>
              <a:buNone/>
              <a:tabLst/>
              <a:defRPr/>
            </a:pPr>
            <a:r>
              <a:rPr lang="en-GB" sz="2400" kern="0" dirty="0" smtClean="0">
                <a:latin typeface="+mn-lt"/>
              </a:rPr>
              <a:t>College of William and Mary</a:t>
            </a:r>
          </a:p>
          <a:p>
            <a:pPr marL="0" marR="0" lvl="0" indent="0" algn="ctr" defTabSz="914400" rtl="0" eaLnBrk="1" fontAlgn="base" latinLnBrk="0" hangingPunct="1">
              <a:lnSpc>
                <a:spcPct val="100000"/>
              </a:lnSpc>
              <a:spcBef>
                <a:spcPct val="20000"/>
              </a:spcBef>
              <a:spcAft>
                <a:spcPct val="0"/>
              </a:spcAft>
              <a:buClrTx/>
              <a:buSzTx/>
              <a:buFontTx/>
              <a:buNone/>
              <a:tabLst/>
              <a:defRPr/>
            </a:pPr>
            <a:r>
              <a:rPr lang="en-GB" sz="2400" kern="0" dirty="0" smtClean="0">
                <a:latin typeface="+mn-lt"/>
              </a:rPr>
              <a:t>arwargo@vims.edu</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sz="2400" b="0" i="0" u="none" strike="noStrike" kern="0" cap="none" spc="0" normalizeH="0" baseline="0" noProof="0" dirty="0" smtClean="0">
                <a:ln>
                  <a:noFill/>
                </a:ln>
                <a:solidFill>
                  <a:schemeClr val="tx1"/>
                </a:solidFill>
                <a:effectLst/>
                <a:uLnTx/>
                <a:uFillTx/>
                <a:latin typeface="+mn-lt"/>
                <a:ea typeface="+mn-ea"/>
                <a:cs typeface="+mn-cs"/>
              </a:rPr>
              <a:t>http://wmpeople.wm.edu/arwargo</a:t>
            </a:r>
          </a:p>
        </p:txBody>
      </p:sp>
      <p:sp>
        <p:nvSpPr>
          <p:cNvPr id="2" name="TextBox 1"/>
          <p:cNvSpPr txBox="1"/>
          <p:nvPr/>
        </p:nvSpPr>
        <p:spPr>
          <a:xfrm>
            <a:off x="0" y="274012"/>
            <a:ext cx="9144000" cy="1846659"/>
          </a:xfrm>
          <a:prstGeom prst="rect">
            <a:avLst/>
          </a:prstGeom>
          <a:solidFill>
            <a:srgbClr val="99FFCC"/>
          </a:solidFill>
        </p:spPr>
        <p:txBody>
          <a:bodyPr wrap="square" rtlCol="0">
            <a:spAutoFit/>
          </a:bodyPr>
          <a:lstStyle/>
          <a:p>
            <a:pPr algn="ctr"/>
            <a:r>
              <a:rPr lang="en-US" sz="3800" dirty="0" smtClean="0"/>
              <a:t>Impacts of Disease </a:t>
            </a:r>
            <a:r>
              <a:rPr lang="en-US" sz="3800" dirty="0"/>
              <a:t>M</a:t>
            </a:r>
            <a:r>
              <a:rPr lang="en-US" sz="3800" dirty="0" smtClean="0"/>
              <a:t>anagement </a:t>
            </a:r>
            <a:r>
              <a:rPr lang="en-US" sz="3800" dirty="0"/>
              <a:t>P</a:t>
            </a:r>
            <a:r>
              <a:rPr lang="en-US" sz="3800" dirty="0" smtClean="0"/>
              <a:t>ractices on the Virulence </a:t>
            </a:r>
            <a:r>
              <a:rPr lang="en-US" sz="3800" dirty="0"/>
              <a:t>E</a:t>
            </a:r>
            <a:r>
              <a:rPr lang="en-US" sz="3800" dirty="0" smtClean="0"/>
              <a:t>volution and Transmission of a Salmonid </a:t>
            </a:r>
            <a:r>
              <a:rPr lang="en-US" sz="3800" dirty="0"/>
              <a:t>V</a:t>
            </a:r>
            <a:r>
              <a:rPr lang="en-US" sz="3800" dirty="0" smtClean="0"/>
              <a:t>irus</a:t>
            </a:r>
            <a:endParaRPr lang="en-US" sz="3800" dirty="0"/>
          </a:p>
        </p:txBody>
      </p:sp>
      <p:pic>
        <p:nvPicPr>
          <p:cNvPr id="10" name="Picture 12" descr="http://1.bp.blogspot.com/-dLMiM8hxQ7k/UMJWByHnL8I/AAAAAAAAAY4/YmF7erzWn_M/s320/pond+mortsKNF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8267" y="2145055"/>
            <a:ext cx="3334037" cy="25005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advTm="21819"/>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86" name="Picture 14" descr="http://assets.mediaspanonline.com/prod/6007866/CRD-Idaho-trout_w500.jpg"/>
          <p:cNvPicPr>
            <a:picLocks noChangeAspect="1" noChangeArrowheads="1"/>
          </p:cNvPicPr>
          <p:nvPr/>
        </p:nvPicPr>
        <p:blipFill>
          <a:blip r:embed="rId4" cstate="print"/>
          <a:srcRect/>
          <a:stretch>
            <a:fillRect/>
          </a:stretch>
        </p:blipFill>
        <p:spPr bwMode="auto">
          <a:xfrm>
            <a:off x="4451637" y="572227"/>
            <a:ext cx="4678407" cy="5806009"/>
          </a:xfrm>
          <a:prstGeom prst="rect">
            <a:avLst/>
          </a:prstGeom>
          <a:noFill/>
          <a:ln>
            <a:solidFill>
              <a:schemeClr val="tx1"/>
            </a:solidFill>
          </a:ln>
        </p:spPr>
      </p:pic>
      <p:pic>
        <p:nvPicPr>
          <p:cNvPr id="21" name="Picture 4" descr="http://img.ezinemark.com/imagemanager2/files/30002494/2010/10/2010-10-13-16-53-15-5-millions-of-red-salmon-swimming-upstream-produce-a.jpeg"/>
          <p:cNvPicPr>
            <a:picLocks noChangeAspect="1" noChangeArrowheads="1"/>
          </p:cNvPicPr>
          <p:nvPr/>
        </p:nvPicPr>
        <p:blipFill>
          <a:blip r:embed="rId5" cstate="print"/>
          <a:srcRect/>
          <a:stretch>
            <a:fillRect/>
          </a:stretch>
        </p:blipFill>
        <p:spPr bwMode="auto">
          <a:xfrm>
            <a:off x="13955" y="139568"/>
            <a:ext cx="4577233" cy="6517804"/>
          </a:xfrm>
          <a:prstGeom prst="rect">
            <a:avLst/>
          </a:prstGeom>
          <a:noFill/>
          <a:ln>
            <a:solidFill>
              <a:schemeClr val="tx1"/>
            </a:solidFill>
          </a:ln>
        </p:spPr>
      </p:pic>
    </p:spTree>
    <p:custDataLst>
      <p:tags r:id="rId1"/>
    </p:custDataLst>
    <p:extLst>
      <p:ext uri="{BB962C8B-B14F-4D97-AF65-F5344CB8AC3E}">
        <p14:creationId xmlns:p14="http://schemas.microsoft.com/office/powerpoint/2010/main" val="1182507786"/>
      </p:ext>
    </p:extLst>
  </p:cSld>
  <p:clrMapOvr>
    <a:masterClrMapping/>
  </p:clrMapOvr>
  <p:transition xmlns:p14="http://schemas.microsoft.com/office/powerpoint/2010/main" advTm="41946"/>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74848" y="359146"/>
            <a:ext cx="8229600" cy="1143000"/>
          </a:xfrm>
        </p:spPr>
        <p:txBody>
          <a:bodyPr/>
          <a:lstStyle/>
          <a:p>
            <a:pPr eaLnBrk="1" hangingPunct="1"/>
            <a:r>
              <a:rPr lang="en-GB" sz="3200" b="1" dirty="0" smtClean="0">
                <a:solidFill>
                  <a:srgbClr val="C00000"/>
                </a:solidFill>
              </a:rPr>
              <a:t>Infectious Hematopoietic Necrosis Virus</a:t>
            </a:r>
            <a:endParaRPr lang="en-US" sz="3200" b="1" dirty="0" smtClean="0">
              <a:solidFill>
                <a:srgbClr val="C00000"/>
              </a:solidFill>
            </a:endParaRPr>
          </a:p>
        </p:txBody>
      </p:sp>
      <p:pic>
        <p:nvPicPr>
          <p:cNvPr id="11267" name="Picture 3"/>
          <p:cNvPicPr>
            <a:picLocks noGrp="1" noChangeAspect="1" noChangeArrowheads="1"/>
          </p:cNvPicPr>
          <p:nvPr>
            <p:ph sz="half" idx="1"/>
          </p:nvPr>
        </p:nvPicPr>
        <p:blipFill>
          <a:blip r:embed="rId4" cstate="print"/>
          <a:srcRect/>
          <a:stretch>
            <a:fillRect/>
          </a:stretch>
        </p:blipFill>
        <p:spPr>
          <a:xfrm>
            <a:off x="359836" y="2392328"/>
            <a:ext cx="2189054" cy="1877585"/>
          </a:xfrm>
          <a:ln>
            <a:solidFill>
              <a:schemeClr val="tx1"/>
            </a:solidFill>
          </a:ln>
        </p:spPr>
      </p:pic>
      <p:sp>
        <p:nvSpPr>
          <p:cNvPr id="11268" name="Text Box 4"/>
          <p:cNvSpPr txBox="1">
            <a:spLocks noChangeArrowheads="1"/>
          </p:cNvSpPr>
          <p:nvPr/>
        </p:nvSpPr>
        <p:spPr bwMode="auto">
          <a:xfrm>
            <a:off x="808038" y="1792288"/>
            <a:ext cx="184150" cy="366712"/>
          </a:xfrm>
          <a:prstGeom prst="rect">
            <a:avLst/>
          </a:prstGeom>
          <a:noFill/>
          <a:ln w="9525">
            <a:noFill/>
            <a:miter lim="800000"/>
            <a:headEnd/>
            <a:tailEnd/>
          </a:ln>
        </p:spPr>
        <p:txBody>
          <a:bodyPr wrap="none">
            <a:spAutoFit/>
          </a:bodyPr>
          <a:lstStyle/>
          <a:p>
            <a:endParaRPr lang="en-US" dirty="0"/>
          </a:p>
        </p:txBody>
      </p:sp>
      <p:sp>
        <p:nvSpPr>
          <p:cNvPr id="11269" name="Text Box 5"/>
          <p:cNvSpPr txBox="1">
            <a:spLocks noChangeArrowheads="1"/>
          </p:cNvSpPr>
          <p:nvPr/>
        </p:nvSpPr>
        <p:spPr bwMode="auto">
          <a:xfrm>
            <a:off x="2751138" y="3881438"/>
            <a:ext cx="184150" cy="366712"/>
          </a:xfrm>
          <a:prstGeom prst="rect">
            <a:avLst/>
          </a:prstGeom>
          <a:noFill/>
          <a:ln w="9525">
            <a:noFill/>
            <a:miter lim="800000"/>
            <a:headEnd/>
            <a:tailEnd/>
          </a:ln>
        </p:spPr>
        <p:txBody>
          <a:bodyPr wrap="none">
            <a:spAutoFit/>
          </a:bodyPr>
          <a:lstStyle/>
          <a:p>
            <a:endParaRPr lang="en-US" dirty="0"/>
          </a:p>
        </p:txBody>
      </p:sp>
      <p:sp>
        <p:nvSpPr>
          <p:cNvPr id="11271" name="Text Box 9"/>
          <p:cNvSpPr txBox="1">
            <a:spLocks noChangeArrowheads="1"/>
          </p:cNvSpPr>
          <p:nvPr/>
        </p:nvSpPr>
        <p:spPr bwMode="auto">
          <a:xfrm>
            <a:off x="6351588" y="2152650"/>
            <a:ext cx="184150" cy="366713"/>
          </a:xfrm>
          <a:prstGeom prst="rect">
            <a:avLst/>
          </a:prstGeom>
          <a:noFill/>
          <a:ln w="9525">
            <a:noFill/>
            <a:miter lim="800000"/>
            <a:headEnd/>
            <a:tailEnd/>
          </a:ln>
        </p:spPr>
        <p:txBody>
          <a:bodyPr wrap="none">
            <a:spAutoFit/>
          </a:bodyPr>
          <a:lstStyle/>
          <a:p>
            <a:endParaRPr lang="en-US" dirty="0"/>
          </a:p>
        </p:txBody>
      </p:sp>
      <p:pic>
        <p:nvPicPr>
          <p:cNvPr id="111626" name="Picture 10"/>
          <p:cNvPicPr preferRelativeResize="0">
            <a:picLocks noGrp="1" noChangeAspect="1" noChangeArrowheads="1"/>
          </p:cNvPicPr>
          <p:nvPr>
            <p:ph sz="half" idx="2"/>
          </p:nvPr>
        </p:nvPicPr>
        <p:blipFill>
          <a:blip r:embed="rId5" cstate="print"/>
          <a:srcRect/>
          <a:stretch>
            <a:fillRect/>
          </a:stretch>
        </p:blipFill>
        <p:spPr>
          <a:xfrm>
            <a:off x="3292793" y="1877378"/>
            <a:ext cx="3025775" cy="4525962"/>
          </a:xfrm>
          <a:ln>
            <a:solidFill>
              <a:schemeClr val="tx1"/>
            </a:solidFill>
          </a:ln>
        </p:spPr>
      </p:pic>
      <p:sp>
        <p:nvSpPr>
          <p:cNvPr id="111627" name="Text Box 11"/>
          <p:cNvSpPr txBox="1">
            <a:spLocks noChangeArrowheads="1"/>
          </p:cNvSpPr>
          <p:nvPr/>
        </p:nvSpPr>
        <p:spPr bwMode="auto">
          <a:xfrm>
            <a:off x="-212090" y="1165890"/>
            <a:ext cx="3311922" cy="769441"/>
          </a:xfrm>
          <a:prstGeom prst="rect">
            <a:avLst/>
          </a:prstGeom>
          <a:noFill/>
          <a:ln w="9525">
            <a:noFill/>
            <a:miter lim="800000"/>
            <a:headEnd/>
            <a:tailEnd/>
          </a:ln>
        </p:spPr>
        <p:txBody>
          <a:bodyPr wrap="square">
            <a:spAutoFit/>
          </a:bodyPr>
          <a:lstStyle/>
          <a:p>
            <a:pPr algn="ctr"/>
            <a:r>
              <a:rPr lang="en-GB" sz="2200" dirty="0"/>
              <a:t> Negative-sense single-stranded RNA </a:t>
            </a:r>
            <a:r>
              <a:rPr lang="en-GB" sz="2200" dirty="0" smtClean="0"/>
              <a:t>virus</a:t>
            </a:r>
            <a:endParaRPr lang="en-GB" sz="2200" dirty="0"/>
          </a:p>
        </p:txBody>
      </p:sp>
      <p:sp>
        <p:nvSpPr>
          <p:cNvPr id="111628" name="Text Box 12"/>
          <p:cNvSpPr txBox="1">
            <a:spLocks noChangeArrowheads="1"/>
          </p:cNvSpPr>
          <p:nvPr/>
        </p:nvSpPr>
        <p:spPr bwMode="auto">
          <a:xfrm>
            <a:off x="5989321" y="5017770"/>
            <a:ext cx="3520440" cy="769441"/>
          </a:xfrm>
          <a:prstGeom prst="rect">
            <a:avLst/>
          </a:prstGeom>
          <a:noFill/>
          <a:ln w="9525">
            <a:noFill/>
            <a:miter lim="800000"/>
            <a:headEnd/>
            <a:tailEnd/>
          </a:ln>
        </p:spPr>
        <p:txBody>
          <a:bodyPr wrap="square">
            <a:spAutoFit/>
          </a:bodyPr>
          <a:lstStyle/>
          <a:p>
            <a:pPr algn="ctr"/>
            <a:r>
              <a:rPr lang="en-GB" sz="2200" dirty="0" smtClean="0">
                <a:solidFill>
                  <a:srgbClr val="C00000"/>
                </a:solidFill>
              </a:rPr>
              <a:t>Primary disease trout farming</a:t>
            </a:r>
            <a:endParaRPr lang="en-US" sz="2200" dirty="0">
              <a:solidFill>
                <a:srgbClr val="C00000"/>
              </a:solidFill>
            </a:endParaRPr>
          </a:p>
        </p:txBody>
      </p:sp>
      <p:sp>
        <p:nvSpPr>
          <p:cNvPr id="15" name="Rectangle 2"/>
          <p:cNvSpPr txBox="1">
            <a:spLocks noChangeArrowheads="1"/>
          </p:cNvSpPr>
          <p:nvPr/>
        </p:nvSpPr>
        <p:spPr bwMode="auto">
          <a:xfrm>
            <a:off x="0" y="8092"/>
            <a:ext cx="9144000" cy="704007"/>
          </a:xfrm>
          <a:prstGeom prst="rect">
            <a:avLst/>
          </a:prstGeom>
          <a:solidFill>
            <a:srgbClr val="99FFCC"/>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strike="noStrike" kern="0" cap="none" spc="0" normalizeH="0" baseline="0" noProof="0" dirty="0" smtClean="0">
                <a:ln>
                  <a:noFill/>
                </a:ln>
                <a:solidFill>
                  <a:schemeClr val="tx2"/>
                </a:solidFill>
                <a:effectLst/>
                <a:uLnTx/>
                <a:uFillTx/>
                <a:latin typeface="+mj-lt"/>
                <a:ea typeface="+mj-ea"/>
                <a:cs typeface="+mj-cs"/>
              </a:rPr>
              <a:t>System</a:t>
            </a:r>
          </a:p>
        </p:txBody>
      </p:sp>
      <p:grpSp>
        <p:nvGrpSpPr>
          <p:cNvPr id="16" name="Group 15"/>
          <p:cNvGrpSpPr/>
          <p:nvPr/>
        </p:nvGrpSpPr>
        <p:grpSpPr>
          <a:xfrm>
            <a:off x="451383" y="4754880"/>
            <a:ext cx="1994637" cy="2068830"/>
            <a:chOff x="4139952" y="1484784"/>
            <a:chExt cx="2057400" cy="2667000"/>
          </a:xfrm>
        </p:grpSpPr>
        <p:sp>
          <p:nvSpPr>
            <p:cNvPr id="17" name="AutoShape 1410"/>
            <p:cNvSpPr>
              <a:spLocks noChangeArrowheads="1"/>
            </p:cNvSpPr>
            <p:nvPr/>
          </p:nvSpPr>
          <p:spPr bwMode="auto">
            <a:xfrm>
              <a:off x="4139952" y="1484784"/>
              <a:ext cx="2057400" cy="1990725"/>
            </a:xfrm>
            <a:prstGeom prst="can">
              <a:avLst>
                <a:gd name="adj" fmla="val 25000"/>
              </a:avLst>
            </a:prstGeom>
            <a:noFill/>
            <a:ln w="9525">
              <a:solidFill>
                <a:schemeClr val="tx1"/>
              </a:solidFill>
              <a:round/>
              <a:headEnd/>
              <a:tailEnd/>
            </a:ln>
          </p:spPr>
          <p:txBody>
            <a:bodyPr wrap="none" anchor="ctr"/>
            <a:lstStyle/>
            <a:p>
              <a:endParaRPr lang="en-US" dirty="0"/>
            </a:p>
          </p:txBody>
        </p:sp>
        <p:sp>
          <p:nvSpPr>
            <p:cNvPr id="18" name="AutoShape 1411"/>
            <p:cNvSpPr>
              <a:spLocks noChangeArrowheads="1"/>
            </p:cNvSpPr>
            <p:nvPr/>
          </p:nvSpPr>
          <p:spPr bwMode="auto">
            <a:xfrm>
              <a:off x="4139952" y="2094384"/>
              <a:ext cx="2057400" cy="1990725"/>
            </a:xfrm>
            <a:prstGeom prst="can">
              <a:avLst>
                <a:gd name="adj" fmla="val 25000"/>
              </a:avLst>
            </a:prstGeom>
            <a:solidFill>
              <a:schemeClr val="accent1"/>
            </a:solidFill>
            <a:ln w="9525">
              <a:solidFill>
                <a:schemeClr val="tx1"/>
              </a:solidFill>
              <a:round/>
              <a:headEnd/>
              <a:tailEnd/>
            </a:ln>
          </p:spPr>
          <p:txBody>
            <a:bodyPr wrap="none" anchor="ctr"/>
            <a:lstStyle/>
            <a:p>
              <a:endParaRPr lang="en-US" dirty="0"/>
            </a:p>
          </p:txBody>
        </p:sp>
        <p:sp>
          <p:nvSpPr>
            <p:cNvPr id="19" name="Oval 1421"/>
            <p:cNvSpPr>
              <a:spLocks noChangeArrowheads="1"/>
            </p:cNvSpPr>
            <p:nvPr/>
          </p:nvSpPr>
          <p:spPr bwMode="auto">
            <a:xfrm>
              <a:off x="4139952" y="3618384"/>
              <a:ext cx="2057400" cy="533400"/>
            </a:xfrm>
            <a:prstGeom prst="ellipse">
              <a:avLst/>
            </a:prstGeom>
            <a:solidFill>
              <a:schemeClr val="accent1"/>
            </a:solidFill>
            <a:ln w="9525">
              <a:solidFill>
                <a:schemeClr val="tx1"/>
              </a:solidFill>
              <a:round/>
              <a:headEnd/>
              <a:tailEnd/>
            </a:ln>
          </p:spPr>
          <p:txBody>
            <a:bodyPr wrap="none" anchor="ctr"/>
            <a:lstStyle/>
            <a:p>
              <a:endParaRPr lang="en-US" dirty="0"/>
            </a:p>
          </p:txBody>
        </p:sp>
        <p:sp>
          <p:nvSpPr>
            <p:cNvPr id="21" name="Freeform 1423"/>
            <p:cNvSpPr>
              <a:spLocks/>
            </p:cNvSpPr>
            <p:nvPr/>
          </p:nvSpPr>
          <p:spPr bwMode="auto">
            <a:xfrm>
              <a:off x="5048002" y="2589684"/>
              <a:ext cx="239713" cy="3175"/>
            </a:xfrm>
            <a:custGeom>
              <a:avLst/>
              <a:gdLst>
                <a:gd name="T0" fmla="*/ 0 w 151"/>
                <a:gd name="T1" fmla="*/ 0 h 2"/>
                <a:gd name="T2" fmla="*/ 119063 w 151"/>
                <a:gd name="T3" fmla="*/ 3175 h 2"/>
                <a:gd name="T4" fmla="*/ 239713 w 151"/>
                <a:gd name="T5" fmla="*/ 0 h 2"/>
                <a:gd name="T6" fmla="*/ 0 60000 65536"/>
                <a:gd name="T7" fmla="*/ 0 60000 65536"/>
                <a:gd name="T8" fmla="*/ 0 60000 65536"/>
                <a:gd name="T9" fmla="*/ 0 w 151"/>
                <a:gd name="T10" fmla="*/ 0 h 2"/>
                <a:gd name="T11" fmla="*/ 151 w 151"/>
                <a:gd name="T12" fmla="*/ 2 h 2"/>
              </a:gdLst>
              <a:ahLst/>
              <a:cxnLst>
                <a:cxn ang="T6">
                  <a:pos x="T0" y="T1"/>
                </a:cxn>
                <a:cxn ang="T7">
                  <a:pos x="T2" y="T3"/>
                </a:cxn>
                <a:cxn ang="T8">
                  <a:pos x="T4" y="T5"/>
                </a:cxn>
              </a:cxnLst>
              <a:rect l="T9" t="T10" r="T11" b="T12"/>
              <a:pathLst>
                <a:path w="151" h="2">
                  <a:moveTo>
                    <a:pt x="0" y="0"/>
                  </a:moveTo>
                  <a:cubicBezTo>
                    <a:pt x="12" y="0"/>
                    <a:pt x="50" y="2"/>
                    <a:pt x="75" y="2"/>
                  </a:cubicBezTo>
                  <a:cubicBezTo>
                    <a:pt x="100" y="2"/>
                    <a:pt x="135" y="0"/>
                    <a:pt x="151" y="0"/>
                  </a:cubicBezTo>
                </a:path>
              </a:pathLst>
            </a:custGeom>
            <a:noFill/>
            <a:ln w="9525">
              <a:solidFill>
                <a:schemeClr val="tx1"/>
              </a:solidFill>
              <a:round/>
              <a:headEnd/>
              <a:tailEnd/>
            </a:ln>
          </p:spPr>
          <p:txBody>
            <a:bodyPr/>
            <a:lstStyle/>
            <a:p>
              <a:endParaRPr lang="en-US" dirty="0"/>
            </a:p>
          </p:txBody>
        </p:sp>
        <p:grpSp>
          <p:nvGrpSpPr>
            <p:cNvPr id="22" name="Group 1424"/>
            <p:cNvGrpSpPr>
              <a:grpSpLocks/>
            </p:cNvGrpSpPr>
            <p:nvPr/>
          </p:nvGrpSpPr>
          <p:grpSpPr bwMode="auto">
            <a:xfrm rot="2682682">
              <a:off x="5535365" y="2778597"/>
              <a:ext cx="42862" cy="63500"/>
              <a:chOff x="2051" y="2620"/>
              <a:chExt cx="190" cy="374"/>
            </a:xfrm>
          </p:grpSpPr>
          <p:sp>
            <p:nvSpPr>
              <p:cNvPr id="217" name="AutoShape 142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18" name="Rectangle 142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3" name="Group 1427"/>
            <p:cNvGrpSpPr>
              <a:grpSpLocks/>
            </p:cNvGrpSpPr>
            <p:nvPr/>
          </p:nvGrpSpPr>
          <p:grpSpPr bwMode="auto">
            <a:xfrm rot="-1088285">
              <a:off x="5914777" y="2778597"/>
              <a:ext cx="42863" cy="63500"/>
              <a:chOff x="2051" y="2620"/>
              <a:chExt cx="190" cy="374"/>
            </a:xfrm>
          </p:grpSpPr>
          <p:sp>
            <p:nvSpPr>
              <p:cNvPr id="215" name="AutoShape 142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16" name="Rectangle 142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24" name="Group 1430"/>
            <p:cNvGrpSpPr>
              <a:grpSpLocks/>
            </p:cNvGrpSpPr>
            <p:nvPr/>
          </p:nvGrpSpPr>
          <p:grpSpPr bwMode="auto">
            <a:xfrm rot="-9040191">
              <a:off x="5740152" y="2788122"/>
              <a:ext cx="42863" cy="63500"/>
              <a:chOff x="2051" y="2620"/>
              <a:chExt cx="190" cy="374"/>
            </a:xfrm>
          </p:grpSpPr>
          <p:sp>
            <p:nvSpPr>
              <p:cNvPr id="213" name="AutoShape 143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14" name="Rectangle 143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5" name="Group 1433"/>
            <p:cNvGrpSpPr>
              <a:grpSpLocks/>
            </p:cNvGrpSpPr>
            <p:nvPr/>
          </p:nvGrpSpPr>
          <p:grpSpPr bwMode="auto">
            <a:xfrm>
              <a:off x="5663952" y="2715097"/>
              <a:ext cx="42863" cy="63500"/>
              <a:chOff x="2051" y="2620"/>
              <a:chExt cx="190" cy="374"/>
            </a:xfrm>
          </p:grpSpPr>
          <p:sp>
            <p:nvSpPr>
              <p:cNvPr id="211" name="AutoShape 143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12" name="Rectangle 143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26" name="Group 1445"/>
            <p:cNvGrpSpPr>
              <a:grpSpLocks/>
            </p:cNvGrpSpPr>
            <p:nvPr/>
          </p:nvGrpSpPr>
          <p:grpSpPr bwMode="auto">
            <a:xfrm rot="18917318" flipH="1">
              <a:off x="5921127" y="3107209"/>
              <a:ext cx="42863" cy="63500"/>
              <a:chOff x="2051" y="2620"/>
              <a:chExt cx="190" cy="374"/>
            </a:xfrm>
          </p:grpSpPr>
          <p:sp>
            <p:nvSpPr>
              <p:cNvPr id="209" name="AutoShape 144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10" name="Rectangle 144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7" name="Group 1448"/>
            <p:cNvGrpSpPr>
              <a:grpSpLocks/>
            </p:cNvGrpSpPr>
            <p:nvPr/>
          </p:nvGrpSpPr>
          <p:grpSpPr bwMode="auto">
            <a:xfrm rot="1088285" flipH="1">
              <a:off x="5779840" y="3107209"/>
              <a:ext cx="42862" cy="63500"/>
              <a:chOff x="2051" y="2620"/>
              <a:chExt cx="190" cy="374"/>
            </a:xfrm>
          </p:grpSpPr>
          <p:sp>
            <p:nvSpPr>
              <p:cNvPr id="207" name="AutoShape 144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08" name="Rectangle 145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28" name="Group 1451"/>
            <p:cNvGrpSpPr>
              <a:grpSpLocks/>
            </p:cNvGrpSpPr>
            <p:nvPr/>
          </p:nvGrpSpPr>
          <p:grpSpPr bwMode="auto">
            <a:xfrm rot="9040191" flipH="1">
              <a:off x="5635377" y="3116734"/>
              <a:ext cx="42863" cy="63500"/>
              <a:chOff x="2051" y="2620"/>
              <a:chExt cx="190" cy="374"/>
            </a:xfrm>
          </p:grpSpPr>
          <p:sp>
            <p:nvSpPr>
              <p:cNvPr id="205" name="AutoShape 145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06" name="Rectangle 145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9" name="Group 1454"/>
            <p:cNvGrpSpPr>
              <a:grpSpLocks/>
            </p:cNvGrpSpPr>
            <p:nvPr/>
          </p:nvGrpSpPr>
          <p:grpSpPr bwMode="auto">
            <a:xfrm flipH="1">
              <a:off x="5883027" y="3019897"/>
              <a:ext cx="42863" cy="63500"/>
              <a:chOff x="2051" y="2620"/>
              <a:chExt cx="190" cy="374"/>
            </a:xfrm>
          </p:grpSpPr>
          <p:sp>
            <p:nvSpPr>
              <p:cNvPr id="203" name="AutoShape 1455"/>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04" name="Rectangle 1456"/>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0" name="Group 1457"/>
            <p:cNvGrpSpPr>
              <a:grpSpLocks/>
            </p:cNvGrpSpPr>
            <p:nvPr/>
          </p:nvGrpSpPr>
          <p:grpSpPr bwMode="auto">
            <a:xfrm>
              <a:off x="5322640" y="3359622"/>
              <a:ext cx="849312" cy="331787"/>
              <a:chOff x="1292" y="1548"/>
              <a:chExt cx="2604" cy="763"/>
            </a:xfrm>
          </p:grpSpPr>
          <p:sp>
            <p:nvSpPr>
              <p:cNvPr id="195" name="Freeform 145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96" name="Freeform 145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97" name="Freeform 146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98" name="Freeform 146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99" name="Freeform 146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00" name="Freeform 146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201" name="Oval 1464"/>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202" name="Oval 1465"/>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31" name="Group 1466"/>
            <p:cNvGrpSpPr>
              <a:grpSpLocks/>
            </p:cNvGrpSpPr>
            <p:nvPr/>
          </p:nvGrpSpPr>
          <p:grpSpPr bwMode="auto">
            <a:xfrm rot="2682682">
              <a:off x="5559177" y="3502497"/>
              <a:ext cx="42863" cy="63500"/>
              <a:chOff x="2051" y="2620"/>
              <a:chExt cx="190" cy="374"/>
            </a:xfrm>
          </p:grpSpPr>
          <p:sp>
            <p:nvSpPr>
              <p:cNvPr id="193" name="AutoShape 146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94" name="Rectangle 146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2" name="Group 1469"/>
            <p:cNvGrpSpPr>
              <a:grpSpLocks/>
            </p:cNvGrpSpPr>
            <p:nvPr/>
          </p:nvGrpSpPr>
          <p:grpSpPr bwMode="auto">
            <a:xfrm rot="-1088285">
              <a:off x="5762377" y="3526309"/>
              <a:ext cx="42863" cy="63500"/>
              <a:chOff x="2051" y="2620"/>
              <a:chExt cx="190" cy="374"/>
            </a:xfrm>
          </p:grpSpPr>
          <p:sp>
            <p:nvSpPr>
              <p:cNvPr id="191" name="AutoShape 147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92" name="Rectangle 147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3" name="Group 1472"/>
            <p:cNvGrpSpPr>
              <a:grpSpLocks/>
            </p:cNvGrpSpPr>
            <p:nvPr/>
          </p:nvGrpSpPr>
          <p:grpSpPr bwMode="auto">
            <a:xfrm rot="-9040191">
              <a:off x="5883027" y="3502497"/>
              <a:ext cx="42863" cy="63500"/>
              <a:chOff x="2051" y="2620"/>
              <a:chExt cx="190" cy="374"/>
            </a:xfrm>
          </p:grpSpPr>
          <p:sp>
            <p:nvSpPr>
              <p:cNvPr id="189" name="AutoShape 147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90" name="Rectangle 147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4" name="Group 1475"/>
            <p:cNvGrpSpPr>
              <a:grpSpLocks/>
            </p:cNvGrpSpPr>
            <p:nvPr/>
          </p:nvGrpSpPr>
          <p:grpSpPr bwMode="auto">
            <a:xfrm>
              <a:off x="5668715" y="3419947"/>
              <a:ext cx="42862" cy="63500"/>
              <a:chOff x="2051" y="2620"/>
              <a:chExt cx="190" cy="374"/>
            </a:xfrm>
          </p:grpSpPr>
          <p:sp>
            <p:nvSpPr>
              <p:cNvPr id="187" name="AutoShape 147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88" name="Rectangle 147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5" name="Group 1478"/>
            <p:cNvGrpSpPr>
              <a:grpSpLocks/>
            </p:cNvGrpSpPr>
            <p:nvPr/>
          </p:nvGrpSpPr>
          <p:grpSpPr bwMode="auto">
            <a:xfrm flipH="1">
              <a:off x="4182815" y="2605559"/>
              <a:ext cx="849312" cy="331788"/>
              <a:chOff x="1292" y="1548"/>
              <a:chExt cx="2604" cy="763"/>
            </a:xfrm>
          </p:grpSpPr>
          <p:sp>
            <p:nvSpPr>
              <p:cNvPr id="179" name="Freeform 147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80" name="Freeform 148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81" name="Freeform 148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82" name="Freeform 148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83" name="Freeform 148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84" name="Freeform 148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185" name="Oval 148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186" name="Oval 148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36" name="Group 1487"/>
            <p:cNvGrpSpPr>
              <a:grpSpLocks/>
            </p:cNvGrpSpPr>
            <p:nvPr/>
          </p:nvGrpSpPr>
          <p:grpSpPr bwMode="auto">
            <a:xfrm>
              <a:off x="4162177" y="2956397"/>
              <a:ext cx="849313" cy="331787"/>
              <a:chOff x="1292" y="1548"/>
              <a:chExt cx="2604" cy="763"/>
            </a:xfrm>
          </p:grpSpPr>
          <p:sp>
            <p:nvSpPr>
              <p:cNvPr id="171" name="Freeform 148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72" name="Freeform 148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73" name="Freeform 149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74" name="Freeform 149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75" name="Freeform 149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76" name="Freeform 149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177" name="Oval 1494"/>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178" name="Oval 1495"/>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37" name="Group 1496"/>
            <p:cNvGrpSpPr>
              <a:grpSpLocks/>
            </p:cNvGrpSpPr>
            <p:nvPr/>
          </p:nvGrpSpPr>
          <p:grpSpPr bwMode="auto">
            <a:xfrm flipH="1">
              <a:off x="4174877" y="3316759"/>
              <a:ext cx="849313" cy="331788"/>
              <a:chOff x="1292" y="1548"/>
              <a:chExt cx="2604" cy="763"/>
            </a:xfrm>
          </p:grpSpPr>
          <p:sp>
            <p:nvSpPr>
              <p:cNvPr id="163" name="Freeform 1497"/>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64" name="Freeform 1498"/>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65" name="Freeform 1499"/>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66" name="Freeform 1500"/>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67" name="Freeform 1501"/>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68" name="Freeform 1502"/>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169" name="Oval 1503"/>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170" name="Oval 1504"/>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38" name="Group 1508"/>
            <p:cNvGrpSpPr>
              <a:grpSpLocks/>
            </p:cNvGrpSpPr>
            <p:nvPr/>
          </p:nvGrpSpPr>
          <p:grpSpPr bwMode="auto">
            <a:xfrm rot="-1583851">
              <a:off x="4805115" y="2318222"/>
              <a:ext cx="42862" cy="63500"/>
              <a:chOff x="2051" y="2620"/>
              <a:chExt cx="190" cy="374"/>
            </a:xfrm>
          </p:grpSpPr>
          <p:sp>
            <p:nvSpPr>
              <p:cNvPr id="161" name="AutoShape 150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62" name="Rectangle 151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9" name="Group 1511"/>
            <p:cNvGrpSpPr>
              <a:grpSpLocks/>
            </p:cNvGrpSpPr>
            <p:nvPr/>
          </p:nvGrpSpPr>
          <p:grpSpPr bwMode="auto">
            <a:xfrm rot="2083627">
              <a:off x="5348040" y="3680297"/>
              <a:ext cx="42862" cy="63500"/>
              <a:chOff x="2051" y="2620"/>
              <a:chExt cx="190" cy="374"/>
            </a:xfrm>
          </p:grpSpPr>
          <p:sp>
            <p:nvSpPr>
              <p:cNvPr id="159" name="AutoShape 151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60" name="Rectangle 151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40" name="Group 1514"/>
            <p:cNvGrpSpPr>
              <a:grpSpLocks/>
            </p:cNvGrpSpPr>
            <p:nvPr/>
          </p:nvGrpSpPr>
          <p:grpSpPr bwMode="auto">
            <a:xfrm rot="-1766881">
              <a:off x="5967165" y="2602384"/>
              <a:ext cx="42862" cy="63500"/>
              <a:chOff x="2051" y="2620"/>
              <a:chExt cx="190" cy="374"/>
            </a:xfrm>
          </p:grpSpPr>
          <p:sp>
            <p:nvSpPr>
              <p:cNvPr id="157" name="AutoShape 151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58" name="Rectangle 151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41" name="Group 1520"/>
            <p:cNvGrpSpPr>
              <a:grpSpLocks/>
            </p:cNvGrpSpPr>
            <p:nvPr/>
          </p:nvGrpSpPr>
          <p:grpSpPr bwMode="auto">
            <a:xfrm>
              <a:off x="5521077" y="2361084"/>
              <a:ext cx="42863" cy="63500"/>
              <a:chOff x="2051" y="2620"/>
              <a:chExt cx="190" cy="374"/>
            </a:xfrm>
          </p:grpSpPr>
          <p:sp>
            <p:nvSpPr>
              <p:cNvPr id="155" name="AutoShape 152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56" name="Rectangle 152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42" name="Group 1523"/>
            <p:cNvGrpSpPr>
              <a:grpSpLocks/>
            </p:cNvGrpSpPr>
            <p:nvPr/>
          </p:nvGrpSpPr>
          <p:grpSpPr bwMode="auto">
            <a:xfrm>
              <a:off x="5155952" y="2915122"/>
              <a:ext cx="42863" cy="63500"/>
              <a:chOff x="2051" y="2620"/>
              <a:chExt cx="190" cy="374"/>
            </a:xfrm>
          </p:grpSpPr>
          <p:sp>
            <p:nvSpPr>
              <p:cNvPr id="153" name="AutoShape 152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54" name="Rectangle 152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43" name="Group 1526"/>
            <p:cNvGrpSpPr>
              <a:grpSpLocks/>
            </p:cNvGrpSpPr>
            <p:nvPr/>
          </p:nvGrpSpPr>
          <p:grpSpPr bwMode="auto">
            <a:xfrm rot="-4975378">
              <a:off x="5766346" y="3758878"/>
              <a:ext cx="42862" cy="63500"/>
              <a:chOff x="2051" y="2620"/>
              <a:chExt cx="190" cy="374"/>
            </a:xfrm>
          </p:grpSpPr>
          <p:sp>
            <p:nvSpPr>
              <p:cNvPr id="151" name="AutoShape 152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52" name="Rectangle 152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44" name="Group 1529"/>
            <p:cNvGrpSpPr>
              <a:grpSpLocks/>
            </p:cNvGrpSpPr>
            <p:nvPr/>
          </p:nvGrpSpPr>
          <p:grpSpPr bwMode="auto">
            <a:xfrm rot="-6794910">
              <a:off x="5631408" y="3525516"/>
              <a:ext cx="42863" cy="63500"/>
              <a:chOff x="2051" y="2620"/>
              <a:chExt cx="190" cy="374"/>
            </a:xfrm>
          </p:grpSpPr>
          <p:sp>
            <p:nvSpPr>
              <p:cNvPr id="149" name="AutoShape 153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50" name="Rectangle 153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45" name="Group 1532"/>
            <p:cNvGrpSpPr>
              <a:grpSpLocks/>
            </p:cNvGrpSpPr>
            <p:nvPr/>
          </p:nvGrpSpPr>
          <p:grpSpPr bwMode="auto">
            <a:xfrm rot="-2324866">
              <a:off x="5559177" y="3829522"/>
              <a:ext cx="42863" cy="63500"/>
              <a:chOff x="2051" y="2620"/>
              <a:chExt cx="190" cy="374"/>
            </a:xfrm>
          </p:grpSpPr>
          <p:sp>
            <p:nvSpPr>
              <p:cNvPr id="147" name="AutoShape 153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48" name="Rectangle 153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46" name="Group 1535"/>
            <p:cNvGrpSpPr>
              <a:grpSpLocks/>
            </p:cNvGrpSpPr>
            <p:nvPr/>
          </p:nvGrpSpPr>
          <p:grpSpPr bwMode="auto">
            <a:xfrm rot="-4583237">
              <a:off x="5623471" y="2444428"/>
              <a:ext cx="42862" cy="63500"/>
              <a:chOff x="2051" y="2620"/>
              <a:chExt cx="190" cy="374"/>
            </a:xfrm>
          </p:grpSpPr>
          <p:sp>
            <p:nvSpPr>
              <p:cNvPr id="145" name="AutoShape 153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46" name="Rectangle 153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47" name="Group 1538"/>
            <p:cNvGrpSpPr>
              <a:grpSpLocks/>
            </p:cNvGrpSpPr>
            <p:nvPr/>
          </p:nvGrpSpPr>
          <p:grpSpPr bwMode="auto">
            <a:xfrm rot="6014426">
              <a:off x="5575845" y="3290566"/>
              <a:ext cx="42863" cy="63500"/>
              <a:chOff x="2051" y="2620"/>
              <a:chExt cx="190" cy="374"/>
            </a:xfrm>
          </p:grpSpPr>
          <p:sp>
            <p:nvSpPr>
              <p:cNvPr id="143" name="AutoShape 153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44" name="Rectangle 154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48" name="Group 1541"/>
            <p:cNvGrpSpPr>
              <a:grpSpLocks/>
            </p:cNvGrpSpPr>
            <p:nvPr/>
          </p:nvGrpSpPr>
          <p:grpSpPr bwMode="auto">
            <a:xfrm rot="2541315">
              <a:off x="5678240" y="3050059"/>
              <a:ext cx="42862" cy="63500"/>
              <a:chOff x="2051" y="2620"/>
              <a:chExt cx="190" cy="374"/>
            </a:xfrm>
          </p:grpSpPr>
          <p:sp>
            <p:nvSpPr>
              <p:cNvPr id="141" name="AutoShape 154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42" name="Rectangle 154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49" name="Group 1544"/>
            <p:cNvGrpSpPr>
              <a:grpSpLocks/>
            </p:cNvGrpSpPr>
            <p:nvPr/>
          </p:nvGrpSpPr>
          <p:grpSpPr bwMode="auto">
            <a:xfrm rot="3075134">
              <a:off x="5532984" y="3117528"/>
              <a:ext cx="42862" cy="63500"/>
              <a:chOff x="2051" y="2620"/>
              <a:chExt cx="190" cy="374"/>
            </a:xfrm>
          </p:grpSpPr>
          <p:sp>
            <p:nvSpPr>
              <p:cNvPr id="139" name="AutoShape 154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40" name="Rectangle 154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50" name="Group 1547"/>
            <p:cNvGrpSpPr>
              <a:grpSpLocks/>
            </p:cNvGrpSpPr>
            <p:nvPr/>
          </p:nvGrpSpPr>
          <p:grpSpPr bwMode="auto">
            <a:xfrm rot="-3575335">
              <a:off x="5804445" y="2741291"/>
              <a:ext cx="42863" cy="63500"/>
              <a:chOff x="2051" y="2620"/>
              <a:chExt cx="190" cy="374"/>
            </a:xfrm>
          </p:grpSpPr>
          <p:sp>
            <p:nvSpPr>
              <p:cNvPr id="137" name="AutoShape 154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38" name="Rectangle 154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51" name="Group 1553"/>
            <p:cNvGrpSpPr>
              <a:grpSpLocks/>
            </p:cNvGrpSpPr>
            <p:nvPr/>
          </p:nvGrpSpPr>
          <p:grpSpPr bwMode="auto">
            <a:xfrm rot="1759809">
              <a:off x="5462340" y="3121497"/>
              <a:ext cx="42862" cy="63500"/>
              <a:chOff x="2051" y="2620"/>
              <a:chExt cx="190" cy="374"/>
            </a:xfrm>
          </p:grpSpPr>
          <p:sp>
            <p:nvSpPr>
              <p:cNvPr id="135" name="AutoShape 155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36" name="Rectangle 155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52" name="Group 1556"/>
            <p:cNvGrpSpPr>
              <a:grpSpLocks/>
            </p:cNvGrpSpPr>
            <p:nvPr/>
          </p:nvGrpSpPr>
          <p:grpSpPr bwMode="auto">
            <a:xfrm>
              <a:off x="5370265" y="2932584"/>
              <a:ext cx="42862" cy="63500"/>
              <a:chOff x="2051" y="2620"/>
              <a:chExt cx="190" cy="374"/>
            </a:xfrm>
          </p:grpSpPr>
          <p:sp>
            <p:nvSpPr>
              <p:cNvPr id="133" name="AutoShape 155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34" name="Rectangle 155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53" name="Group 1559"/>
            <p:cNvGrpSpPr>
              <a:grpSpLocks/>
            </p:cNvGrpSpPr>
            <p:nvPr/>
          </p:nvGrpSpPr>
          <p:grpSpPr bwMode="auto">
            <a:xfrm>
              <a:off x="4255840" y="2518247"/>
              <a:ext cx="42862" cy="63500"/>
              <a:chOff x="2051" y="2620"/>
              <a:chExt cx="190" cy="374"/>
            </a:xfrm>
          </p:grpSpPr>
          <p:sp>
            <p:nvSpPr>
              <p:cNvPr id="131" name="AutoShape 156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32" name="Rectangle 156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54" name="Group 1568"/>
            <p:cNvGrpSpPr>
              <a:grpSpLocks/>
            </p:cNvGrpSpPr>
            <p:nvPr/>
          </p:nvGrpSpPr>
          <p:grpSpPr bwMode="auto">
            <a:xfrm>
              <a:off x="5278190" y="3839047"/>
              <a:ext cx="42862" cy="63500"/>
              <a:chOff x="2051" y="2620"/>
              <a:chExt cx="190" cy="374"/>
            </a:xfrm>
          </p:grpSpPr>
          <p:sp>
            <p:nvSpPr>
              <p:cNvPr id="129" name="AutoShape 156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30" name="Rectangle 157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55" name="Group 1580"/>
            <p:cNvGrpSpPr>
              <a:grpSpLocks/>
            </p:cNvGrpSpPr>
            <p:nvPr/>
          </p:nvGrpSpPr>
          <p:grpSpPr bwMode="auto">
            <a:xfrm rot="-1088285">
              <a:off x="4822577" y="2962747"/>
              <a:ext cx="42863" cy="63500"/>
              <a:chOff x="2051" y="2620"/>
              <a:chExt cx="190" cy="374"/>
            </a:xfrm>
          </p:grpSpPr>
          <p:sp>
            <p:nvSpPr>
              <p:cNvPr id="127" name="AutoShape 158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28" name="Rectangle 158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56" name="Group 1586"/>
            <p:cNvGrpSpPr>
              <a:grpSpLocks/>
            </p:cNvGrpSpPr>
            <p:nvPr/>
          </p:nvGrpSpPr>
          <p:grpSpPr bwMode="auto">
            <a:xfrm>
              <a:off x="4332040" y="3766022"/>
              <a:ext cx="42862" cy="63500"/>
              <a:chOff x="2051" y="2620"/>
              <a:chExt cx="190" cy="374"/>
            </a:xfrm>
          </p:grpSpPr>
          <p:sp>
            <p:nvSpPr>
              <p:cNvPr id="125" name="AutoShape 158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26" name="Rectangle 158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57" name="Group 1592"/>
            <p:cNvGrpSpPr>
              <a:grpSpLocks/>
            </p:cNvGrpSpPr>
            <p:nvPr/>
          </p:nvGrpSpPr>
          <p:grpSpPr bwMode="auto">
            <a:xfrm rot="3075134">
              <a:off x="5988596" y="3511228"/>
              <a:ext cx="42862" cy="63500"/>
              <a:chOff x="2051" y="2620"/>
              <a:chExt cx="190" cy="374"/>
            </a:xfrm>
          </p:grpSpPr>
          <p:sp>
            <p:nvSpPr>
              <p:cNvPr id="123" name="AutoShape 159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24" name="Rectangle 159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58" name="Group 1595"/>
            <p:cNvGrpSpPr>
              <a:grpSpLocks/>
            </p:cNvGrpSpPr>
            <p:nvPr/>
          </p:nvGrpSpPr>
          <p:grpSpPr bwMode="auto">
            <a:xfrm>
              <a:off x="5378202" y="2432522"/>
              <a:ext cx="42863" cy="63500"/>
              <a:chOff x="2051" y="2620"/>
              <a:chExt cx="190" cy="374"/>
            </a:xfrm>
          </p:grpSpPr>
          <p:sp>
            <p:nvSpPr>
              <p:cNvPr id="121" name="AutoShape 159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22" name="Rectangle 159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59" name="Group 1598"/>
            <p:cNvGrpSpPr>
              <a:grpSpLocks/>
            </p:cNvGrpSpPr>
            <p:nvPr/>
          </p:nvGrpSpPr>
          <p:grpSpPr bwMode="auto">
            <a:xfrm>
              <a:off x="5490915" y="3407247"/>
              <a:ext cx="42862" cy="63500"/>
              <a:chOff x="2051" y="2620"/>
              <a:chExt cx="190" cy="374"/>
            </a:xfrm>
          </p:grpSpPr>
          <p:sp>
            <p:nvSpPr>
              <p:cNvPr id="119" name="AutoShape 159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20" name="Rectangle 160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0" name="Group 1601"/>
            <p:cNvGrpSpPr>
              <a:grpSpLocks/>
            </p:cNvGrpSpPr>
            <p:nvPr/>
          </p:nvGrpSpPr>
          <p:grpSpPr bwMode="auto">
            <a:xfrm rot="-6794910">
              <a:off x="5572670" y="3417566"/>
              <a:ext cx="42863" cy="63500"/>
              <a:chOff x="2051" y="2620"/>
              <a:chExt cx="190" cy="374"/>
            </a:xfrm>
          </p:grpSpPr>
          <p:sp>
            <p:nvSpPr>
              <p:cNvPr id="117" name="AutoShape 160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18" name="Rectangle 160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1" name="Group 1604"/>
            <p:cNvGrpSpPr>
              <a:grpSpLocks/>
            </p:cNvGrpSpPr>
            <p:nvPr/>
          </p:nvGrpSpPr>
          <p:grpSpPr bwMode="auto">
            <a:xfrm rot="-2324866">
              <a:off x="5413127" y="3983509"/>
              <a:ext cx="42863" cy="63500"/>
              <a:chOff x="2051" y="2620"/>
              <a:chExt cx="190" cy="374"/>
            </a:xfrm>
          </p:grpSpPr>
          <p:sp>
            <p:nvSpPr>
              <p:cNvPr id="115" name="AutoShape 160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16" name="Rectangle 160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2" name="Group 1610"/>
            <p:cNvGrpSpPr>
              <a:grpSpLocks/>
            </p:cNvGrpSpPr>
            <p:nvPr/>
          </p:nvGrpSpPr>
          <p:grpSpPr bwMode="auto">
            <a:xfrm>
              <a:off x="4803527" y="3943822"/>
              <a:ext cx="42863" cy="63500"/>
              <a:chOff x="2051" y="2620"/>
              <a:chExt cx="190" cy="374"/>
            </a:xfrm>
          </p:grpSpPr>
          <p:sp>
            <p:nvSpPr>
              <p:cNvPr id="113" name="AutoShape 161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14" name="Rectangle 161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3" name="Group 1613"/>
            <p:cNvGrpSpPr>
              <a:grpSpLocks/>
            </p:cNvGrpSpPr>
            <p:nvPr/>
          </p:nvGrpSpPr>
          <p:grpSpPr bwMode="auto">
            <a:xfrm rot="2682682">
              <a:off x="5752852" y="3438997"/>
              <a:ext cx="42863" cy="63500"/>
              <a:chOff x="2051" y="2620"/>
              <a:chExt cx="190" cy="374"/>
            </a:xfrm>
          </p:grpSpPr>
          <p:sp>
            <p:nvSpPr>
              <p:cNvPr id="111" name="AutoShape 161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12" name="Rectangle 161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4" name="Group 1616"/>
            <p:cNvGrpSpPr>
              <a:grpSpLocks/>
            </p:cNvGrpSpPr>
            <p:nvPr/>
          </p:nvGrpSpPr>
          <p:grpSpPr bwMode="auto">
            <a:xfrm rot="-1088285">
              <a:off x="5979865" y="3251672"/>
              <a:ext cx="42862" cy="63500"/>
              <a:chOff x="2051" y="2620"/>
              <a:chExt cx="190" cy="374"/>
            </a:xfrm>
          </p:grpSpPr>
          <p:sp>
            <p:nvSpPr>
              <p:cNvPr id="109" name="AutoShape 1617"/>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10" name="Rectangle 1618"/>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5" name="Group 1619"/>
            <p:cNvGrpSpPr>
              <a:grpSpLocks/>
            </p:cNvGrpSpPr>
            <p:nvPr/>
          </p:nvGrpSpPr>
          <p:grpSpPr bwMode="auto">
            <a:xfrm rot="-1583851">
              <a:off x="5113090" y="3862859"/>
              <a:ext cx="42862" cy="63500"/>
              <a:chOff x="2051" y="2620"/>
              <a:chExt cx="190" cy="374"/>
            </a:xfrm>
          </p:grpSpPr>
          <p:sp>
            <p:nvSpPr>
              <p:cNvPr id="107" name="AutoShape 162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08" name="Rectangle 162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6" name="Group 1622"/>
            <p:cNvGrpSpPr>
              <a:grpSpLocks/>
            </p:cNvGrpSpPr>
            <p:nvPr/>
          </p:nvGrpSpPr>
          <p:grpSpPr bwMode="auto">
            <a:xfrm rot="2083627">
              <a:off x="5952877" y="3918422"/>
              <a:ext cx="42863" cy="63500"/>
              <a:chOff x="2051" y="2620"/>
              <a:chExt cx="190" cy="374"/>
            </a:xfrm>
          </p:grpSpPr>
          <p:sp>
            <p:nvSpPr>
              <p:cNvPr id="105" name="AutoShape 162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06" name="Rectangle 162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7" name="Group 1625"/>
            <p:cNvGrpSpPr>
              <a:grpSpLocks/>
            </p:cNvGrpSpPr>
            <p:nvPr/>
          </p:nvGrpSpPr>
          <p:grpSpPr bwMode="auto">
            <a:xfrm rot="-9040191">
              <a:off x="5170240" y="3527897"/>
              <a:ext cx="42862" cy="63500"/>
              <a:chOff x="2051" y="2620"/>
              <a:chExt cx="190" cy="374"/>
            </a:xfrm>
          </p:grpSpPr>
          <p:sp>
            <p:nvSpPr>
              <p:cNvPr id="103" name="AutoShape 162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04" name="Rectangle 162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8" name="Group 1643"/>
            <p:cNvGrpSpPr>
              <a:grpSpLocks/>
            </p:cNvGrpSpPr>
            <p:nvPr/>
          </p:nvGrpSpPr>
          <p:grpSpPr bwMode="auto">
            <a:xfrm rot="2083627">
              <a:off x="6003677" y="2237259"/>
              <a:ext cx="42863" cy="63500"/>
              <a:chOff x="2051" y="2620"/>
              <a:chExt cx="190" cy="374"/>
            </a:xfrm>
          </p:grpSpPr>
          <p:sp>
            <p:nvSpPr>
              <p:cNvPr id="101" name="AutoShape 164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02" name="Rectangle 164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9" name="Group 1649"/>
            <p:cNvGrpSpPr>
              <a:grpSpLocks/>
            </p:cNvGrpSpPr>
            <p:nvPr/>
          </p:nvGrpSpPr>
          <p:grpSpPr bwMode="auto">
            <a:xfrm rot="3075134">
              <a:off x="5882233" y="2347591"/>
              <a:ext cx="42863" cy="63500"/>
              <a:chOff x="2051" y="2620"/>
              <a:chExt cx="190" cy="374"/>
            </a:xfrm>
          </p:grpSpPr>
          <p:sp>
            <p:nvSpPr>
              <p:cNvPr id="99" name="AutoShape 165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00" name="Rectangle 165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0" name="Group 1655"/>
            <p:cNvGrpSpPr>
              <a:grpSpLocks/>
            </p:cNvGrpSpPr>
            <p:nvPr/>
          </p:nvGrpSpPr>
          <p:grpSpPr bwMode="auto">
            <a:xfrm rot="-6794910">
              <a:off x="5044033" y="2150741"/>
              <a:ext cx="42863" cy="63500"/>
              <a:chOff x="2051" y="2620"/>
              <a:chExt cx="190" cy="374"/>
            </a:xfrm>
          </p:grpSpPr>
          <p:sp>
            <p:nvSpPr>
              <p:cNvPr id="97" name="AutoShape 165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98" name="Rectangle 165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1" name="Group 1658"/>
            <p:cNvGrpSpPr>
              <a:grpSpLocks/>
            </p:cNvGrpSpPr>
            <p:nvPr/>
          </p:nvGrpSpPr>
          <p:grpSpPr bwMode="auto">
            <a:xfrm rot="6014426">
              <a:off x="4840833" y="3687441"/>
              <a:ext cx="42863" cy="63500"/>
              <a:chOff x="2051" y="2620"/>
              <a:chExt cx="190" cy="374"/>
            </a:xfrm>
          </p:grpSpPr>
          <p:sp>
            <p:nvSpPr>
              <p:cNvPr id="95" name="AutoShape 165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96" name="Rectangle 166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2" name="Group 1661"/>
            <p:cNvGrpSpPr>
              <a:grpSpLocks/>
            </p:cNvGrpSpPr>
            <p:nvPr/>
          </p:nvGrpSpPr>
          <p:grpSpPr bwMode="auto">
            <a:xfrm rot="-1088285">
              <a:off x="5529015" y="2162647"/>
              <a:ext cx="42862" cy="63500"/>
              <a:chOff x="2051" y="2620"/>
              <a:chExt cx="190" cy="374"/>
            </a:xfrm>
          </p:grpSpPr>
          <p:sp>
            <p:nvSpPr>
              <p:cNvPr id="93" name="AutoShape 166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94" name="Rectangle 166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3" name="Group 1664"/>
            <p:cNvGrpSpPr>
              <a:grpSpLocks/>
            </p:cNvGrpSpPr>
            <p:nvPr/>
          </p:nvGrpSpPr>
          <p:grpSpPr bwMode="auto">
            <a:xfrm rot="-1583851">
              <a:off x="4436815" y="2284884"/>
              <a:ext cx="42862" cy="63500"/>
              <a:chOff x="2051" y="2620"/>
              <a:chExt cx="190" cy="374"/>
            </a:xfrm>
          </p:grpSpPr>
          <p:sp>
            <p:nvSpPr>
              <p:cNvPr id="91" name="AutoShape 166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92" name="Rectangle 166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4" name="Group 1667"/>
            <p:cNvGrpSpPr>
              <a:grpSpLocks/>
            </p:cNvGrpSpPr>
            <p:nvPr/>
          </p:nvGrpSpPr>
          <p:grpSpPr bwMode="auto">
            <a:xfrm rot="2083627">
              <a:off x="5613152" y="2796059"/>
              <a:ext cx="42863" cy="63500"/>
              <a:chOff x="2051" y="2620"/>
              <a:chExt cx="190" cy="374"/>
            </a:xfrm>
          </p:grpSpPr>
          <p:sp>
            <p:nvSpPr>
              <p:cNvPr id="89" name="AutoShape 166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90" name="Rectangle 166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5" name="Group 1673"/>
            <p:cNvGrpSpPr>
              <a:grpSpLocks/>
            </p:cNvGrpSpPr>
            <p:nvPr/>
          </p:nvGrpSpPr>
          <p:grpSpPr bwMode="auto">
            <a:xfrm rot="-1583851">
              <a:off x="5552827" y="2692872"/>
              <a:ext cx="42863" cy="63500"/>
              <a:chOff x="2051" y="2620"/>
              <a:chExt cx="190" cy="374"/>
            </a:xfrm>
          </p:grpSpPr>
          <p:sp>
            <p:nvSpPr>
              <p:cNvPr id="87" name="AutoShape 167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8" name="Rectangle 167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6" name="Group 1679"/>
            <p:cNvGrpSpPr>
              <a:grpSpLocks/>
            </p:cNvGrpSpPr>
            <p:nvPr/>
          </p:nvGrpSpPr>
          <p:grpSpPr bwMode="auto">
            <a:xfrm rot="-4975378">
              <a:off x="5769521" y="3031803"/>
              <a:ext cx="42862" cy="63500"/>
              <a:chOff x="2051" y="2620"/>
              <a:chExt cx="190" cy="374"/>
            </a:xfrm>
          </p:grpSpPr>
          <p:sp>
            <p:nvSpPr>
              <p:cNvPr id="85" name="AutoShape 16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6" name="Rectangle 16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7" name="Group 1685"/>
            <p:cNvGrpSpPr>
              <a:grpSpLocks/>
            </p:cNvGrpSpPr>
            <p:nvPr/>
          </p:nvGrpSpPr>
          <p:grpSpPr bwMode="auto">
            <a:xfrm>
              <a:off x="5848102" y="2803997"/>
              <a:ext cx="42863" cy="63500"/>
              <a:chOff x="2051" y="2620"/>
              <a:chExt cx="190" cy="374"/>
            </a:xfrm>
          </p:grpSpPr>
          <p:sp>
            <p:nvSpPr>
              <p:cNvPr id="83" name="AutoShape 168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4" name="Rectangle 168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8" name="Group 1688"/>
            <p:cNvGrpSpPr>
              <a:grpSpLocks/>
            </p:cNvGrpSpPr>
            <p:nvPr/>
          </p:nvGrpSpPr>
          <p:grpSpPr bwMode="auto">
            <a:xfrm rot="2682682">
              <a:off x="5954465" y="3024659"/>
              <a:ext cx="42862" cy="63500"/>
              <a:chOff x="2051" y="2620"/>
              <a:chExt cx="190" cy="374"/>
            </a:xfrm>
          </p:grpSpPr>
          <p:sp>
            <p:nvSpPr>
              <p:cNvPr id="81" name="AutoShape 168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2" name="Rectangle 169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sp>
        <p:nvSpPr>
          <p:cNvPr id="219" name="TextBox 218"/>
          <p:cNvSpPr txBox="1"/>
          <p:nvPr/>
        </p:nvSpPr>
        <p:spPr>
          <a:xfrm>
            <a:off x="3092361" y="1165860"/>
            <a:ext cx="3445599" cy="1107996"/>
          </a:xfrm>
          <a:prstGeom prst="rect">
            <a:avLst/>
          </a:prstGeom>
          <a:noFill/>
        </p:spPr>
        <p:txBody>
          <a:bodyPr wrap="square" rtlCol="0">
            <a:spAutoFit/>
          </a:bodyPr>
          <a:lstStyle/>
          <a:p>
            <a:pPr algn="ctr"/>
            <a:r>
              <a:rPr lang="en-GB" sz="2200" dirty="0" smtClean="0"/>
              <a:t> Endemic salmonid fishes Pacific Coast</a:t>
            </a:r>
          </a:p>
          <a:p>
            <a:pPr algn="ctr"/>
            <a:endParaRPr lang="en-US" sz="2200" dirty="0"/>
          </a:p>
        </p:txBody>
      </p:sp>
      <p:sp>
        <p:nvSpPr>
          <p:cNvPr id="220" name="TextBox 219"/>
          <p:cNvSpPr txBox="1"/>
          <p:nvPr/>
        </p:nvSpPr>
        <p:spPr>
          <a:xfrm>
            <a:off x="11430" y="1943100"/>
            <a:ext cx="3089307" cy="769441"/>
          </a:xfrm>
          <a:prstGeom prst="rect">
            <a:avLst/>
          </a:prstGeom>
          <a:noFill/>
        </p:spPr>
        <p:txBody>
          <a:bodyPr wrap="none" rtlCol="0">
            <a:spAutoFit/>
          </a:bodyPr>
          <a:lstStyle/>
          <a:p>
            <a:r>
              <a:rPr lang="en-GB" sz="2200" dirty="0" smtClean="0"/>
              <a:t>Family - Rhabdoviridae</a:t>
            </a:r>
          </a:p>
          <a:p>
            <a:endParaRPr lang="en-US" sz="2200" dirty="0"/>
          </a:p>
        </p:txBody>
      </p:sp>
      <p:sp>
        <p:nvSpPr>
          <p:cNvPr id="221" name="TextBox 220"/>
          <p:cNvSpPr txBox="1"/>
          <p:nvPr/>
        </p:nvSpPr>
        <p:spPr>
          <a:xfrm>
            <a:off x="6791596" y="1035772"/>
            <a:ext cx="2036135" cy="430887"/>
          </a:xfrm>
          <a:prstGeom prst="rect">
            <a:avLst/>
          </a:prstGeom>
          <a:noFill/>
        </p:spPr>
        <p:txBody>
          <a:bodyPr wrap="none" rtlCol="0">
            <a:spAutoFit/>
          </a:bodyPr>
          <a:lstStyle/>
          <a:p>
            <a:r>
              <a:rPr lang="en-GB" sz="2200" dirty="0" smtClean="0"/>
              <a:t>Acute disease </a:t>
            </a:r>
            <a:endParaRPr lang="en-US" sz="2200" dirty="0"/>
          </a:p>
        </p:txBody>
      </p:sp>
      <p:grpSp>
        <p:nvGrpSpPr>
          <p:cNvPr id="222" name="Group 6"/>
          <p:cNvGrpSpPr>
            <a:grpSpLocks noChangeAspect="1"/>
          </p:cNvGrpSpPr>
          <p:nvPr/>
        </p:nvGrpSpPr>
        <p:grpSpPr bwMode="auto">
          <a:xfrm>
            <a:off x="3101461" y="5337810"/>
            <a:ext cx="2054595" cy="1467968"/>
            <a:chOff x="3072" y="2208"/>
            <a:chExt cx="2592" cy="1851"/>
          </a:xfrm>
        </p:grpSpPr>
        <p:pic>
          <p:nvPicPr>
            <p:cNvPr id="223" name="Picture 7"/>
            <p:cNvPicPr>
              <a:picLocks noChangeAspect="1" noChangeArrowheads="1"/>
            </p:cNvPicPr>
            <p:nvPr/>
          </p:nvPicPr>
          <p:blipFill>
            <a:blip r:embed="rId6" cstate="print"/>
            <a:srcRect/>
            <a:stretch>
              <a:fillRect/>
            </a:stretch>
          </p:blipFill>
          <p:spPr bwMode="auto">
            <a:xfrm>
              <a:off x="3072" y="2208"/>
              <a:ext cx="2592" cy="1728"/>
            </a:xfrm>
            <a:prstGeom prst="rect">
              <a:avLst/>
            </a:prstGeom>
            <a:noFill/>
            <a:ln w="9525">
              <a:solidFill>
                <a:schemeClr val="tx1"/>
              </a:solidFill>
              <a:miter lim="800000"/>
              <a:headEnd/>
              <a:tailEnd/>
            </a:ln>
          </p:spPr>
        </p:pic>
        <p:sp>
          <p:nvSpPr>
            <p:cNvPr id="224" name="Text Box 8"/>
            <p:cNvSpPr txBox="1">
              <a:spLocks noChangeAspect="1" noChangeArrowheads="1"/>
            </p:cNvSpPr>
            <p:nvPr/>
          </p:nvSpPr>
          <p:spPr bwMode="auto">
            <a:xfrm>
              <a:off x="3857" y="3399"/>
              <a:ext cx="1152" cy="660"/>
            </a:xfrm>
            <a:prstGeom prst="rect">
              <a:avLst/>
            </a:prstGeom>
            <a:noFill/>
            <a:ln w="9525">
              <a:noFill/>
              <a:miter lim="800000"/>
              <a:headEnd/>
              <a:tailEnd/>
            </a:ln>
          </p:spPr>
          <p:txBody>
            <a:bodyPr wrap="square">
              <a:spAutoFit/>
            </a:bodyPr>
            <a:lstStyle/>
            <a:p>
              <a:pPr eaLnBrk="0" hangingPunct="0">
                <a:spcBef>
                  <a:spcPct val="50000"/>
                </a:spcBef>
              </a:pPr>
              <a:r>
                <a:rPr lang="en-US" b="1" dirty="0">
                  <a:solidFill>
                    <a:schemeClr val="tx2"/>
                  </a:solidFill>
                  <a:latin typeface="Times" pitchFamily="18" charset="0"/>
                </a:rPr>
                <a:t>IHNV</a:t>
              </a:r>
              <a:endParaRPr lang="en-US" sz="2800" b="1" dirty="0">
                <a:solidFill>
                  <a:schemeClr val="tx2"/>
                </a:solidFill>
                <a:latin typeface="Times" pitchFamily="18" charset="0"/>
              </a:endParaRPr>
            </a:p>
          </p:txBody>
        </p:sp>
      </p:grpSp>
      <p:sp>
        <p:nvSpPr>
          <p:cNvPr id="225" name="TextBox 224"/>
          <p:cNvSpPr txBox="1"/>
          <p:nvPr/>
        </p:nvSpPr>
        <p:spPr>
          <a:xfrm>
            <a:off x="-27573" y="4400550"/>
            <a:ext cx="3393558" cy="430887"/>
          </a:xfrm>
          <a:prstGeom prst="rect">
            <a:avLst/>
          </a:prstGeom>
          <a:noFill/>
        </p:spPr>
        <p:txBody>
          <a:bodyPr wrap="none" rtlCol="0">
            <a:spAutoFit/>
          </a:bodyPr>
          <a:lstStyle/>
          <a:p>
            <a:r>
              <a:rPr lang="en-US" sz="2200" dirty="0" smtClean="0"/>
              <a:t>Waterborne Transmission</a:t>
            </a:r>
            <a:endParaRPr lang="en-US" sz="2200" dirty="0"/>
          </a:p>
        </p:txBody>
      </p:sp>
      <p:sp>
        <p:nvSpPr>
          <p:cNvPr id="226" name="TextBox 225"/>
          <p:cNvSpPr txBox="1"/>
          <p:nvPr/>
        </p:nvSpPr>
        <p:spPr>
          <a:xfrm>
            <a:off x="6234782" y="2903220"/>
            <a:ext cx="2989228" cy="769441"/>
          </a:xfrm>
          <a:prstGeom prst="rect">
            <a:avLst/>
          </a:prstGeom>
          <a:noFill/>
        </p:spPr>
        <p:txBody>
          <a:bodyPr wrap="square" rtlCol="0">
            <a:spAutoFit/>
          </a:bodyPr>
          <a:lstStyle/>
          <a:p>
            <a:pPr algn="ctr"/>
            <a:r>
              <a:rPr lang="en-GB" sz="2200" dirty="0" smtClean="0"/>
              <a:t>Occurs in wild and cultured fish</a:t>
            </a:r>
            <a:endParaRPr lang="en-US" sz="2200" dirty="0"/>
          </a:p>
        </p:txBody>
      </p:sp>
      <p:pic>
        <p:nvPicPr>
          <p:cNvPr id="227" name="Picture 3" descr="Rainbow trout"/>
          <p:cNvPicPr>
            <a:picLocks noChangeAspect="1" noChangeArrowheads="1"/>
          </p:cNvPicPr>
          <p:nvPr/>
        </p:nvPicPr>
        <p:blipFill>
          <a:blip r:embed="rId7" cstate="print"/>
          <a:srcRect/>
          <a:stretch>
            <a:fillRect/>
          </a:stretch>
        </p:blipFill>
        <p:spPr bwMode="auto">
          <a:xfrm>
            <a:off x="6687064" y="5739263"/>
            <a:ext cx="2056886" cy="1038727"/>
          </a:xfrm>
          <a:prstGeom prst="rect">
            <a:avLst/>
          </a:prstGeom>
          <a:noFill/>
          <a:ln>
            <a:solidFill>
              <a:srgbClr val="000000"/>
            </a:solidFill>
          </a:ln>
        </p:spPr>
      </p:pic>
      <p:pic>
        <p:nvPicPr>
          <p:cNvPr id="229" name="Picture 14" descr="http://assets.mediaspanonline.com/prod/6007866/CRD-Idaho-trout_w500.jpg"/>
          <p:cNvPicPr>
            <a:picLocks noChangeAspect="1" noChangeArrowheads="1"/>
          </p:cNvPicPr>
          <p:nvPr/>
        </p:nvPicPr>
        <p:blipFill>
          <a:blip r:embed="rId8" cstate="print"/>
          <a:srcRect/>
          <a:stretch>
            <a:fillRect/>
          </a:stretch>
        </p:blipFill>
        <p:spPr bwMode="auto">
          <a:xfrm>
            <a:off x="7189470" y="3611880"/>
            <a:ext cx="1869374" cy="1404399"/>
          </a:xfrm>
          <a:prstGeom prst="rect">
            <a:avLst/>
          </a:prstGeom>
          <a:noFill/>
          <a:ln>
            <a:solidFill>
              <a:schemeClr val="tx1"/>
            </a:solidFill>
          </a:ln>
        </p:spPr>
      </p:pic>
      <p:pic>
        <p:nvPicPr>
          <p:cNvPr id="230" name="Picture 4" descr="http://img.ezinemark.com/imagemanager2/files/30002494/2010/10/2010-10-13-16-53-15-5-millions-of-red-salmon-swimming-upstream-produce-a.jpeg"/>
          <p:cNvPicPr>
            <a:picLocks noChangeAspect="1" noChangeArrowheads="1"/>
          </p:cNvPicPr>
          <p:nvPr/>
        </p:nvPicPr>
        <p:blipFill>
          <a:blip r:embed="rId9" cstate="print"/>
          <a:srcRect/>
          <a:stretch>
            <a:fillRect/>
          </a:stretch>
        </p:blipFill>
        <p:spPr bwMode="auto">
          <a:xfrm>
            <a:off x="6385213" y="3611880"/>
            <a:ext cx="1072124" cy="1412126"/>
          </a:xfrm>
          <a:prstGeom prst="rect">
            <a:avLst/>
          </a:prstGeom>
          <a:noFill/>
          <a:ln>
            <a:solidFill>
              <a:schemeClr val="tx1"/>
            </a:solidFill>
          </a:ln>
        </p:spPr>
      </p:pic>
      <p:pic>
        <p:nvPicPr>
          <p:cNvPr id="52228" name="Picture 4" descr="http://wfrc.usgs.gov/fieldstations/hq/images/ihn1.jpg"/>
          <p:cNvPicPr>
            <a:picLocks noChangeAspect="1" noChangeArrowheads="1"/>
          </p:cNvPicPr>
          <p:nvPr/>
        </p:nvPicPr>
        <p:blipFill>
          <a:blip r:embed="rId10" cstate="print"/>
          <a:srcRect/>
          <a:stretch>
            <a:fillRect/>
          </a:stretch>
        </p:blipFill>
        <p:spPr bwMode="auto">
          <a:xfrm>
            <a:off x="6466114" y="1415912"/>
            <a:ext cx="2536371" cy="1551431"/>
          </a:xfrm>
          <a:prstGeom prst="rect">
            <a:avLst/>
          </a:prstGeom>
          <a:noFill/>
        </p:spPr>
      </p:pic>
      <p:pic>
        <p:nvPicPr>
          <p:cNvPr id="228" name="Picture 10"/>
          <p:cNvPicPr preferRelativeResize="0">
            <a:picLocks noChangeAspect="1" noChangeArrowheads="1"/>
          </p:cNvPicPr>
          <p:nvPr/>
        </p:nvPicPr>
        <p:blipFill rotWithShape="1">
          <a:blip r:embed="rId5" cstate="print"/>
          <a:srcRect l="77849" t="43858" r="13652" b="48670"/>
          <a:stretch/>
        </p:blipFill>
        <p:spPr bwMode="auto">
          <a:xfrm>
            <a:off x="5698332" y="4462459"/>
            <a:ext cx="138505" cy="182108"/>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621858171"/>
      </p:ext>
    </p:extLst>
  </p:cSld>
  <p:clrMapOvr>
    <a:masterClrMapping/>
  </p:clrMapOvr>
  <mc:AlternateContent xmlns:mc="http://schemas.openxmlformats.org/markup-compatibility/2006" xmlns:p14="http://schemas.microsoft.com/office/powerpoint/2010/main">
    <mc:Choice Requires="p14">
      <p:transition spd="slow" p14:dur="2000" advTm="49528"/>
    </mc:Choice>
    <mc:Fallback xmlns="">
      <p:transition spd="slow" advTm="4952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6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16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22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1162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7" grpId="0"/>
      <p:bldP spid="111628" grpId="0"/>
      <p:bldP spid="219" grpId="0"/>
      <p:bldP spid="220" grpId="0"/>
      <p:bldP spid="221" grpId="0"/>
      <p:bldP spid="225" grpId="0"/>
      <p:bldP spid="2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368"/>
            <a:ext cx="9144000" cy="962827"/>
          </a:xfrm>
          <a:solidFill>
            <a:srgbClr val="99FFCC"/>
          </a:solidFill>
        </p:spPr>
        <p:txBody>
          <a:bodyPr/>
          <a:lstStyle/>
          <a:p>
            <a:r>
              <a:rPr lang="en-US" sz="4000" dirty="0" smtClean="0"/>
              <a:t>Disease Management Practices</a:t>
            </a:r>
            <a:endParaRPr lang="en-US" sz="4000" dirty="0"/>
          </a:p>
        </p:txBody>
      </p:sp>
      <p:sp>
        <p:nvSpPr>
          <p:cNvPr id="15" name="TextBox 14"/>
          <p:cNvSpPr txBox="1"/>
          <p:nvPr/>
        </p:nvSpPr>
        <p:spPr>
          <a:xfrm>
            <a:off x="799469" y="4009970"/>
            <a:ext cx="1285929" cy="523220"/>
          </a:xfrm>
          <a:prstGeom prst="rect">
            <a:avLst/>
          </a:prstGeom>
          <a:noFill/>
        </p:spPr>
        <p:txBody>
          <a:bodyPr wrap="none" rtlCol="0">
            <a:spAutoFit/>
          </a:bodyPr>
          <a:lstStyle/>
          <a:p>
            <a:r>
              <a:rPr lang="en-US" sz="2800" dirty="0" smtClean="0"/>
              <a:t>Culling</a:t>
            </a:r>
            <a:endParaRPr lang="en-US" sz="2800" dirty="0"/>
          </a:p>
        </p:txBody>
      </p:sp>
      <p:pic>
        <p:nvPicPr>
          <p:cNvPr id="117768" name="Picture 8" descr="http://www.salmovac.com/my_pictures/fish_vaccination_close_homepage.jpg"/>
          <p:cNvPicPr>
            <a:picLocks noChangeAspect="1" noChangeArrowheads="1"/>
          </p:cNvPicPr>
          <p:nvPr/>
        </p:nvPicPr>
        <p:blipFill>
          <a:blip r:embed="rId4" cstate="print"/>
          <a:srcRect/>
          <a:stretch>
            <a:fillRect/>
          </a:stretch>
        </p:blipFill>
        <p:spPr bwMode="auto">
          <a:xfrm>
            <a:off x="5379639" y="1516185"/>
            <a:ext cx="3516923" cy="1828800"/>
          </a:xfrm>
          <a:prstGeom prst="rect">
            <a:avLst/>
          </a:prstGeom>
          <a:noFill/>
          <a:ln>
            <a:solidFill>
              <a:schemeClr val="tx1"/>
            </a:solidFill>
          </a:ln>
        </p:spPr>
      </p:pic>
      <p:sp>
        <p:nvSpPr>
          <p:cNvPr id="18" name="TextBox 17"/>
          <p:cNvSpPr txBox="1"/>
          <p:nvPr/>
        </p:nvSpPr>
        <p:spPr>
          <a:xfrm>
            <a:off x="6438484" y="3408191"/>
            <a:ext cx="2017475" cy="523220"/>
          </a:xfrm>
          <a:prstGeom prst="rect">
            <a:avLst/>
          </a:prstGeom>
          <a:noFill/>
        </p:spPr>
        <p:txBody>
          <a:bodyPr wrap="none" rtlCol="0">
            <a:spAutoFit/>
          </a:bodyPr>
          <a:lstStyle/>
          <a:p>
            <a:r>
              <a:rPr lang="en-US" sz="2800" dirty="0" smtClean="0"/>
              <a:t>Vaccination</a:t>
            </a:r>
            <a:endParaRPr lang="en-US" sz="2800" dirty="0"/>
          </a:p>
        </p:txBody>
      </p:sp>
      <p:pic>
        <p:nvPicPr>
          <p:cNvPr id="130052" name="Picture 4" descr="http://images.publicradio.org/content/2007/02/14/20070214_deadfish_2.jpg"/>
          <p:cNvPicPr>
            <a:picLocks noChangeAspect="1" noChangeArrowheads="1"/>
          </p:cNvPicPr>
          <p:nvPr/>
        </p:nvPicPr>
        <p:blipFill>
          <a:blip r:embed="rId5" cstate="print"/>
          <a:srcRect/>
          <a:stretch>
            <a:fillRect/>
          </a:stretch>
        </p:blipFill>
        <p:spPr bwMode="auto">
          <a:xfrm>
            <a:off x="3032369" y="3556258"/>
            <a:ext cx="2998320" cy="2248741"/>
          </a:xfrm>
          <a:prstGeom prst="rect">
            <a:avLst/>
          </a:prstGeom>
          <a:noFill/>
          <a:ln>
            <a:solidFill>
              <a:schemeClr val="tx1"/>
            </a:solidFill>
          </a:ln>
        </p:spPr>
      </p:pic>
      <p:sp>
        <p:nvSpPr>
          <p:cNvPr id="27" name="TextBox 26"/>
          <p:cNvSpPr txBox="1"/>
          <p:nvPr/>
        </p:nvSpPr>
        <p:spPr>
          <a:xfrm>
            <a:off x="1800190" y="5774514"/>
            <a:ext cx="5560336" cy="584776"/>
          </a:xfrm>
          <a:prstGeom prst="rect">
            <a:avLst/>
          </a:prstGeom>
          <a:noFill/>
        </p:spPr>
        <p:txBody>
          <a:bodyPr wrap="none" rtlCol="0">
            <a:spAutoFit/>
          </a:bodyPr>
          <a:lstStyle/>
          <a:p>
            <a:pPr algn="ctr"/>
            <a:r>
              <a:rPr lang="en-US" sz="3200" dirty="0" smtClean="0">
                <a:solidFill>
                  <a:srgbClr val="FF0000"/>
                </a:solidFill>
              </a:rPr>
              <a:t> Virulence and Transmission?</a:t>
            </a:r>
            <a:endParaRPr lang="en-US" sz="3200" dirty="0">
              <a:solidFill>
                <a:srgbClr val="FF0000"/>
              </a:solidFill>
            </a:endParaRPr>
          </a:p>
        </p:txBody>
      </p:sp>
      <p:sp>
        <p:nvSpPr>
          <p:cNvPr id="28" name="Rectangle 27"/>
          <p:cNvSpPr/>
          <p:nvPr/>
        </p:nvSpPr>
        <p:spPr>
          <a:xfrm>
            <a:off x="225567" y="1148862"/>
            <a:ext cx="2580152" cy="3501291"/>
          </a:xfrm>
          <a:prstGeom prst="rect">
            <a:avLst/>
          </a:prstGeom>
          <a:noFill/>
          <a:ln w="635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7" name="Group 41"/>
          <p:cNvGrpSpPr/>
          <p:nvPr/>
        </p:nvGrpSpPr>
        <p:grpSpPr>
          <a:xfrm>
            <a:off x="6228862" y="4009970"/>
            <a:ext cx="909378" cy="523220"/>
            <a:chOff x="1771579" y="2524781"/>
            <a:chExt cx="909378" cy="523220"/>
          </a:xfrm>
        </p:grpSpPr>
        <p:cxnSp>
          <p:nvCxnSpPr>
            <p:cNvPr id="48" name="Straight Connector 47"/>
            <p:cNvCxnSpPr/>
            <p:nvPr/>
          </p:nvCxnSpPr>
          <p:spPr>
            <a:xfrm>
              <a:off x="2656115" y="2524781"/>
              <a:ext cx="0" cy="52322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1771579" y="3037115"/>
              <a:ext cx="909378" cy="0"/>
            </a:xfrm>
            <a:prstGeom prst="straightConnector1">
              <a:avLst/>
            </a:prstGeom>
            <a:ln w="6350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grpSp>
      <p:pic>
        <p:nvPicPr>
          <p:cNvPr id="116738" name="Picture 2"/>
          <p:cNvPicPr>
            <a:picLocks noChangeAspect="1" noChangeArrowheads="1"/>
          </p:cNvPicPr>
          <p:nvPr/>
        </p:nvPicPr>
        <p:blipFill>
          <a:blip r:embed="rId6" cstate="print"/>
          <a:srcRect/>
          <a:stretch>
            <a:fillRect/>
          </a:stretch>
        </p:blipFill>
        <p:spPr bwMode="auto">
          <a:xfrm>
            <a:off x="413811" y="1245488"/>
            <a:ext cx="2227789" cy="2685924"/>
          </a:xfrm>
          <a:prstGeom prst="rect">
            <a:avLst/>
          </a:prstGeom>
          <a:noFill/>
          <a:ln w="9525">
            <a:solidFill>
              <a:schemeClr val="tx1"/>
            </a:solidFill>
            <a:miter lim="800000"/>
            <a:headEnd/>
            <a:tailEnd/>
          </a:ln>
        </p:spPr>
      </p:pic>
      <p:cxnSp>
        <p:nvCxnSpPr>
          <p:cNvPr id="20" name="Straight Connector 19"/>
          <p:cNvCxnSpPr/>
          <p:nvPr/>
        </p:nvCxnSpPr>
        <p:spPr>
          <a:xfrm>
            <a:off x="1429678" y="4726073"/>
            <a:ext cx="0" cy="52322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409087" y="5224307"/>
            <a:ext cx="1310667" cy="0"/>
          </a:xfrm>
          <a:prstGeom prst="straightConnector1">
            <a:avLst/>
          </a:prstGeom>
          <a:ln w="6350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048430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7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776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005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27" grpId="0"/>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7804"/>
            <a:ext cx="9144000" cy="986069"/>
          </a:xfrm>
          <a:solidFill>
            <a:srgbClr val="99FFCC"/>
          </a:solidFill>
        </p:spPr>
        <p:txBody>
          <a:bodyPr/>
          <a:lstStyle/>
          <a:p>
            <a:r>
              <a:rPr lang="en-US" dirty="0" smtClean="0"/>
              <a:t>What is Culling?</a:t>
            </a:r>
            <a:endParaRPr lang="en-US" dirty="0"/>
          </a:p>
        </p:txBody>
      </p:sp>
      <p:pic>
        <p:nvPicPr>
          <p:cNvPr id="4" name="Picture 2"/>
          <p:cNvPicPr>
            <a:picLocks noChangeAspect="1" noChangeArrowheads="1"/>
          </p:cNvPicPr>
          <p:nvPr/>
        </p:nvPicPr>
        <p:blipFill>
          <a:blip r:embed="rId3" cstate="print"/>
          <a:srcRect/>
          <a:stretch>
            <a:fillRect/>
          </a:stretch>
        </p:blipFill>
        <p:spPr bwMode="auto">
          <a:xfrm>
            <a:off x="228600" y="2448913"/>
            <a:ext cx="1752600" cy="2113014"/>
          </a:xfrm>
          <a:prstGeom prst="rect">
            <a:avLst/>
          </a:prstGeom>
          <a:noFill/>
          <a:ln w="9525">
            <a:solidFill>
              <a:schemeClr val="tx1"/>
            </a:solidFill>
            <a:miter lim="800000"/>
            <a:headEnd/>
            <a:tailEnd/>
          </a:ln>
        </p:spPr>
      </p:pic>
      <p:pic>
        <p:nvPicPr>
          <p:cNvPr id="1030" name="Picture 6" descr="http://i.telegraph.co.uk/multimedia/archive/00645/news-graphics-2007-_645484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715863"/>
            <a:ext cx="3619500" cy="18097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weeklytimesnow.com.au/images/uploadedfiles/editorial/pictures/2011/05/10/MHDEADAGN1_STORY_-_DEEP_HORIZONTAL_WIDE_F1199336_521169.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2339955"/>
            <a:ext cx="3657600" cy="170915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1.bp.blogspot.com/-dLMiM8hxQ7k/UMJWByHnL8I/AAAAAAAAAY4/YmF7erzWn_M/s320/pond+mortsKNFH.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59000" y="2448913"/>
            <a:ext cx="27432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cow cul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8600" y="4679053"/>
            <a:ext cx="2773680" cy="2016252"/>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www.all-creatures.org/alert/alert-20110112-3.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975765" y="4159978"/>
            <a:ext cx="1939635" cy="2479935"/>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p:cNvSpPr txBox="1">
            <a:spLocks/>
          </p:cNvSpPr>
          <p:nvPr/>
        </p:nvSpPr>
        <p:spPr bwMode="auto">
          <a:xfrm>
            <a:off x="381000" y="1143000"/>
            <a:ext cx="85344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kern="0" dirty="0" smtClean="0"/>
              <a:t>Euthanize </a:t>
            </a:r>
            <a:r>
              <a:rPr lang="en-US" u="sng" kern="0" dirty="0" smtClean="0"/>
              <a:t>entire</a:t>
            </a:r>
            <a:r>
              <a:rPr lang="en-US" kern="0" dirty="0" smtClean="0"/>
              <a:t> host population when mortality reaches certain threshold</a:t>
            </a:r>
          </a:p>
        </p:txBody>
      </p:sp>
    </p:spTree>
    <p:extLst>
      <p:ext uri="{BB962C8B-B14F-4D97-AF65-F5344CB8AC3E}">
        <p14:creationId xmlns:p14="http://schemas.microsoft.com/office/powerpoint/2010/main" val="2378871695"/>
      </p:ext>
    </p:extLst>
  </p:cSld>
  <p:clrMapOvr>
    <a:masterClrMapping/>
  </p:clrMapOvr>
  <mc:AlternateContent xmlns:mc="http://schemas.openxmlformats.org/markup-compatibility/2006" xmlns:p14="http://schemas.microsoft.com/office/powerpoint/2010/main">
    <mc:Choice Requires="p14">
      <p:transition spd="slow" p14:dur="2000" advTm="53832"/>
    </mc:Choice>
    <mc:Fallback xmlns="">
      <p:transition spd="slow" advTm="53832"/>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7" name="Group 186"/>
          <p:cNvGrpSpPr/>
          <p:nvPr/>
        </p:nvGrpSpPr>
        <p:grpSpPr>
          <a:xfrm>
            <a:off x="381000" y="1752601"/>
            <a:ext cx="3859213" cy="4876799"/>
            <a:chOff x="533400" y="1676400"/>
            <a:chExt cx="3859213" cy="4876799"/>
          </a:xfrm>
        </p:grpSpPr>
        <p:sp>
          <p:nvSpPr>
            <p:cNvPr id="5" name="Rectangle 16"/>
            <p:cNvSpPr>
              <a:spLocks noChangeArrowheads="1"/>
            </p:cNvSpPr>
            <p:nvPr/>
          </p:nvSpPr>
          <p:spPr bwMode="auto">
            <a:xfrm>
              <a:off x="1099457" y="5088373"/>
              <a:ext cx="1273629" cy="14291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 name="Rectangle 18"/>
            <p:cNvSpPr>
              <a:spLocks noChangeArrowheads="1"/>
            </p:cNvSpPr>
            <p:nvPr/>
          </p:nvSpPr>
          <p:spPr bwMode="auto">
            <a:xfrm>
              <a:off x="2090057" y="4373824"/>
              <a:ext cx="1273629" cy="14291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 name="AutoShape 247"/>
            <p:cNvSpPr>
              <a:spLocks noChangeArrowheads="1"/>
            </p:cNvSpPr>
            <p:nvPr/>
          </p:nvSpPr>
          <p:spPr bwMode="auto">
            <a:xfrm>
              <a:off x="533400" y="1676400"/>
              <a:ext cx="3859213" cy="3733520"/>
            </a:xfrm>
            <a:prstGeom prst="can">
              <a:avLst>
                <a:gd name="adj" fmla="val 25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 name="AutoShape 248"/>
            <p:cNvSpPr>
              <a:spLocks noChangeArrowheads="1"/>
            </p:cNvSpPr>
            <p:nvPr/>
          </p:nvSpPr>
          <p:spPr bwMode="auto">
            <a:xfrm>
              <a:off x="533400" y="2819679"/>
              <a:ext cx="3859213" cy="3733520"/>
            </a:xfrm>
            <a:prstGeom prst="can">
              <a:avLst>
                <a:gd name="adj" fmla="val 25000"/>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10" name="Group 249"/>
            <p:cNvGrpSpPr>
              <a:grpSpLocks/>
            </p:cNvGrpSpPr>
            <p:nvPr/>
          </p:nvGrpSpPr>
          <p:grpSpPr bwMode="auto">
            <a:xfrm>
              <a:off x="3091868" y="5473700"/>
              <a:ext cx="1012319" cy="404911"/>
              <a:chOff x="1292" y="1548"/>
              <a:chExt cx="2604" cy="763"/>
            </a:xfrm>
          </p:grpSpPr>
          <p:sp>
            <p:nvSpPr>
              <p:cNvPr id="71" name="Freeform 25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2" name="Freeform 25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3" name="Freeform 25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4" name="Freeform 25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5" name="Freeform 25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 name="Freeform 25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 name="Oval 256"/>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8" name="Oval 257"/>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1" name="Group 258"/>
            <p:cNvGrpSpPr>
              <a:grpSpLocks/>
            </p:cNvGrpSpPr>
            <p:nvPr/>
          </p:nvGrpSpPr>
          <p:grpSpPr bwMode="auto">
            <a:xfrm flipH="1">
              <a:off x="738642" y="4266283"/>
              <a:ext cx="1065313" cy="438087"/>
              <a:chOff x="1292" y="1548"/>
              <a:chExt cx="2604" cy="763"/>
            </a:xfrm>
          </p:grpSpPr>
          <p:sp>
            <p:nvSpPr>
              <p:cNvPr id="63"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4"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5"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6"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7"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8"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9" name="Oval 26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0" name="Oval 266"/>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2" name="Group 267"/>
            <p:cNvGrpSpPr>
              <a:grpSpLocks/>
            </p:cNvGrpSpPr>
            <p:nvPr/>
          </p:nvGrpSpPr>
          <p:grpSpPr bwMode="auto">
            <a:xfrm>
              <a:off x="703318" y="3695267"/>
              <a:ext cx="1010463" cy="472086"/>
              <a:chOff x="1292" y="1548"/>
              <a:chExt cx="2604" cy="763"/>
            </a:xfrm>
          </p:grpSpPr>
          <p:sp>
            <p:nvSpPr>
              <p:cNvPr id="55"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6"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7"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8"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9"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0"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1" name="Oval 274"/>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2" name="Oval 275"/>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grpSp>
        <p:nvGrpSpPr>
          <p:cNvPr id="97" name="Group 267"/>
          <p:cNvGrpSpPr>
            <a:grpSpLocks/>
          </p:cNvGrpSpPr>
          <p:nvPr/>
        </p:nvGrpSpPr>
        <p:grpSpPr bwMode="auto">
          <a:xfrm>
            <a:off x="3024813" y="4638366"/>
            <a:ext cx="1010463" cy="472086"/>
            <a:chOff x="1292" y="1548"/>
            <a:chExt cx="2604" cy="763"/>
          </a:xfrm>
        </p:grpSpPr>
        <p:sp>
          <p:nvSpPr>
            <p:cNvPr id="98"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9"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0"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1"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2"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3"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4" name="Oval 274"/>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5" name="Oval 275"/>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24" name="Group 258"/>
          <p:cNvGrpSpPr>
            <a:grpSpLocks/>
          </p:cNvGrpSpPr>
          <p:nvPr/>
        </p:nvGrpSpPr>
        <p:grpSpPr bwMode="auto">
          <a:xfrm flipH="1">
            <a:off x="2981776" y="3973657"/>
            <a:ext cx="1065313" cy="438087"/>
            <a:chOff x="1292" y="1548"/>
            <a:chExt cx="2604" cy="763"/>
          </a:xfrm>
        </p:grpSpPr>
        <p:sp>
          <p:nvSpPr>
            <p:cNvPr id="125"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6"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7"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8"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9"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0"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1" name="Oval 26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2" name="Oval 266"/>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42" name="Group 258"/>
          <p:cNvGrpSpPr>
            <a:grpSpLocks/>
          </p:cNvGrpSpPr>
          <p:nvPr/>
        </p:nvGrpSpPr>
        <p:grpSpPr bwMode="auto">
          <a:xfrm flipH="1">
            <a:off x="615070" y="5186977"/>
            <a:ext cx="1065313" cy="438087"/>
            <a:chOff x="1292" y="1548"/>
            <a:chExt cx="2604" cy="763"/>
          </a:xfrm>
        </p:grpSpPr>
        <p:sp>
          <p:nvSpPr>
            <p:cNvPr id="143"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4"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5"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6"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7"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8"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9" name="Oval 26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0" name="Oval 266"/>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51" name="Group 249"/>
          <p:cNvGrpSpPr>
            <a:grpSpLocks/>
          </p:cNvGrpSpPr>
          <p:nvPr/>
        </p:nvGrpSpPr>
        <p:grpSpPr bwMode="auto">
          <a:xfrm>
            <a:off x="1757561" y="3973657"/>
            <a:ext cx="1012319" cy="404911"/>
            <a:chOff x="1292" y="1548"/>
            <a:chExt cx="2604" cy="763"/>
          </a:xfrm>
        </p:grpSpPr>
        <p:sp>
          <p:nvSpPr>
            <p:cNvPr id="152" name="Freeform 25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3" name="Freeform 25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4" name="Freeform 25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5" name="Freeform 25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6" name="Freeform 25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7" name="Freeform 25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8" name="Oval 256"/>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9" name="Oval 257"/>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60" name="Group 249"/>
          <p:cNvGrpSpPr>
            <a:grpSpLocks/>
          </p:cNvGrpSpPr>
          <p:nvPr/>
        </p:nvGrpSpPr>
        <p:grpSpPr bwMode="auto">
          <a:xfrm>
            <a:off x="1924257" y="5249357"/>
            <a:ext cx="1012319" cy="404911"/>
            <a:chOff x="1292" y="1548"/>
            <a:chExt cx="2604" cy="763"/>
          </a:xfrm>
        </p:grpSpPr>
        <p:sp>
          <p:nvSpPr>
            <p:cNvPr id="161" name="Freeform 25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 name="Freeform 25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3" name="Freeform 25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4" name="Freeform 25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5" name="Freeform 25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6" name="Freeform 25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7" name="Oval 256"/>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8" name="Oval 257"/>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189" name="Rectangle 16"/>
          <p:cNvSpPr>
            <a:spLocks noChangeArrowheads="1"/>
          </p:cNvSpPr>
          <p:nvPr/>
        </p:nvSpPr>
        <p:spPr bwMode="auto">
          <a:xfrm>
            <a:off x="5595257" y="5170819"/>
            <a:ext cx="1273629" cy="14291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0" name="Rectangle 18"/>
          <p:cNvSpPr>
            <a:spLocks noChangeArrowheads="1"/>
          </p:cNvSpPr>
          <p:nvPr/>
        </p:nvSpPr>
        <p:spPr bwMode="auto">
          <a:xfrm>
            <a:off x="6585857" y="4456270"/>
            <a:ext cx="1273629" cy="14291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1" name="AutoShape 247"/>
          <p:cNvSpPr>
            <a:spLocks noChangeArrowheads="1"/>
          </p:cNvSpPr>
          <p:nvPr/>
        </p:nvSpPr>
        <p:spPr bwMode="auto">
          <a:xfrm>
            <a:off x="5029200" y="1758846"/>
            <a:ext cx="3859213" cy="3733520"/>
          </a:xfrm>
          <a:prstGeom prst="can">
            <a:avLst>
              <a:gd name="adj" fmla="val 25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2" name="AutoShape 248"/>
          <p:cNvSpPr>
            <a:spLocks noChangeArrowheads="1"/>
          </p:cNvSpPr>
          <p:nvPr/>
        </p:nvSpPr>
        <p:spPr bwMode="auto">
          <a:xfrm>
            <a:off x="5029200" y="2902125"/>
            <a:ext cx="3859213" cy="3733520"/>
          </a:xfrm>
          <a:prstGeom prst="can">
            <a:avLst>
              <a:gd name="adj" fmla="val 25000"/>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424" name="Group 258"/>
          <p:cNvGrpSpPr>
            <a:grpSpLocks/>
          </p:cNvGrpSpPr>
          <p:nvPr/>
        </p:nvGrpSpPr>
        <p:grpSpPr bwMode="auto">
          <a:xfrm flipH="1">
            <a:off x="6532516" y="6063594"/>
            <a:ext cx="1065313" cy="438087"/>
            <a:chOff x="1292" y="1548"/>
            <a:chExt cx="2604" cy="763"/>
          </a:xfrm>
        </p:grpSpPr>
        <p:sp>
          <p:nvSpPr>
            <p:cNvPr id="425"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26"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27"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28"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29"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0"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1" name="Oval 26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32" name="Oval 266"/>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07" name="Group 267"/>
          <p:cNvGrpSpPr>
            <a:grpSpLocks/>
          </p:cNvGrpSpPr>
          <p:nvPr/>
        </p:nvGrpSpPr>
        <p:grpSpPr bwMode="auto">
          <a:xfrm>
            <a:off x="1865316" y="4465936"/>
            <a:ext cx="1010463" cy="472086"/>
            <a:chOff x="1292" y="1548"/>
            <a:chExt cx="2604" cy="763"/>
          </a:xfrm>
        </p:grpSpPr>
        <p:sp>
          <p:nvSpPr>
            <p:cNvPr id="308"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09"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0"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1"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2"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3"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4" name="Oval 274"/>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15" name="Oval 275"/>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16" name="Group 258"/>
          <p:cNvGrpSpPr>
            <a:grpSpLocks/>
          </p:cNvGrpSpPr>
          <p:nvPr/>
        </p:nvGrpSpPr>
        <p:grpSpPr bwMode="auto">
          <a:xfrm flipH="1">
            <a:off x="1719467" y="5921201"/>
            <a:ext cx="1065313" cy="438087"/>
            <a:chOff x="1292" y="1548"/>
            <a:chExt cx="2604" cy="763"/>
          </a:xfrm>
        </p:grpSpPr>
        <p:sp>
          <p:nvSpPr>
            <p:cNvPr id="317"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8"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9"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0"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1"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2"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3" name="Oval 26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24" name="Oval 266"/>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52" name="Group 258"/>
          <p:cNvGrpSpPr>
            <a:grpSpLocks/>
          </p:cNvGrpSpPr>
          <p:nvPr/>
        </p:nvGrpSpPr>
        <p:grpSpPr bwMode="auto">
          <a:xfrm flipH="1">
            <a:off x="5383092" y="5492366"/>
            <a:ext cx="1065313" cy="438087"/>
            <a:chOff x="1292" y="1548"/>
            <a:chExt cx="2604" cy="763"/>
          </a:xfrm>
        </p:grpSpPr>
        <p:sp>
          <p:nvSpPr>
            <p:cNvPr id="353"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4"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5"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6"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7"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8"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9" name="Oval 26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60" name="Oval 266"/>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61" name="Group 258"/>
          <p:cNvGrpSpPr>
            <a:grpSpLocks/>
          </p:cNvGrpSpPr>
          <p:nvPr/>
        </p:nvGrpSpPr>
        <p:grpSpPr bwMode="auto">
          <a:xfrm flipH="1">
            <a:off x="7649832" y="5433172"/>
            <a:ext cx="1065313" cy="438087"/>
            <a:chOff x="1292" y="1548"/>
            <a:chExt cx="2604" cy="763"/>
          </a:xfrm>
        </p:grpSpPr>
        <p:sp>
          <p:nvSpPr>
            <p:cNvPr id="362"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3"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4"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5"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6"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7"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8" name="Oval 26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69" name="Oval 266"/>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70" name="Group 258"/>
          <p:cNvGrpSpPr>
            <a:grpSpLocks/>
          </p:cNvGrpSpPr>
          <p:nvPr/>
        </p:nvGrpSpPr>
        <p:grpSpPr bwMode="auto">
          <a:xfrm flipH="1">
            <a:off x="6596985" y="4866229"/>
            <a:ext cx="1065313" cy="438087"/>
            <a:chOff x="1292" y="1548"/>
            <a:chExt cx="2604" cy="763"/>
          </a:xfrm>
        </p:grpSpPr>
        <p:sp>
          <p:nvSpPr>
            <p:cNvPr id="371"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2"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3"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4"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5"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6"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7" name="Oval 26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78" name="Oval 266"/>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435" name="Group 258"/>
          <p:cNvGrpSpPr>
            <a:grpSpLocks/>
          </p:cNvGrpSpPr>
          <p:nvPr/>
        </p:nvGrpSpPr>
        <p:grpSpPr bwMode="auto">
          <a:xfrm flipH="1">
            <a:off x="5334000" y="4089638"/>
            <a:ext cx="1065313" cy="438087"/>
            <a:chOff x="1292" y="1548"/>
            <a:chExt cx="2604" cy="763"/>
          </a:xfrm>
        </p:grpSpPr>
        <p:sp>
          <p:nvSpPr>
            <p:cNvPr id="436"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7"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8"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9"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0"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1"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2" name="Oval 26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43" name="Oval 266"/>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444" name="Group 267"/>
          <p:cNvGrpSpPr>
            <a:grpSpLocks/>
          </p:cNvGrpSpPr>
          <p:nvPr/>
        </p:nvGrpSpPr>
        <p:grpSpPr bwMode="auto">
          <a:xfrm>
            <a:off x="6507589" y="5442926"/>
            <a:ext cx="1010463" cy="472086"/>
            <a:chOff x="1292" y="1548"/>
            <a:chExt cx="2604" cy="763"/>
          </a:xfrm>
        </p:grpSpPr>
        <p:sp>
          <p:nvSpPr>
            <p:cNvPr id="445"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6"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7"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8"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9"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50"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51" name="Oval 274"/>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52" name="Oval 275"/>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453" name="Group 267"/>
          <p:cNvGrpSpPr>
            <a:grpSpLocks/>
          </p:cNvGrpSpPr>
          <p:nvPr/>
        </p:nvGrpSpPr>
        <p:grpSpPr bwMode="auto">
          <a:xfrm>
            <a:off x="7740259" y="4845805"/>
            <a:ext cx="1010463" cy="472086"/>
            <a:chOff x="1292" y="1548"/>
            <a:chExt cx="2604" cy="763"/>
          </a:xfrm>
        </p:grpSpPr>
        <p:sp>
          <p:nvSpPr>
            <p:cNvPr id="454"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55"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56"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57"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58"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59"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0" name="Oval 274"/>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61" name="Oval 275"/>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462" name="Group 267"/>
          <p:cNvGrpSpPr>
            <a:grpSpLocks/>
          </p:cNvGrpSpPr>
          <p:nvPr/>
        </p:nvGrpSpPr>
        <p:grpSpPr bwMode="auto">
          <a:xfrm>
            <a:off x="5267329" y="4794586"/>
            <a:ext cx="1010463" cy="472086"/>
            <a:chOff x="1292" y="1548"/>
            <a:chExt cx="2604" cy="763"/>
          </a:xfrm>
        </p:grpSpPr>
        <p:sp>
          <p:nvSpPr>
            <p:cNvPr id="463"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4"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5"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6"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7"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8"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9" name="Oval 274"/>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0" name="Oval 275"/>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471" name="Group 267"/>
          <p:cNvGrpSpPr>
            <a:grpSpLocks/>
          </p:cNvGrpSpPr>
          <p:nvPr/>
        </p:nvGrpSpPr>
        <p:grpSpPr bwMode="auto">
          <a:xfrm>
            <a:off x="7754875" y="4130560"/>
            <a:ext cx="1010463" cy="472086"/>
            <a:chOff x="1292" y="1548"/>
            <a:chExt cx="2604" cy="763"/>
          </a:xfrm>
        </p:grpSpPr>
        <p:sp>
          <p:nvSpPr>
            <p:cNvPr id="472"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3"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4"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5"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6"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7"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8" name="Oval 274"/>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9" name="Oval 275"/>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480" name="Group 267"/>
          <p:cNvGrpSpPr>
            <a:grpSpLocks/>
          </p:cNvGrpSpPr>
          <p:nvPr/>
        </p:nvGrpSpPr>
        <p:grpSpPr bwMode="auto">
          <a:xfrm>
            <a:off x="6673502" y="4101187"/>
            <a:ext cx="1010463" cy="472086"/>
            <a:chOff x="1292" y="1548"/>
            <a:chExt cx="2604" cy="763"/>
          </a:xfrm>
        </p:grpSpPr>
        <p:sp>
          <p:nvSpPr>
            <p:cNvPr id="481"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2"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3"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4"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5"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6"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7" name="Oval 274"/>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88" name="Oval 275"/>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194" name="Title 1"/>
          <p:cNvSpPr>
            <a:spLocks noGrp="1"/>
          </p:cNvSpPr>
          <p:nvPr>
            <p:ph type="title"/>
          </p:nvPr>
        </p:nvSpPr>
        <p:spPr>
          <a:xfrm>
            <a:off x="0" y="-1417"/>
            <a:ext cx="9144000" cy="713515"/>
          </a:xfrm>
          <a:solidFill>
            <a:srgbClr val="99FFCC"/>
          </a:solidFill>
        </p:spPr>
        <p:txBody>
          <a:bodyPr/>
          <a:lstStyle/>
          <a:p>
            <a:r>
              <a:rPr lang="en-US" dirty="0" smtClean="0"/>
              <a:t>Culling and Virulence?</a:t>
            </a:r>
            <a:endParaRPr lang="en-US" dirty="0"/>
          </a:p>
        </p:txBody>
      </p:sp>
      <p:sp>
        <p:nvSpPr>
          <p:cNvPr id="196" name="TextBox 195"/>
          <p:cNvSpPr txBox="1"/>
          <p:nvPr/>
        </p:nvSpPr>
        <p:spPr>
          <a:xfrm>
            <a:off x="825636" y="643131"/>
            <a:ext cx="3074560" cy="646331"/>
          </a:xfrm>
          <a:prstGeom prst="rect">
            <a:avLst/>
          </a:prstGeom>
          <a:noFill/>
        </p:spPr>
        <p:txBody>
          <a:bodyPr wrap="none" rtlCol="0">
            <a:spAutoFit/>
          </a:bodyPr>
          <a:lstStyle/>
          <a:p>
            <a:r>
              <a:rPr lang="en-US" sz="3600" dirty="0" smtClean="0"/>
              <a:t>Low Virulence</a:t>
            </a:r>
            <a:endParaRPr lang="en-US" sz="3600" dirty="0"/>
          </a:p>
        </p:txBody>
      </p:sp>
      <p:sp>
        <p:nvSpPr>
          <p:cNvPr id="197" name="TextBox 196"/>
          <p:cNvSpPr txBox="1"/>
          <p:nvPr/>
        </p:nvSpPr>
        <p:spPr>
          <a:xfrm>
            <a:off x="5278117" y="633970"/>
            <a:ext cx="3177152" cy="646331"/>
          </a:xfrm>
          <a:prstGeom prst="rect">
            <a:avLst/>
          </a:prstGeom>
          <a:noFill/>
        </p:spPr>
        <p:txBody>
          <a:bodyPr wrap="none" rtlCol="0">
            <a:spAutoFit/>
          </a:bodyPr>
          <a:lstStyle/>
          <a:p>
            <a:r>
              <a:rPr lang="en-US" sz="3600" dirty="0" smtClean="0"/>
              <a:t>High Virulence</a:t>
            </a:r>
            <a:endParaRPr lang="en-US" sz="3600" dirty="0"/>
          </a:p>
        </p:txBody>
      </p:sp>
    </p:spTree>
    <p:extLst>
      <p:ext uri="{BB962C8B-B14F-4D97-AF65-F5344CB8AC3E}">
        <p14:creationId xmlns:p14="http://schemas.microsoft.com/office/powerpoint/2010/main" val="2167011145"/>
      </p:ext>
    </p:extLst>
  </p:cSld>
  <p:clrMapOvr>
    <a:masterClrMapping/>
  </p:clrMapOvr>
  <mc:AlternateContent xmlns:mc="http://schemas.openxmlformats.org/markup-compatibility/2006" xmlns:p14="http://schemas.microsoft.com/office/powerpoint/2010/main">
    <mc:Choice Requires="p14">
      <p:transition spd="slow" p14:dur="2000" advTm="11128"/>
    </mc:Choice>
    <mc:Fallback xmlns="">
      <p:transition spd="slow" advTm="11128"/>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7" name="Group 186"/>
          <p:cNvGrpSpPr/>
          <p:nvPr/>
        </p:nvGrpSpPr>
        <p:grpSpPr>
          <a:xfrm>
            <a:off x="381000" y="1752601"/>
            <a:ext cx="3859213" cy="4876799"/>
            <a:chOff x="533400" y="1676400"/>
            <a:chExt cx="3859213" cy="4876799"/>
          </a:xfrm>
        </p:grpSpPr>
        <p:sp>
          <p:nvSpPr>
            <p:cNvPr id="5" name="Rectangle 16"/>
            <p:cNvSpPr>
              <a:spLocks noChangeArrowheads="1"/>
            </p:cNvSpPr>
            <p:nvPr/>
          </p:nvSpPr>
          <p:spPr bwMode="auto">
            <a:xfrm>
              <a:off x="1099457" y="5088373"/>
              <a:ext cx="1273629" cy="14291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 name="Rectangle 18"/>
            <p:cNvSpPr>
              <a:spLocks noChangeArrowheads="1"/>
            </p:cNvSpPr>
            <p:nvPr/>
          </p:nvSpPr>
          <p:spPr bwMode="auto">
            <a:xfrm>
              <a:off x="2090057" y="4373824"/>
              <a:ext cx="1273629" cy="14291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 name="AutoShape 247"/>
            <p:cNvSpPr>
              <a:spLocks noChangeArrowheads="1"/>
            </p:cNvSpPr>
            <p:nvPr/>
          </p:nvSpPr>
          <p:spPr bwMode="auto">
            <a:xfrm>
              <a:off x="533400" y="1676400"/>
              <a:ext cx="3859213" cy="3733520"/>
            </a:xfrm>
            <a:prstGeom prst="can">
              <a:avLst>
                <a:gd name="adj" fmla="val 25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 name="AutoShape 248"/>
            <p:cNvSpPr>
              <a:spLocks noChangeArrowheads="1"/>
            </p:cNvSpPr>
            <p:nvPr/>
          </p:nvSpPr>
          <p:spPr bwMode="auto">
            <a:xfrm>
              <a:off x="533400" y="2819679"/>
              <a:ext cx="3859213" cy="3733520"/>
            </a:xfrm>
            <a:prstGeom prst="can">
              <a:avLst>
                <a:gd name="adj" fmla="val 25000"/>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10" name="Group 249"/>
            <p:cNvGrpSpPr>
              <a:grpSpLocks/>
            </p:cNvGrpSpPr>
            <p:nvPr/>
          </p:nvGrpSpPr>
          <p:grpSpPr bwMode="auto">
            <a:xfrm>
              <a:off x="3091868" y="5473700"/>
              <a:ext cx="1012319" cy="404911"/>
              <a:chOff x="1292" y="1548"/>
              <a:chExt cx="2604" cy="763"/>
            </a:xfrm>
          </p:grpSpPr>
          <p:sp>
            <p:nvSpPr>
              <p:cNvPr id="71" name="Freeform 25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2" name="Freeform 25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3" name="Freeform 25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4" name="Freeform 25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5" name="Freeform 25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 name="Freeform 25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 name="Oval 256"/>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8" name="Oval 257"/>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1" name="Group 258"/>
            <p:cNvGrpSpPr>
              <a:grpSpLocks/>
            </p:cNvGrpSpPr>
            <p:nvPr/>
          </p:nvGrpSpPr>
          <p:grpSpPr bwMode="auto">
            <a:xfrm flipH="1">
              <a:off x="738642" y="4266283"/>
              <a:ext cx="1065313" cy="438087"/>
              <a:chOff x="1292" y="1548"/>
              <a:chExt cx="2604" cy="763"/>
            </a:xfrm>
          </p:grpSpPr>
          <p:sp>
            <p:nvSpPr>
              <p:cNvPr id="63"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4"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5"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6"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7"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8"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9" name="Oval 26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0" name="Oval 266"/>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2" name="Group 267"/>
            <p:cNvGrpSpPr>
              <a:grpSpLocks/>
            </p:cNvGrpSpPr>
            <p:nvPr/>
          </p:nvGrpSpPr>
          <p:grpSpPr bwMode="auto">
            <a:xfrm>
              <a:off x="703318" y="3695267"/>
              <a:ext cx="1010463" cy="472086"/>
              <a:chOff x="1292" y="1548"/>
              <a:chExt cx="2604" cy="763"/>
            </a:xfrm>
          </p:grpSpPr>
          <p:sp>
            <p:nvSpPr>
              <p:cNvPr id="55"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6"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7"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8"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9"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0"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1" name="Oval 274"/>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2" name="Oval 275"/>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grpSp>
        <p:nvGrpSpPr>
          <p:cNvPr id="97" name="Group 267"/>
          <p:cNvGrpSpPr>
            <a:grpSpLocks/>
          </p:cNvGrpSpPr>
          <p:nvPr/>
        </p:nvGrpSpPr>
        <p:grpSpPr bwMode="auto">
          <a:xfrm>
            <a:off x="3024813" y="4638366"/>
            <a:ext cx="1010463" cy="472086"/>
            <a:chOff x="1292" y="1548"/>
            <a:chExt cx="2604" cy="763"/>
          </a:xfrm>
          <a:pattFill prst="wdUpDiag">
            <a:fgClr>
              <a:srgbClr val="3333CC"/>
            </a:fgClr>
            <a:bgClr>
              <a:schemeClr val="bg1"/>
            </a:bgClr>
          </a:pattFill>
        </p:grpSpPr>
        <p:sp>
          <p:nvSpPr>
            <p:cNvPr id="98"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9"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0"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1"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2"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3"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4" name="Oval 274"/>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5" name="Oval 275"/>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24" name="Group 258"/>
          <p:cNvGrpSpPr>
            <a:grpSpLocks/>
          </p:cNvGrpSpPr>
          <p:nvPr/>
        </p:nvGrpSpPr>
        <p:grpSpPr bwMode="auto">
          <a:xfrm flipH="1">
            <a:off x="2981776" y="3973657"/>
            <a:ext cx="1065313" cy="438087"/>
            <a:chOff x="1292" y="1548"/>
            <a:chExt cx="2604" cy="763"/>
          </a:xfrm>
          <a:pattFill prst="wdUpDiag">
            <a:fgClr>
              <a:srgbClr val="3333CC"/>
            </a:fgClr>
            <a:bgClr>
              <a:schemeClr val="bg1"/>
            </a:bgClr>
          </a:pattFill>
        </p:grpSpPr>
        <p:sp>
          <p:nvSpPr>
            <p:cNvPr id="125"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6"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7"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8"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9"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0"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1" name="Oval 265"/>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2" name="Oval 266"/>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42" name="Group 258"/>
          <p:cNvGrpSpPr>
            <a:grpSpLocks/>
          </p:cNvGrpSpPr>
          <p:nvPr/>
        </p:nvGrpSpPr>
        <p:grpSpPr bwMode="auto">
          <a:xfrm flipH="1">
            <a:off x="615070" y="5186977"/>
            <a:ext cx="1065313" cy="438087"/>
            <a:chOff x="1292" y="1548"/>
            <a:chExt cx="2604" cy="763"/>
          </a:xfrm>
          <a:pattFill prst="wdUpDiag">
            <a:fgClr>
              <a:srgbClr val="3333CC"/>
            </a:fgClr>
            <a:bgClr>
              <a:schemeClr val="bg1"/>
            </a:bgClr>
          </a:pattFill>
        </p:grpSpPr>
        <p:sp>
          <p:nvSpPr>
            <p:cNvPr id="143"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4"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5"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6"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7"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8"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9" name="Oval 265"/>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0" name="Oval 266"/>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51" name="Group 249"/>
          <p:cNvGrpSpPr>
            <a:grpSpLocks/>
          </p:cNvGrpSpPr>
          <p:nvPr/>
        </p:nvGrpSpPr>
        <p:grpSpPr bwMode="auto">
          <a:xfrm>
            <a:off x="1757561" y="3973657"/>
            <a:ext cx="1012319" cy="404911"/>
            <a:chOff x="1292" y="1548"/>
            <a:chExt cx="2604" cy="763"/>
          </a:xfrm>
          <a:pattFill prst="wdUpDiag">
            <a:fgClr>
              <a:srgbClr val="3333CC"/>
            </a:fgClr>
            <a:bgClr>
              <a:schemeClr val="bg1"/>
            </a:bgClr>
          </a:pattFill>
        </p:grpSpPr>
        <p:sp>
          <p:nvSpPr>
            <p:cNvPr id="152" name="Freeform 25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3" name="Freeform 25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4" name="Freeform 25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5" name="Freeform 25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6" name="Freeform 25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7" name="Freeform 25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8" name="Oval 256"/>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9" name="Oval 257"/>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60" name="Group 249"/>
          <p:cNvGrpSpPr>
            <a:grpSpLocks/>
          </p:cNvGrpSpPr>
          <p:nvPr/>
        </p:nvGrpSpPr>
        <p:grpSpPr bwMode="auto">
          <a:xfrm>
            <a:off x="1924257" y="5249357"/>
            <a:ext cx="1012319" cy="404911"/>
            <a:chOff x="1292" y="1548"/>
            <a:chExt cx="2604" cy="763"/>
          </a:xfrm>
          <a:pattFill prst="wdUpDiag">
            <a:fgClr>
              <a:srgbClr val="3333CC"/>
            </a:fgClr>
            <a:bgClr>
              <a:schemeClr val="bg1"/>
            </a:bgClr>
          </a:pattFill>
        </p:grpSpPr>
        <p:sp>
          <p:nvSpPr>
            <p:cNvPr id="161" name="Freeform 25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 name="Freeform 25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3" name="Freeform 25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4" name="Freeform 25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5" name="Freeform 25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6" name="Freeform 25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7" name="Oval 256"/>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8" name="Oval 257"/>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189" name="Rectangle 16"/>
          <p:cNvSpPr>
            <a:spLocks noChangeArrowheads="1"/>
          </p:cNvSpPr>
          <p:nvPr/>
        </p:nvSpPr>
        <p:spPr bwMode="auto">
          <a:xfrm>
            <a:off x="5595257" y="5170819"/>
            <a:ext cx="1273629" cy="14291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0" name="Rectangle 18"/>
          <p:cNvSpPr>
            <a:spLocks noChangeArrowheads="1"/>
          </p:cNvSpPr>
          <p:nvPr/>
        </p:nvSpPr>
        <p:spPr bwMode="auto">
          <a:xfrm>
            <a:off x="6585857" y="4456270"/>
            <a:ext cx="1273629" cy="14291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1" name="AutoShape 247"/>
          <p:cNvSpPr>
            <a:spLocks noChangeArrowheads="1"/>
          </p:cNvSpPr>
          <p:nvPr/>
        </p:nvSpPr>
        <p:spPr bwMode="auto">
          <a:xfrm>
            <a:off x="5029200" y="1758846"/>
            <a:ext cx="3859213" cy="3733520"/>
          </a:xfrm>
          <a:prstGeom prst="can">
            <a:avLst>
              <a:gd name="adj" fmla="val 25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2" name="AutoShape 248"/>
          <p:cNvSpPr>
            <a:spLocks noChangeArrowheads="1"/>
          </p:cNvSpPr>
          <p:nvPr/>
        </p:nvSpPr>
        <p:spPr bwMode="auto">
          <a:xfrm>
            <a:off x="5029200" y="2902125"/>
            <a:ext cx="3859213" cy="3733520"/>
          </a:xfrm>
          <a:prstGeom prst="can">
            <a:avLst>
              <a:gd name="adj" fmla="val 25000"/>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424" name="Group 258"/>
          <p:cNvGrpSpPr>
            <a:grpSpLocks/>
          </p:cNvGrpSpPr>
          <p:nvPr/>
        </p:nvGrpSpPr>
        <p:grpSpPr bwMode="auto">
          <a:xfrm flipH="1">
            <a:off x="6532516" y="6063594"/>
            <a:ext cx="1065313" cy="438087"/>
            <a:chOff x="1292" y="1548"/>
            <a:chExt cx="2604" cy="763"/>
          </a:xfrm>
        </p:grpSpPr>
        <p:sp>
          <p:nvSpPr>
            <p:cNvPr id="425"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26"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27"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28"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29"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0"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1" name="Oval 26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32" name="Oval 266"/>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07" name="Group 267"/>
          <p:cNvGrpSpPr>
            <a:grpSpLocks/>
          </p:cNvGrpSpPr>
          <p:nvPr/>
        </p:nvGrpSpPr>
        <p:grpSpPr bwMode="auto">
          <a:xfrm>
            <a:off x="1865316" y="4465936"/>
            <a:ext cx="1010463" cy="472086"/>
            <a:chOff x="1292" y="1548"/>
            <a:chExt cx="2604" cy="763"/>
          </a:xfrm>
          <a:pattFill prst="wdUpDiag">
            <a:fgClr>
              <a:srgbClr val="3333CC"/>
            </a:fgClr>
            <a:bgClr>
              <a:schemeClr val="bg1"/>
            </a:bgClr>
          </a:pattFill>
        </p:grpSpPr>
        <p:sp>
          <p:nvSpPr>
            <p:cNvPr id="308"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09"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0"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1"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2"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3"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4" name="Oval 274"/>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15" name="Oval 275"/>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16" name="Group 258"/>
          <p:cNvGrpSpPr>
            <a:grpSpLocks/>
          </p:cNvGrpSpPr>
          <p:nvPr/>
        </p:nvGrpSpPr>
        <p:grpSpPr bwMode="auto">
          <a:xfrm flipH="1">
            <a:off x="1719467" y="5921201"/>
            <a:ext cx="1065313" cy="438087"/>
            <a:chOff x="1292" y="1548"/>
            <a:chExt cx="2604" cy="763"/>
          </a:xfrm>
        </p:grpSpPr>
        <p:sp>
          <p:nvSpPr>
            <p:cNvPr id="317"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8"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9"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0"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1"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2"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3" name="Oval 26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24" name="Oval 266"/>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52" name="Group 258"/>
          <p:cNvGrpSpPr>
            <a:grpSpLocks/>
          </p:cNvGrpSpPr>
          <p:nvPr/>
        </p:nvGrpSpPr>
        <p:grpSpPr bwMode="auto">
          <a:xfrm flipH="1">
            <a:off x="5383092" y="5492366"/>
            <a:ext cx="1065313" cy="438087"/>
            <a:chOff x="1292" y="1548"/>
            <a:chExt cx="2604" cy="763"/>
          </a:xfrm>
          <a:pattFill prst="wdUpDiag">
            <a:fgClr>
              <a:srgbClr val="FF0000"/>
            </a:fgClr>
            <a:bgClr>
              <a:schemeClr val="bg1"/>
            </a:bgClr>
          </a:pattFill>
        </p:grpSpPr>
        <p:sp>
          <p:nvSpPr>
            <p:cNvPr id="353"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4"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5"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6"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7"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8"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9" name="Oval 265"/>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60" name="Oval 266"/>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61" name="Group 258"/>
          <p:cNvGrpSpPr>
            <a:grpSpLocks/>
          </p:cNvGrpSpPr>
          <p:nvPr/>
        </p:nvGrpSpPr>
        <p:grpSpPr bwMode="auto">
          <a:xfrm flipH="1">
            <a:off x="7649832" y="5433172"/>
            <a:ext cx="1065313" cy="438087"/>
            <a:chOff x="1292" y="1548"/>
            <a:chExt cx="2604" cy="763"/>
          </a:xfrm>
          <a:pattFill prst="wdUpDiag">
            <a:fgClr>
              <a:srgbClr val="FF0000"/>
            </a:fgClr>
            <a:bgClr>
              <a:schemeClr val="bg1"/>
            </a:bgClr>
          </a:pattFill>
        </p:grpSpPr>
        <p:sp>
          <p:nvSpPr>
            <p:cNvPr id="362"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3"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4"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5"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6"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7"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8" name="Oval 265"/>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69" name="Oval 266"/>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70" name="Group 258"/>
          <p:cNvGrpSpPr>
            <a:grpSpLocks/>
          </p:cNvGrpSpPr>
          <p:nvPr/>
        </p:nvGrpSpPr>
        <p:grpSpPr bwMode="auto">
          <a:xfrm flipH="1">
            <a:off x="6596985" y="4866229"/>
            <a:ext cx="1065313" cy="438087"/>
            <a:chOff x="1292" y="1548"/>
            <a:chExt cx="2604" cy="763"/>
          </a:xfrm>
          <a:pattFill prst="wdUpDiag">
            <a:fgClr>
              <a:srgbClr val="FF0000"/>
            </a:fgClr>
            <a:bgClr>
              <a:schemeClr val="bg1"/>
            </a:bgClr>
          </a:pattFill>
        </p:grpSpPr>
        <p:sp>
          <p:nvSpPr>
            <p:cNvPr id="371"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2"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3"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4"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5"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6"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7" name="Oval 265"/>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78" name="Oval 266"/>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435" name="Group 258"/>
          <p:cNvGrpSpPr>
            <a:grpSpLocks/>
          </p:cNvGrpSpPr>
          <p:nvPr/>
        </p:nvGrpSpPr>
        <p:grpSpPr bwMode="auto">
          <a:xfrm flipH="1">
            <a:off x="5334000" y="4089638"/>
            <a:ext cx="1065313" cy="438087"/>
            <a:chOff x="1292" y="1548"/>
            <a:chExt cx="2604" cy="763"/>
          </a:xfrm>
          <a:pattFill prst="wdUpDiag">
            <a:fgClr>
              <a:srgbClr val="FF0000"/>
            </a:fgClr>
            <a:bgClr>
              <a:schemeClr val="bg1"/>
            </a:bgClr>
          </a:pattFill>
        </p:grpSpPr>
        <p:sp>
          <p:nvSpPr>
            <p:cNvPr id="436"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7"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8"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9"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0"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1"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2" name="Oval 265"/>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43" name="Oval 266"/>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444" name="Group 267"/>
          <p:cNvGrpSpPr>
            <a:grpSpLocks/>
          </p:cNvGrpSpPr>
          <p:nvPr/>
        </p:nvGrpSpPr>
        <p:grpSpPr bwMode="auto">
          <a:xfrm>
            <a:off x="6507589" y="5442926"/>
            <a:ext cx="1010463" cy="472086"/>
            <a:chOff x="1292" y="1548"/>
            <a:chExt cx="2604" cy="763"/>
          </a:xfrm>
          <a:pattFill prst="wdUpDiag">
            <a:fgClr>
              <a:srgbClr val="FF0000"/>
            </a:fgClr>
            <a:bgClr>
              <a:schemeClr val="bg1"/>
            </a:bgClr>
          </a:pattFill>
        </p:grpSpPr>
        <p:sp>
          <p:nvSpPr>
            <p:cNvPr id="445"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6"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7"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8"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9"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50"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51" name="Oval 274"/>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52" name="Oval 275"/>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453" name="Group 267"/>
          <p:cNvGrpSpPr>
            <a:grpSpLocks/>
          </p:cNvGrpSpPr>
          <p:nvPr/>
        </p:nvGrpSpPr>
        <p:grpSpPr bwMode="auto">
          <a:xfrm>
            <a:off x="7740259" y="4845805"/>
            <a:ext cx="1010463" cy="472086"/>
            <a:chOff x="1292" y="1548"/>
            <a:chExt cx="2604" cy="763"/>
          </a:xfrm>
          <a:pattFill prst="wdUpDiag">
            <a:fgClr>
              <a:srgbClr val="FF0000"/>
            </a:fgClr>
            <a:bgClr>
              <a:schemeClr val="bg1"/>
            </a:bgClr>
          </a:pattFill>
        </p:grpSpPr>
        <p:sp>
          <p:nvSpPr>
            <p:cNvPr id="454"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55"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56"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57"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58"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59"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0" name="Oval 274"/>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61" name="Oval 275"/>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462" name="Group 267"/>
          <p:cNvGrpSpPr>
            <a:grpSpLocks/>
          </p:cNvGrpSpPr>
          <p:nvPr/>
        </p:nvGrpSpPr>
        <p:grpSpPr bwMode="auto">
          <a:xfrm>
            <a:off x="5267329" y="4794586"/>
            <a:ext cx="1010463" cy="472086"/>
            <a:chOff x="1292" y="1548"/>
            <a:chExt cx="2604" cy="763"/>
          </a:xfrm>
          <a:pattFill prst="wdUpDiag">
            <a:fgClr>
              <a:srgbClr val="FF0000"/>
            </a:fgClr>
            <a:bgClr>
              <a:schemeClr val="bg1"/>
            </a:bgClr>
          </a:pattFill>
        </p:grpSpPr>
        <p:sp>
          <p:nvSpPr>
            <p:cNvPr id="463"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4"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5"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6"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7"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8"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69" name="Oval 274"/>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0" name="Oval 275"/>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471" name="Group 267"/>
          <p:cNvGrpSpPr>
            <a:grpSpLocks/>
          </p:cNvGrpSpPr>
          <p:nvPr/>
        </p:nvGrpSpPr>
        <p:grpSpPr bwMode="auto">
          <a:xfrm>
            <a:off x="7754875" y="4130560"/>
            <a:ext cx="1010463" cy="472086"/>
            <a:chOff x="1292" y="1548"/>
            <a:chExt cx="2604" cy="763"/>
          </a:xfrm>
          <a:pattFill prst="wdUpDiag">
            <a:fgClr>
              <a:srgbClr val="FF0000"/>
            </a:fgClr>
            <a:bgClr>
              <a:schemeClr val="bg1"/>
            </a:bgClr>
          </a:pattFill>
        </p:grpSpPr>
        <p:sp>
          <p:nvSpPr>
            <p:cNvPr id="472"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3"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4"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5"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6"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7"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8" name="Oval 274"/>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79" name="Oval 275"/>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480" name="Group 267"/>
          <p:cNvGrpSpPr>
            <a:grpSpLocks/>
          </p:cNvGrpSpPr>
          <p:nvPr/>
        </p:nvGrpSpPr>
        <p:grpSpPr bwMode="auto">
          <a:xfrm>
            <a:off x="6673502" y="4101187"/>
            <a:ext cx="1010463" cy="472086"/>
            <a:chOff x="1292" y="1548"/>
            <a:chExt cx="2604" cy="763"/>
          </a:xfrm>
          <a:pattFill prst="wdUpDiag">
            <a:fgClr>
              <a:srgbClr val="FF0000"/>
            </a:fgClr>
            <a:bgClr>
              <a:schemeClr val="bg1"/>
            </a:bgClr>
          </a:pattFill>
        </p:grpSpPr>
        <p:sp>
          <p:nvSpPr>
            <p:cNvPr id="481"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2"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3"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4"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5"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6"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7" name="Oval 274"/>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88" name="Oval 275"/>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pic>
        <p:nvPicPr>
          <p:cNvPr id="1031" name="Picture 7" descr="C:\Users\arwargo\AppData\Local\Microsoft\Windows\Temporary Internet Files\Content.IE5\65U5X6I9\MC90023864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0417" y="3960485"/>
            <a:ext cx="1217115" cy="852994"/>
          </a:xfrm>
          <a:prstGeom prst="rect">
            <a:avLst/>
          </a:prstGeom>
          <a:noFill/>
          <a:extLst>
            <a:ext uri="{909E8E84-426E-40dd-AFC4-6F175D3DCCD1}">
              <a14:hiddenFill xmlns:a14="http://schemas.microsoft.com/office/drawing/2010/main">
                <a:solidFill>
                  <a:srgbClr val="FFFFFF"/>
                </a:solidFill>
              </a14:hiddenFill>
            </a:ext>
          </a:extLst>
        </p:spPr>
      </p:pic>
      <p:pic>
        <p:nvPicPr>
          <p:cNvPr id="200" name="Picture 7" descr="C:\Users\arwargo\AppData\Local\Microsoft\Windows\Temporary Internet Files\Content.IE5\65U5X6I9\MC90023864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5580" y="3903449"/>
            <a:ext cx="1217115" cy="852994"/>
          </a:xfrm>
          <a:prstGeom prst="rect">
            <a:avLst/>
          </a:prstGeom>
          <a:noFill/>
          <a:extLst>
            <a:ext uri="{909E8E84-426E-40dd-AFC4-6F175D3DCCD1}">
              <a14:hiddenFill xmlns:a14="http://schemas.microsoft.com/office/drawing/2010/main">
                <a:solidFill>
                  <a:srgbClr val="FFFFFF"/>
                </a:solidFill>
              </a14:hiddenFill>
            </a:ext>
          </a:extLst>
        </p:spPr>
      </p:pic>
      <p:pic>
        <p:nvPicPr>
          <p:cNvPr id="201" name="Picture 7" descr="C:\Users\arwargo\AppData\Local\Microsoft\Windows\Temporary Internet Files\Content.IE5\65U5X6I9\MC90023864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9668" y="4686732"/>
            <a:ext cx="1217115" cy="852994"/>
          </a:xfrm>
          <a:prstGeom prst="rect">
            <a:avLst/>
          </a:prstGeom>
          <a:noFill/>
          <a:extLst>
            <a:ext uri="{909E8E84-426E-40dd-AFC4-6F175D3DCCD1}">
              <a14:hiddenFill xmlns:a14="http://schemas.microsoft.com/office/drawing/2010/main">
                <a:solidFill>
                  <a:srgbClr val="FFFFFF"/>
                </a:solidFill>
              </a14:hiddenFill>
            </a:ext>
          </a:extLst>
        </p:spPr>
      </p:pic>
      <p:pic>
        <p:nvPicPr>
          <p:cNvPr id="202" name="Picture 7" descr="C:\Users\arwargo\AppData\Local\Microsoft\Windows\Temporary Internet Files\Content.IE5\65U5X6I9\MC90023864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3023" y="4716783"/>
            <a:ext cx="1217115" cy="852994"/>
          </a:xfrm>
          <a:prstGeom prst="rect">
            <a:avLst/>
          </a:prstGeom>
          <a:noFill/>
          <a:extLst>
            <a:ext uri="{909E8E84-426E-40dd-AFC4-6F175D3DCCD1}">
              <a14:hiddenFill xmlns:a14="http://schemas.microsoft.com/office/drawing/2010/main">
                <a:solidFill>
                  <a:srgbClr val="FFFFFF"/>
                </a:solidFill>
              </a14:hiddenFill>
            </a:ext>
          </a:extLst>
        </p:spPr>
      </p:pic>
      <p:pic>
        <p:nvPicPr>
          <p:cNvPr id="203" name="Picture 7" descr="C:\Users\arwargo\AppData\Local\Microsoft\Windows\Temporary Internet Files\Content.IE5\65U5X6I9\MC90023864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0851" y="5343231"/>
            <a:ext cx="1217115" cy="852994"/>
          </a:xfrm>
          <a:prstGeom prst="rect">
            <a:avLst/>
          </a:prstGeom>
          <a:noFill/>
          <a:extLst>
            <a:ext uri="{909E8E84-426E-40dd-AFC4-6F175D3DCCD1}">
              <a14:hiddenFill xmlns:a14="http://schemas.microsoft.com/office/drawing/2010/main">
                <a:solidFill>
                  <a:srgbClr val="FFFFFF"/>
                </a:solidFill>
              </a14:hiddenFill>
            </a:ext>
          </a:extLst>
        </p:spPr>
      </p:pic>
      <p:pic>
        <p:nvPicPr>
          <p:cNvPr id="204" name="Picture 7" descr="C:\Users\arwargo\AppData\Local\Microsoft\Windows\Temporary Internet Files\Content.IE5\65U5X6I9\MC90023864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61549" y="4631763"/>
            <a:ext cx="1217115" cy="852994"/>
          </a:xfrm>
          <a:prstGeom prst="rect">
            <a:avLst/>
          </a:prstGeom>
          <a:noFill/>
          <a:extLst>
            <a:ext uri="{909E8E84-426E-40dd-AFC4-6F175D3DCCD1}">
              <a14:hiddenFill xmlns:a14="http://schemas.microsoft.com/office/drawing/2010/main">
                <a:solidFill>
                  <a:srgbClr val="FFFFFF"/>
                </a:solidFill>
              </a14:hiddenFill>
            </a:ext>
          </a:extLst>
        </p:spPr>
      </p:pic>
      <p:pic>
        <p:nvPicPr>
          <p:cNvPr id="205" name="Picture 7" descr="C:\Users\arwargo\AppData\Local\Microsoft\Windows\Temporary Internet Files\Content.IE5\65U5X6I9\MC90023864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69737" y="3952171"/>
            <a:ext cx="1217115" cy="852994"/>
          </a:xfrm>
          <a:prstGeom prst="rect">
            <a:avLst/>
          </a:prstGeom>
          <a:noFill/>
          <a:extLst>
            <a:ext uri="{909E8E84-426E-40dd-AFC4-6F175D3DCCD1}">
              <a14:hiddenFill xmlns:a14="http://schemas.microsoft.com/office/drawing/2010/main">
                <a:solidFill>
                  <a:srgbClr val="FFFFFF"/>
                </a:solidFill>
              </a14:hiddenFill>
            </a:ext>
          </a:extLst>
        </p:spPr>
      </p:pic>
      <p:pic>
        <p:nvPicPr>
          <p:cNvPr id="206" name="Picture 7" descr="C:\Users\arwargo\AppData\Local\Microsoft\Windows\Temporary Internet Files\Content.IE5\65U5X6I9\MC90023864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7368" y="5011602"/>
            <a:ext cx="1217115" cy="852994"/>
          </a:xfrm>
          <a:prstGeom prst="rect">
            <a:avLst/>
          </a:prstGeom>
          <a:noFill/>
          <a:extLst>
            <a:ext uri="{909E8E84-426E-40dd-AFC4-6F175D3DCCD1}">
              <a14:hiddenFill xmlns:a14="http://schemas.microsoft.com/office/drawing/2010/main">
                <a:solidFill>
                  <a:srgbClr val="FFFFFF"/>
                </a:solidFill>
              </a14:hiddenFill>
            </a:ext>
          </a:extLst>
        </p:spPr>
      </p:pic>
      <p:pic>
        <p:nvPicPr>
          <p:cNvPr id="207" name="Picture 7" descr="C:\Users\arwargo\AppData\Local\Microsoft\Windows\Temporary Internet Files\Content.IE5\65U5X6I9\MC90023864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4967" y="3729273"/>
            <a:ext cx="1217115" cy="852994"/>
          </a:xfrm>
          <a:prstGeom prst="rect">
            <a:avLst/>
          </a:prstGeom>
          <a:noFill/>
          <a:extLst>
            <a:ext uri="{909E8E84-426E-40dd-AFC4-6F175D3DCCD1}">
              <a14:hiddenFill xmlns:a14="http://schemas.microsoft.com/office/drawing/2010/main">
                <a:solidFill>
                  <a:srgbClr val="FFFFFF"/>
                </a:solidFill>
              </a14:hiddenFill>
            </a:ext>
          </a:extLst>
        </p:spPr>
      </p:pic>
      <p:pic>
        <p:nvPicPr>
          <p:cNvPr id="209" name="Picture 7" descr="C:\Users\arwargo\AppData\Local\Microsoft\Windows\Temporary Internet Files\Content.IE5\65U5X6I9\MC90023864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6882" y="5360987"/>
            <a:ext cx="1217115" cy="852994"/>
          </a:xfrm>
          <a:prstGeom prst="rect">
            <a:avLst/>
          </a:prstGeom>
          <a:noFill/>
          <a:extLst>
            <a:ext uri="{909E8E84-426E-40dd-AFC4-6F175D3DCCD1}">
              <a14:hiddenFill xmlns:a14="http://schemas.microsoft.com/office/drawing/2010/main">
                <a:solidFill>
                  <a:srgbClr val="FFFFFF"/>
                </a:solidFill>
              </a14:hiddenFill>
            </a:ext>
          </a:extLst>
        </p:spPr>
      </p:pic>
      <p:sp>
        <p:nvSpPr>
          <p:cNvPr id="215" name="&quot;No&quot; Symbol 214"/>
          <p:cNvSpPr/>
          <p:nvPr/>
        </p:nvSpPr>
        <p:spPr>
          <a:xfrm>
            <a:off x="4688697" y="1758845"/>
            <a:ext cx="4419600" cy="4989913"/>
          </a:xfrm>
          <a:prstGeom prst="noSmoking">
            <a:avLst/>
          </a:prstGeom>
          <a:solidFill>
            <a:srgbClr val="008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16" name="TextBox 215"/>
          <p:cNvSpPr txBox="1"/>
          <p:nvPr/>
        </p:nvSpPr>
        <p:spPr>
          <a:xfrm>
            <a:off x="2073957" y="1254683"/>
            <a:ext cx="5701880" cy="461665"/>
          </a:xfrm>
          <a:prstGeom prst="rect">
            <a:avLst/>
          </a:prstGeom>
          <a:noFill/>
          <a:ln w="31750">
            <a:solidFill>
              <a:srgbClr val="006600"/>
            </a:solidFill>
          </a:ln>
        </p:spPr>
        <p:txBody>
          <a:bodyPr wrap="square" rtlCol="0">
            <a:spAutoFit/>
          </a:bodyPr>
          <a:lstStyle/>
          <a:p>
            <a:r>
              <a:rPr lang="en-US" sz="2400" dirty="0" smtClean="0">
                <a:solidFill>
                  <a:srgbClr val="006600"/>
                </a:solidFill>
              </a:rPr>
              <a:t>Culling Threshold = 30% total population</a:t>
            </a:r>
            <a:endParaRPr lang="en-US" sz="2400" dirty="0">
              <a:solidFill>
                <a:srgbClr val="006600"/>
              </a:solidFill>
            </a:endParaRPr>
          </a:p>
        </p:txBody>
      </p:sp>
      <p:sp>
        <p:nvSpPr>
          <p:cNvPr id="2" name="TextBox 1"/>
          <p:cNvSpPr txBox="1"/>
          <p:nvPr/>
        </p:nvSpPr>
        <p:spPr>
          <a:xfrm>
            <a:off x="1433564" y="3001830"/>
            <a:ext cx="1810111" cy="646331"/>
          </a:xfrm>
          <a:prstGeom prst="rect">
            <a:avLst/>
          </a:prstGeom>
          <a:noFill/>
          <a:scene3d>
            <a:camera prst="orthographicFront">
              <a:rot lat="0" lon="0" rev="0"/>
            </a:camera>
            <a:lightRig rig="threePt" dir="t"/>
          </a:scene3d>
        </p:spPr>
        <p:txBody>
          <a:bodyPr wrap="none" rtlCol="0">
            <a:spAutoFit/>
          </a:bodyPr>
          <a:lstStyle/>
          <a:p>
            <a:r>
              <a:rPr lang="en-US" sz="3600" dirty="0" smtClean="0">
                <a:solidFill>
                  <a:srgbClr val="0000FF"/>
                </a:solidFill>
              </a:rPr>
              <a:t>20 % Die</a:t>
            </a:r>
          </a:p>
        </p:txBody>
      </p:sp>
      <p:sp>
        <p:nvSpPr>
          <p:cNvPr id="208" name="TextBox 207"/>
          <p:cNvSpPr txBox="1"/>
          <p:nvPr/>
        </p:nvSpPr>
        <p:spPr>
          <a:xfrm>
            <a:off x="6081398" y="3065535"/>
            <a:ext cx="1810111" cy="646331"/>
          </a:xfrm>
          <a:prstGeom prst="rect">
            <a:avLst/>
          </a:prstGeom>
          <a:noFill/>
          <a:scene3d>
            <a:camera prst="orthographicFront">
              <a:rot lat="0" lon="0" rev="0"/>
            </a:camera>
            <a:lightRig rig="threePt" dir="t"/>
          </a:scene3d>
        </p:spPr>
        <p:txBody>
          <a:bodyPr wrap="none" rtlCol="0">
            <a:spAutoFit/>
          </a:bodyPr>
          <a:lstStyle/>
          <a:p>
            <a:r>
              <a:rPr lang="en-US" sz="3600" dirty="0">
                <a:solidFill>
                  <a:srgbClr val="FF0000"/>
                </a:solidFill>
              </a:rPr>
              <a:t>8</a:t>
            </a:r>
            <a:r>
              <a:rPr lang="en-US" sz="3600" dirty="0" smtClean="0">
                <a:solidFill>
                  <a:srgbClr val="FF0000"/>
                </a:solidFill>
              </a:rPr>
              <a:t>0 % Die</a:t>
            </a:r>
          </a:p>
        </p:txBody>
      </p:sp>
      <p:sp>
        <p:nvSpPr>
          <p:cNvPr id="210" name="TextBox 209"/>
          <p:cNvSpPr txBox="1"/>
          <p:nvPr/>
        </p:nvSpPr>
        <p:spPr>
          <a:xfrm>
            <a:off x="5278117" y="633970"/>
            <a:ext cx="3177152" cy="646331"/>
          </a:xfrm>
          <a:prstGeom prst="rect">
            <a:avLst/>
          </a:prstGeom>
          <a:noFill/>
        </p:spPr>
        <p:txBody>
          <a:bodyPr wrap="none" rtlCol="0">
            <a:spAutoFit/>
          </a:bodyPr>
          <a:lstStyle/>
          <a:p>
            <a:r>
              <a:rPr lang="en-US" sz="3600" dirty="0" smtClean="0"/>
              <a:t>High Virulence</a:t>
            </a:r>
            <a:endParaRPr lang="en-US" sz="3600" dirty="0"/>
          </a:p>
        </p:txBody>
      </p:sp>
      <p:sp>
        <p:nvSpPr>
          <p:cNvPr id="212" name="TextBox 211"/>
          <p:cNvSpPr txBox="1"/>
          <p:nvPr/>
        </p:nvSpPr>
        <p:spPr>
          <a:xfrm>
            <a:off x="825636" y="643131"/>
            <a:ext cx="3074560" cy="646331"/>
          </a:xfrm>
          <a:prstGeom prst="rect">
            <a:avLst/>
          </a:prstGeom>
          <a:noFill/>
        </p:spPr>
        <p:txBody>
          <a:bodyPr wrap="none" rtlCol="0">
            <a:spAutoFit/>
          </a:bodyPr>
          <a:lstStyle/>
          <a:p>
            <a:r>
              <a:rPr lang="en-US" sz="3600" dirty="0" smtClean="0"/>
              <a:t>Low Virulence</a:t>
            </a:r>
            <a:endParaRPr lang="en-US" sz="3600" dirty="0"/>
          </a:p>
        </p:txBody>
      </p:sp>
      <p:sp>
        <p:nvSpPr>
          <p:cNvPr id="213" name="Title 1"/>
          <p:cNvSpPr>
            <a:spLocks noGrp="1"/>
          </p:cNvSpPr>
          <p:nvPr>
            <p:ph type="title"/>
          </p:nvPr>
        </p:nvSpPr>
        <p:spPr>
          <a:xfrm>
            <a:off x="0" y="-1417"/>
            <a:ext cx="9144000" cy="713515"/>
          </a:xfrm>
          <a:solidFill>
            <a:srgbClr val="99FFCC"/>
          </a:solidFill>
        </p:spPr>
        <p:txBody>
          <a:bodyPr/>
          <a:lstStyle/>
          <a:p>
            <a:r>
              <a:rPr lang="en-US" dirty="0" smtClean="0"/>
              <a:t>Culling and Virulence?</a:t>
            </a:r>
            <a:endParaRPr lang="en-US" dirty="0"/>
          </a:p>
        </p:txBody>
      </p:sp>
    </p:spTree>
    <p:custDataLst>
      <p:tags r:id="rId1"/>
    </p:custDataLst>
    <p:extLst>
      <p:ext uri="{BB962C8B-B14F-4D97-AF65-F5344CB8AC3E}">
        <p14:creationId xmlns:p14="http://schemas.microsoft.com/office/powerpoint/2010/main" val="880717885"/>
      </p:ext>
    </p:extLst>
  </p:cSld>
  <p:clrMapOvr>
    <a:masterClrMapping/>
  </p:clrMapOvr>
  <mc:AlternateContent xmlns:mc="http://schemas.openxmlformats.org/markup-compatibility/2006" xmlns:p14="http://schemas.microsoft.com/office/powerpoint/2010/main">
    <mc:Choice Requires="p14">
      <p:transition spd="slow" p14:dur="2000" advTm="27054"/>
    </mc:Choice>
    <mc:Fallback xmlns="">
      <p:transition spd="slow" advTm="2705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0" animBg="1"/>
      <p:bldP spid="216" grpId="0" animBg="1"/>
      <p:bldP spid="2" grpId="0"/>
      <p:bldP spid="20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3"/>
          <p:cNvSpPr txBox="1">
            <a:spLocks noChangeArrowheads="1"/>
          </p:cNvSpPr>
          <p:nvPr/>
        </p:nvSpPr>
        <p:spPr bwMode="auto">
          <a:xfrm>
            <a:off x="35496" y="652626"/>
            <a:ext cx="3950120" cy="461665"/>
          </a:xfrm>
          <a:prstGeom prst="rect">
            <a:avLst/>
          </a:prstGeom>
          <a:noFill/>
          <a:ln w="9525">
            <a:noFill/>
            <a:miter lim="800000"/>
            <a:headEnd/>
            <a:tailEnd/>
          </a:ln>
        </p:spPr>
        <p:txBody>
          <a:bodyPr wrap="none">
            <a:spAutoFit/>
          </a:bodyPr>
          <a:lstStyle/>
          <a:p>
            <a:r>
              <a:rPr lang="en-US" sz="2400" u="sng" dirty="0" smtClean="0"/>
              <a:t>Exposure:</a:t>
            </a:r>
            <a:r>
              <a:rPr lang="en-US" sz="2400" dirty="0" smtClean="0"/>
              <a:t> Batch immersion</a:t>
            </a:r>
            <a:endParaRPr lang="en-US" sz="2400" u="sng" dirty="0"/>
          </a:p>
        </p:txBody>
      </p:sp>
      <p:pic>
        <p:nvPicPr>
          <p:cNvPr id="50177" name="Picture 1" descr="C:\Documents and Settings\awargo\My Documents\Wargo\work\photos\IMG_3700.JPGcrop.jpg"/>
          <p:cNvPicPr>
            <a:picLocks noChangeAspect="1" noChangeArrowheads="1"/>
          </p:cNvPicPr>
          <p:nvPr/>
        </p:nvPicPr>
        <p:blipFill>
          <a:blip r:embed="rId3" cstate="print"/>
          <a:srcRect/>
          <a:stretch>
            <a:fillRect/>
          </a:stretch>
        </p:blipFill>
        <p:spPr bwMode="auto">
          <a:xfrm>
            <a:off x="1403648" y="1443884"/>
            <a:ext cx="2880320" cy="1769092"/>
          </a:xfrm>
          <a:prstGeom prst="rect">
            <a:avLst/>
          </a:prstGeom>
          <a:noFill/>
        </p:spPr>
      </p:pic>
      <p:pic>
        <p:nvPicPr>
          <p:cNvPr id="50178" name="Picture 2" descr="C:\Documents and Settings\awargo\My Documents\Wargo\work\photos\Towertank3.JPG"/>
          <p:cNvPicPr>
            <a:picLocks noChangeAspect="1" noChangeArrowheads="1"/>
          </p:cNvPicPr>
          <p:nvPr/>
        </p:nvPicPr>
        <p:blipFill>
          <a:blip r:embed="rId4" cstate="print"/>
          <a:srcRect/>
          <a:stretch>
            <a:fillRect/>
          </a:stretch>
        </p:blipFill>
        <p:spPr bwMode="auto">
          <a:xfrm>
            <a:off x="4572000" y="1124744"/>
            <a:ext cx="2882938" cy="2160240"/>
          </a:xfrm>
          <a:prstGeom prst="rect">
            <a:avLst/>
          </a:prstGeom>
          <a:noFill/>
        </p:spPr>
      </p:pic>
      <p:pic>
        <p:nvPicPr>
          <p:cNvPr id="50179" name="Picture 3" descr="C:\Documents and Settings\awargo\My Documents\Wargo\work\photos\towertank6.JPG"/>
          <p:cNvPicPr>
            <a:picLocks noChangeAspect="1" noChangeArrowheads="1"/>
          </p:cNvPicPr>
          <p:nvPr/>
        </p:nvPicPr>
        <p:blipFill>
          <a:blip r:embed="rId5" cstate="print"/>
          <a:srcRect/>
          <a:stretch>
            <a:fillRect/>
          </a:stretch>
        </p:blipFill>
        <p:spPr bwMode="auto">
          <a:xfrm>
            <a:off x="6876256" y="2420888"/>
            <a:ext cx="1512168" cy="1133096"/>
          </a:xfrm>
          <a:prstGeom prst="rect">
            <a:avLst/>
          </a:prstGeom>
          <a:noFill/>
        </p:spPr>
      </p:pic>
      <p:pic>
        <p:nvPicPr>
          <p:cNvPr id="50180" name="Picture 4" descr="C:\Documents and Settings\awargo\My Documents\My Pictures\Picasa\Exports\AWJS1Photos\IMG_3875.JPG"/>
          <p:cNvPicPr>
            <a:picLocks noChangeAspect="1" noChangeArrowheads="1"/>
          </p:cNvPicPr>
          <p:nvPr/>
        </p:nvPicPr>
        <p:blipFill>
          <a:blip r:embed="rId6" cstate="print"/>
          <a:srcRect/>
          <a:stretch>
            <a:fillRect/>
          </a:stretch>
        </p:blipFill>
        <p:spPr bwMode="auto">
          <a:xfrm>
            <a:off x="179512" y="1101849"/>
            <a:ext cx="1760334" cy="1175023"/>
          </a:xfrm>
          <a:prstGeom prst="rect">
            <a:avLst/>
          </a:prstGeom>
          <a:noFill/>
        </p:spPr>
      </p:pic>
      <p:sp>
        <p:nvSpPr>
          <p:cNvPr id="11" name="TextBox 10"/>
          <p:cNvSpPr txBox="1"/>
          <p:nvPr/>
        </p:nvSpPr>
        <p:spPr>
          <a:xfrm>
            <a:off x="4457701" y="692696"/>
            <a:ext cx="4208319" cy="461665"/>
          </a:xfrm>
          <a:prstGeom prst="rect">
            <a:avLst/>
          </a:prstGeom>
          <a:noFill/>
        </p:spPr>
        <p:txBody>
          <a:bodyPr wrap="square" rtlCol="0">
            <a:spAutoFit/>
          </a:bodyPr>
          <a:lstStyle/>
          <a:p>
            <a:r>
              <a:rPr lang="en-US" sz="2400" u="sng" dirty="0" smtClean="0"/>
              <a:t>Isolate fish in individual tanks</a:t>
            </a:r>
          </a:p>
        </p:txBody>
      </p:sp>
      <p:sp>
        <p:nvSpPr>
          <p:cNvPr id="12" name="TextBox 11"/>
          <p:cNvSpPr txBox="1"/>
          <p:nvPr/>
        </p:nvSpPr>
        <p:spPr>
          <a:xfrm>
            <a:off x="35495" y="3421449"/>
            <a:ext cx="3757187" cy="1200329"/>
          </a:xfrm>
          <a:prstGeom prst="rect">
            <a:avLst/>
          </a:prstGeom>
          <a:noFill/>
        </p:spPr>
        <p:txBody>
          <a:bodyPr wrap="square" rtlCol="0">
            <a:spAutoFit/>
          </a:bodyPr>
          <a:lstStyle/>
          <a:p>
            <a:r>
              <a:rPr lang="en-US" sz="2400" u="sng" dirty="0" smtClean="0"/>
              <a:t>Treatments</a:t>
            </a:r>
            <a:r>
              <a:rPr lang="en-US" sz="2400" dirty="0" smtClean="0"/>
              <a:t> – (20 fish ea.)</a:t>
            </a:r>
          </a:p>
          <a:p>
            <a:endParaRPr lang="en-US" sz="2400" dirty="0" smtClean="0"/>
          </a:p>
          <a:p>
            <a:endParaRPr lang="en-US" sz="2400" dirty="0" smtClean="0"/>
          </a:p>
        </p:txBody>
      </p:sp>
      <p:sp>
        <p:nvSpPr>
          <p:cNvPr id="22" name="TextBox 21"/>
          <p:cNvSpPr txBox="1"/>
          <p:nvPr/>
        </p:nvSpPr>
        <p:spPr>
          <a:xfrm>
            <a:off x="4500536" y="3573016"/>
            <a:ext cx="4156907" cy="461665"/>
          </a:xfrm>
          <a:prstGeom prst="rect">
            <a:avLst/>
          </a:prstGeom>
          <a:noFill/>
        </p:spPr>
        <p:txBody>
          <a:bodyPr wrap="none" rtlCol="0">
            <a:spAutoFit/>
          </a:bodyPr>
          <a:lstStyle/>
          <a:p>
            <a:r>
              <a:rPr lang="en-US" sz="2400" u="sng" dirty="0" smtClean="0"/>
              <a:t>Sample water daily (30 days)</a:t>
            </a:r>
            <a:endParaRPr lang="en-US" sz="2400" u="sng" dirty="0"/>
          </a:p>
        </p:txBody>
      </p:sp>
      <p:pic>
        <p:nvPicPr>
          <p:cNvPr id="50181" name="Picture 5" descr="C:\Documents and Settings\awargo\My Documents\Wargo\work\photos\1InfAddVirus.JPG"/>
          <p:cNvPicPr>
            <a:picLocks noChangeAspect="1" noChangeArrowheads="1"/>
          </p:cNvPicPr>
          <p:nvPr/>
        </p:nvPicPr>
        <p:blipFill>
          <a:blip r:embed="rId7" cstate="print"/>
          <a:srcRect/>
          <a:stretch>
            <a:fillRect/>
          </a:stretch>
        </p:blipFill>
        <p:spPr bwMode="auto">
          <a:xfrm>
            <a:off x="4645271" y="4015456"/>
            <a:ext cx="1017099" cy="1224136"/>
          </a:xfrm>
          <a:prstGeom prst="rect">
            <a:avLst/>
          </a:prstGeom>
          <a:noFill/>
        </p:spPr>
      </p:pic>
      <p:sp>
        <p:nvSpPr>
          <p:cNvPr id="24" name="TextBox 23"/>
          <p:cNvSpPr txBox="1"/>
          <p:nvPr/>
        </p:nvSpPr>
        <p:spPr>
          <a:xfrm>
            <a:off x="5681650" y="3953109"/>
            <a:ext cx="3105337" cy="400110"/>
          </a:xfrm>
          <a:prstGeom prst="rect">
            <a:avLst/>
          </a:prstGeom>
          <a:noFill/>
        </p:spPr>
        <p:txBody>
          <a:bodyPr wrap="none" rtlCol="0">
            <a:spAutoFit/>
          </a:bodyPr>
          <a:lstStyle/>
          <a:p>
            <a:r>
              <a:rPr lang="en-US" sz="2000" dirty="0" smtClean="0"/>
              <a:t>Flush virus after sampling</a:t>
            </a:r>
            <a:endParaRPr lang="en-US" sz="2000" dirty="0"/>
          </a:p>
        </p:txBody>
      </p:sp>
      <p:sp>
        <p:nvSpPr>
          <p:cNvPr id="25" name="TextBox 24"/>
          <p:cNvSpPr txBox="1"/>
          <p:nvPr/>
        </p:nvSpPr>
        <p:spPr>
          <a:xfrm>
            <a:off x="5848635" y="4653865"/>
            <a:ext cx="3096344" cy="769441"/>
          </a:xfrm>
          <a:prstGeom prst="rect">
            <a:avLst/>
          </a:prstGeom>
          <a:noFill/>
        </p:spPr>
        <p:txBody>
          <a:bodyPr wrap="square" rtlCol="0">
            <a:spAutoFit/>
          </a:bodyPr>
          <a:lstStyle/>
          <a:p>
            <a:pPr algn="ctr"/>
            <a:r>
              <a:rPr lang="en-US" sz="2400" u="sng" dirty="0" smtClean="0"/>
              <a:t>Quantify viral RNA</a:t>
            </a:r>
          </a:p>
          <a:p>
            <a:pPr algn="ctr"/>
            <a:r>
              <a:rPr lang="en-US" sz="2000" dirty="0" smtClean="0"/>
              <a:t>Genotype specific qPCR</a:t>
            </a:r>
            <a:endParaRPr lang="en-US" sz="2000" dirty="0"/>
          </a:p>
        </p:txBody>
      </p:sp>
      <p:pic>
        <p:nvPicPr>
          <p:cNvPr id="50182" name="Picture 6"/>
          <p:cNvPicPr>
            <a:picLocks noChangeAspect="1" noChangeArrowheads="1"/>
          </p:cNvPicPr>
          <p:nvPr/>
        </p:nvPicPr>
        <p:blipFill>
          <a:blip r:embed="rId8" cstate="print"/>
          <a:srcRect/>
          <a:stretch>
            <a:fillRect/>
          </a:stretch>
        </p:blipFill>
        <p:spPr bwMode="auto">
          <a:xfrm>
            <a:off x="7502235" y="5378058"/>
            <a:ext cx="1572723" cy="1448138"/>
          </a:xfrm>
          <a:prstGeom prst="rect">
            <a:avLst/>
          </a:prstGeom>
          <a:noFill/>
          <a:ln w="9525">
            <a:noFill/>
            <a:miter lim="800000"/>
            <a:headEnd/>
            <a:tailEnd/>
          </a:ln>
        </p:spPr>
      </p:pic>
      <p:pic>
        <p:nvPicPr>
          <p:cNvPr id="50183" name="Picture 7"/>
          <p:cNvPicPr>
            <a:picLocks noChangeAspect="1" noChangeArrowheads="1"/>
          </p:cNvPicPr>
          <p:nvPr/>
        </p:nvPicPr>
        <p:blipFill>
          <a:blip r:embed="rId9" cstate="print"/>
          <a:srcRect/>
          <a:stretch>
            <a:fillRect/>
          </a:stretch>
        </p:blipFill>
        <p:spPr bwMode="auto">
          <a:xfrm>
            <a:off x="5928117" y="5507571"/>
            <a:ext cx="1584176" cy="1249518"/>
          </a:xfrm>
          <a:prstGeom prst="rect">
            <a:avLst/>
          </a:prstGeom>
          <a:noFill/>
          <a:ln w="9525">
            <a:noFill/>
            <a:miter lim="800000"/>
            <a:headEnd/>
            <a:tailEnd/>
          </a:ln>
        </p:spPr>
      </p:pic>
      <p:sp>
        <p:nvSpPr>
          <p:cNvPr id="28" name="Title 1"/>
          <p:cNvSpPr txBox="1">
            <a:spLocks/>
          </p:cNvSpPr>
          <p:nvPr/>
        </p:nvSpPr>
        <p:spPr>
          <a:xfrm>
            <a:off x="0" y="-18257"/>
            <a:ext cx="9144000" cy="710953"/>
          </a:xfrm>
          <a:prstGeom prst="rect">
            <a:avLst/>
          </a:prstGeom>
          <a:solidFill>
            <a:srgbClr val="99FFCC"/>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chemeClr val="tx2"/>
                </a:solidFill>
                <a:effectLst/>
                <a:uLnTx/>
                <a:uFillTx/>
                <a:latin typeface="+mj-lt"/>
                <a:ea typeface="+mj-ea"/>
                <a:cs typeface="+mj-cs"/>
              </a:rPr>
              <a:t>IHNV Experiments</a:t>
            </a:r>
            <a:endParaRPr kumimoji="0" lang="en-US" sz="4400" b="0" i="0" u="none" strike="noStrike" kern="0" cap="none" spc="0" normalizeH="0" baseline="0" noProof="0" dirty="0">
              <a:ln>
                <a:noFill/>
              </a:ln>
              <a:solidFill>
                <a:schemeClr val="tx2"/>
              </a:solidFill>
              <a:effectLst/>
              <a:uLnTx/>
              <a:uFillTx/>
              <a:latin typeface="+mj-lt"/>
              <a:ea typeface="+mj-ea"/>
              <a:cs typeface="+mj-cs"/>
            </a:endParaRPr>
          </a:p>
        </p:txBody>
      </p:sp>
      <p:sp>
        <p:nvSpPr>
          <p:cNvPr id="29" name="TextBox 28"/>
          <p:cNvSpPr txBox="1"/>
          <p:nvPr/>
        </p:nvSpPr>
        <p:spPr>
          <a:xfrm>
            <a:off x="7488832" y="1340768"/>
            <a:ext cx="1475656" cy="923330"/>
          </a:xfrm>
          <a:prstGeom prst="rect">
            <a:avLst/>
          </a:prstGeom>
          <a:noFill/>
        </p:spPr>
        <p:txBody>
          <a:bodyPr wrap="square" rtlCol="0">
            <a:spAutoFit/>
          </a:bodyPr>
          <a:lstStyle/>
          <a:p>
            <a:r>
              <a:rPr lang="en-US" dirty="0" smtClean="0"/>
              <a:t>Allow for water flow each tank</a:t>
            </a:r>
            <a:endParaRPr lang="en-US" dirty="0"/>
          </a:p>
        </p:txBody>
      </p:sp>
      <p:grpSp>
        <p:nvGrpSpPr>
          <p:cNvPr id="31" name="Group 12"/>
          <p:cNvGrpSpPr/>
          <p:nvPr/>
        </p:nvGrpSpPr>
        <p:grpSpPr>
          <a:xfrm>
            <a:off x="1140173" y="4188114"/>
            <a:ext cx="1872208" cy="1008112"/>
            <a:chOff x="4211638" y="836613"/>
            <a:chExt cx="2320925" cy="1368425"/>
          </a:xfrm>
        </p:grpSpPr>
        <p:pic>
          <p:nvPicPr>
            <p:cNvPr id="32" name="Picture 38" descr="3032536186_96c678cf10"/>
            <p:cNvPicPr>
              <a:picLocks noChangeAspect="1" noChangeArrowheads="1"/>
            </p:cNvPicPr>
            <p:nvPr/>
          </p:nvPicPr>
          <p:blipFill>
            <a:blip r:embed="rId10" cstate="print"/>
            <a:srcRect/>
            <a:stretch>
              <a:fillRect/>
            </a:stretch>
          </p:blipFill>
          <p:spPr bwMode="auto">
            <a:xfrm>
              <a:off x="4211638" y="836613"/>
              <a:ext cx="2320925" cy="1368425"/>
            </a:xfrm>
            <a:prstGeom prst="rect">
              <a:avLst/>
            </a:prstGeom>
            <a:noFill/>
            <a:ln w="9525">
              <a:noFill/>
              <a:miter lim="800000"/>
              <a:headEnd/>
              <a:tailEnd/>
            </a:ln>
          </p:spPr>
        </p:pic>
        <p:sp>
          <p:nvSpPr>
            <p:cNvPr id="33" name="Oval 32"/>
            <p:cNvSpPr/>
            <p:nvPr/>
          </p:nvSpPr>
          <p:spPr>
            <a:xfrm>
              <a:off x="4932363" y="1484313"/>
              <a:ext cx="287337" cy="1444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34" name="TextBox 33"/>
          <p:cNvSpPr txBox="1"/>
          <p:nvPr/>
        </p:nvSpPr>
        <p:spPr>
          <a:xfrm>
            <a:off x="107504" y="5335333"/>
            <a:ext cx="4057120" cy="461665"/>
          </a:xfrm>
          <a:prstGeom prst="rect">
            <a:avLst/>
          </a:prstGeom>
          <a:noFill/>
        </p:spPr>
        <p:txBody>
          <a:bodyPr wrap="none" rtlCol="0">
            <a:spAutoFit/>
          </a:bodyPr>
          <a:lstStyle/>
          <a:p>
            <a:r>
              <a:rPr lang="en-US" sz="2400" dirty="0" smtClean="0"/>
              <a:t>Low Virulence Genotype: LV</a:t>
            </a:r>
          </a:p>
        </p:txBody>
      </p:sp>
      <p:grpSp>
        <p:nvGrpSpPr>
          <p:cNvPr id="35" name="Group 17"/>
          <p:cNvGrpSpPr/>
          <p:nvPr/>
        </p:nvGrpSpPr>
        <p:grpSpPr>
          <a:xfrm>
            <a:off x="1126217" y="5731149"/>
            <a:ext cx="1872208" cy="1008112"/>
            <a:chOff x="4211638" y="2420938"/>
            <a:chExt cx="2320925" cy="1368425"/>
          </a:xfrm>
        </p:grpSpPr>
        <p:pic>
          <p:nvPicPr>
            <p:cNvPr id="36" name="Picture 35" descr="3032536186_96c678cf10"/>
            <p:cNvPicPr>
              <a:picLocks noChangeAspect="1" noChangeArrowheads="1"/>
            </p:cNvPicPr>
            <p:nvPr/>
          </p:nvPicPr>
          <p:blipFill>
            <a:blip r:embed="rId10" cstate="print"/>
            <a:srcRect/>
            <a:stretch>
              <a:fillRect/>
            </a:stretch>
          </p:blipFill>
          <p:spPr bwMode="auto">
            <a:xfrm>
              <a:off x="4211638" y="2420938"/>
              <a:ext cx="2320925" cy="1368425"/>
            </a:xfrm>
            <a:prstGeom prst="rect">
              <a:avLst/>
            </a:prstGeom>
            <a:noFill/>
            <a:ln w="9525">
              <a:noFill/>
              <a:miter lim="800000"/>
              <a:headEnd/>
              <a:tailEnd/>
            </a:ln>
          </p:spPr>
        </p:pic>
        <p:sp>
          <p:nvSpPr>
            <p:cNvPr id="37" name="Oval 36"/>
            <p:cNvSpPr/>
            <p:nvPr/>
          </p:nvSpPr>
          <p:spPr>
            <a:xfrm>
              <a:off x="4859338" y="3068638"/>
              <a:ext cx="288925" cy="144462"/>
            </a:xfrm>
            <a:prstGeom prst="ellips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43" name="TextBox 42"/>
          <p:cNvSpPr txBox="1"/>
          <p:nvPr/>
        </p:nvSpPr>
        <p:spPr>
          <a:xfrm>
            <a:off x="90594" y="3781181"/>
            <a:ext cx="4193585" cy="461665"/>
          </a:xfrm>
          <a:prstGeom prst="rect">
            <a:avLst/>
          </a:prstGeom>
          <a:noFill/>
        </p:spPr>
        <p:txBody>
          <a:bodyPr wrap="square" rtlCol="0">
            <a:spAutoFit/>
          </a:bodyPr>
          <a:lstStyle/>
          <a:p>
            <a:r>
              <a:rPr lang="en-US" sz="2400" dirty="0" smtClean="0"/>
              <a:t>High Virulence Genotype: HV</a:t>
            </a:r>
          </a:p>
        </p:txBody>
      </p:sp>
    </p:spTree>
    <p:custDataLst>
      <p:tags r:id="rId1"/>
    </p:custDataLst>
    <p:extLst>
      <p:ext uri="{BB962C8B-B14F-4D97-AF65-F5344CB8AC3E}">
        <p14:creationId xmlns:p14="http://schemas.microsoft.com/office/powerpoint/2010/main" val="520482724"/>
      </p:ext>
    </p:extLst>
  </p:cSld>
  <p:clrMapOvr>
    <a:masterClrMapping/>
  </p:clrMapOvr>
  <mc:AlternateContent xmlns:mc="http://schemas.openxmlformats.org/markup-compatibility/2006" xmlns:p14="http://schemas.microsoft.com/office/powerpoint/2010/main">
    <mc:Choice Requires="p14">
      <p:transition spd="slow" p14:dur="2000" advTm="43619"/>
    </mc:Choice>
    <mc:Fallback xmlns="">
      <p:transition spd="slow" advTm="4361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18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0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17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017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018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018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01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0"/>
      <p:bldP spid="22" grpId="0"/>
      <p:bldP spid="24" grpId="0"/>
      <p:bldP spid="25" grpId="0"/>
      <p:bldP spid="29" grpId="0"/>
      <p:bldP spid="34"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2829"/>
            <a:ext cx="9144000" cy="797050"/>
          </a:xfrm>
          <a:solidFill>
            <a:srgbClr val="99FFCC"/>
          </a:solidFill>
        </p:spPr>
        <p:txBody>
          <a:bodyPr/>
          <a:lstStyle/>
          <a:p>
            <a:r>
              <a:rPr lang="en-US" sz="4000" dirty="0" smtClean="0"/>
              <a:t>IHNV Data</a:t>
            </a:r>
            <a:endParaRPr lang="en-US" sz="4000" dirty="0"/>
          </a:p>
        </p:txBody>
      </p:sp>
      <p:graphicFrame>
        <p:nvGraphicFramePr>
          <p:cNvPr id="25" name="Chart 24"/>
          <p:cNvGraphicFramePr>
            <a:graphicFrameLocks/>
          </p:cNvGraphicFramePr>
          <p:nvPr>
            <p:extLst>
              <p:ext uri="{D42A27DB-BD31-4B8C-83A1-F6EECF244321}">
                <p14:modId xmlns:p14="http://schemas.microsoft.com/office/powerpoint/2010/main" val="3466910956"/>
              </p:ext>
            </p:extLst>
          </p:nvPr>
        </p:nvGraphicFramePr>
        <p:xfrm>
          <a:off x="2307772" y="915760"/>
          <a:ext cx="4689376" cy="2832445"/>
        </p:xfrm>
        <a:graphic>
          <a:graphicData uri="http://schemas.openxmlformats.org/drawingml/2006/chart">
            <c:chart xmlns:c="http://schemas.openxmlformats.org/drawingml/2006/chart" xmlns:r="http://schemas.openxmlformats.org/officeDocument/2006/relationships" r:id="rId4"/>
          </a:graphicData>
        </a:graphic>
      </p:graphicFrame>
      <p:cxnSp>
        <p:nvCxnSpPr>
          <p:cNvPr id="27" name="Straight Arrow Connector 26"/>
          <p:cNvCxnSpPr/>
          <p:nvPr/>
        </p:nvCxnSpPr>
        <p:spPr>
          <a:xfrm>
            <a:off x="2220686" y="2393911"/>
            <a:ext cx="1754966" cy="4733"/>
          </a:xfrm>
          <a:prstGeom prst="straightConnector1">
            <a:avLst/>
          </a:prstGeom>
          <a:ln w="50800">
            <a:solidFill>
              <a:srgbClr val="0066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41514" y="1970312"/>
            <a:ext cx="2005677" cy="1077218"/>
          </a:xfrm>
          <a:prstGeom prst="rect">
            <a:avLst/>
          </a:prstGeom>
          <a:noFill/>
          <a:ln w="44450">
            <a:solidFill>
              <a:srgbClr val="006600"/>
            </a:solidFill>
          </a:ln>
        </p:spPr>
        <p:txBody>
          <a:bodyPr wrap="none" rtlCol="0">
            <a:spAutoFit/>
          </a:bodyPr>
          <a:lstStyle/>
          <a:p>
            <a:pPr algn="ctr"/>
            <a:r>
              <a:rPr lang="en-US" sz="3200" dirty="0" smtClean="0">
                <a:solidFill>
                  <a:srgbClr val="006600"/>
                </a:solidFill>
              </a:rPr>
              <a:t>Culling</a:t>
            </a:r>
          </a:p>
          <a:p>
            <a:pPr algn="ctr"/>
            <a:r>
              <a:rPr lang="en-US" sz="3200" dirty="0" smtClean="0">
                <a:solidFill>
                  <a:srgbClr val="006600"/>
                </a:solidFill>
              </a:rPr>
              <a:t>Threshold</a:t>
            </a:r>
            <a:endParaRPr lang="en-US" sz="3200" dirty="0">
              <a:solidFill>
                <a:srgbClr val="006600"/>
              </a:solidFill>
            </a:endParaRPr>
          </a:p>
        </p:txBody>
      </p:sp>
      <p:graphicFrame>
        <p:nvGraphicFramePr>
          <p:cNvPr id="12" name="Chart 11"/>
          <p:cNvGraphicFramePr>
            <a:graphicFrameLocks/>
          </p:cNvGraphicFramePr>
          <p:nvPr>
            <p:extLst>
              <p:ext uri="{D42A27DB-BD31-4B8C-83A1-F6EECF244321}">
                <p14:modId xmlns:p14="http://schemas.microsoft.com/office/powerpoint/2010/main" val="4120823573"/>
              </p:ext>
            </p:extLst>
          </p:nvPr>
        </p:nvGraphicFramePr>
        <p:xfrm>
          <a:off x="141514" y="3861041"/>
          <a:ext cx="4687010" cy="2903747"/>
        </p:xfrm>
        <a:graphic>
          <a:graphicData uri="http://schemas.openxmlformats.org/drawingml/2006/chart">
            <c:chart xmlns:c="http://schemas.openxmlformats.org/drawingml/2006/chart" xmlns:r="http://schemas.openxmlformats.org/officeDocument/2006/relationships" r:id="rId5"/>
          </a:graphicData>
        </a:graphic>
      </p:graphicFrame>
      <p:sp>
        <p:nvSpPr>
          <p:cNvPr id="14" name="TextBox 13"/>
          <p:cNvSpPr txBox="1"/>
          <p:nvPr/>
        </p:nvSpPr>
        <p:spPr>
          <a:xfrm>
            <a:off x="3591340" y="3286540"/>
            <a:ext cx="2770310" cy="461665"/>
          </a:xfrm>
          <a:prstGeom prst="rect">
            <a:avLst/>
          </a:prstGeom>
          <a:noFill/>
        </p:spPr>
        <p:txBody>
          <a:bodyPr wrap="none" rtlCol="0">
            <a:spAutoFit/>
          </a:bodyPr>
          <a:lstStyle/>
          <a:p>
            <a:r>
              <a:rPr lang="en-US" sz="2400" dirty="0" smtClean="0"/>
              <a:t>Day post-exposure</a:t>
            </a:r>
            <a:endParaRPr lang="en-US" sz="2400" dirty="0"/>
          </a:p>
        </p:txBody>
      </p:sp>
      <p:sp>
        <p:nvSpPr>
          <p:cNvPr id="16" name="TextBox 15"/>
          <p:cNvSpPr txBox="1"/>
          <p:nvPr/>
        </p:nvSpPr>
        <p:spPr>
          <a:xfrm>
            <a:off x="1144352" y="6347623"/>
            <a:ext cx="2770310" cy="461665"/>
          </a:xfrm>
          <a:prstGeom prst="rect">
            <a:avLst/>
          </a:prstGeom>
          <a:noFill/>
        </p:spPr>
        <p:txBody>
          <a:bodyPr wrap="none" rtlCol="0">
            <a:spAutoFit/>
          </a:bodyPr>
          <a:lstStyle/>
          <a:p>
            <a:r>
              <a:rPr lang="en-US" sz="2400" dirty="0" smtClean="0"/>
              <a:t>Day post-exposure</a:t>
            </a:r>
            <a:endParaRPr lang="en-US" sz="2400" dirty="0"/>
          </a:p>
        </p:txBody>
      </p:sp>
      <p:grpSp>
        <p:nvGrpSpPr>
          <p:cNvPr id="9" name="Group 8"/>
          <p:cNvGrpSpPr/>
          <p:nvPr/>
        </p:nvGrpSpPr>
        <p:grpSpPr>
          <a:xfrm>
            <a:off x="4864608" y="3861041"/>
            <a:ext cx="4208891" cy="2915284"/>
            <a:chOff x="162410" y="3692363"/>
            <a:chExt cx="4504262" cy="2978217"/>
          </a:xfrm>
        </p:grpSpPr>
        <p:graphicFrame>
          <p:nvGraphicFramePr>
            <p:cNvPr id="11" name="Chart 10"/>
            <p:cNvGraphicFramePr>
              <a:graphicFrameLocks/>
            </p:cNvGraphicFramePr>
            <p:nvPr>
              <p:extLst>
                <p:ext uri="{D42A27DB-BD31-4B8C-83A1-F6EECF244321}">
                  <p14:modId xmlns:p14="http://schemas.microsoft.com/office/powerpoint/2010/main" val="633798680"/>
                </p:ext>
              </p:extLst>
            </p:nvPr>
          </p:nvGraphicFramePr>
          <p:xfrm>
            <a:off x="162410" y="3692363"/>
            <a:ext cx="4504262" cy="2978217"/>
          </p:xfrm>
          <a:graphic>
            <a:graphicData uri="http://schemas.openxmlformats.org/drawingml/2006/chart">
              <c:chart xmlns:c="http://schemas.openxmlformats.org/drawingml/2006/chart" xmlns:r="http://schemas.openxmlformats.org/officeDocument/2006/relationships" r:id="rId6"/>
            </a:graphicData>
          </a:graphic>
        </p:graphicFrame>
        <p:sp>
          <p:nvSpPr>
            <p:cNvPr id="13" name="TextBox 12"/>
            <p:cNvSpPr txBox="1"/>
            <p:nvPr/>
          </p:nvSpPr>
          <p:spPr>
            <a:xfrm>
              <a:off x="1698363" y="3748378"/>
              <a:ext cx="2420254" cy="461665"/>
            </a:xfrm>
            <a:prstGeom prst="rect">
              <a:avLst/>
            </a:prstGeom>
            <a:noFill/>
          </p:spPr>
          <p:txBody>
            <a:bodyPr wrap="none" rtlCol="0">
              <a:spAutoFit/>
            </a:bodyPr>
            <a:lstStyle/>
            <a:p>
              <a:r>
                <a:rPr lang="en-US" sz="2400" dirty="0" smtClean="0"/>
                <a:t>Total Virus Shed</a:t>
              </a:r>
              <a:endParaRPr lang="en-US" sz="2400" dirty="0"/>
            </a:p>
          </p:txBody>
        </p:sp>
        <p:sp>
          <p:nvSpPr>
            <p:cNvPr id="15" name="Rectangle 14"/>
            <p:cNvSpPr/>
            <p:nvPr/>
          </p:nvSpPr>
          <p:spPr>
            <a:xfrm>
              <a:off x="3834810" y="4207361"/>
              <a:ext cx="734427" cy="70377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7" name="TextBox 16"/>
          <p:cNvSpPr txBox="1"/>
          <p:nvPr/>
        </p:nvSpPr>
        <p:spPr>
          <a:xfrm rot="16200000">
            <a:off x="3871449" y="4978781"/>
            <a:ext cx="2671757" cy="461665"/>
          </a:xfrm>
          <a:prstGeom prst="rect">
            <a:avLst/>
          </a:prstGeom>
          <a:noFill/>
        </p:spPr>
        <p:txBody>
          <a:bodyPr wrap="none" rtlCol="0">
            <a:spAutoFit/>
          </a:bodyPr>
          <a:lstStyle/>
          <a:p>
            <a:r>
              <a:rPr lang="en-US" sz="2400" dirty="0" smtClean="0"/>
              <a:t>Log(Virus/ml H</a:t>
            </a:r>
            <a:r>
              <a:rPr lang="en-US" sz="2400" baseline="-25000" dirty="0" smtClean="0"/>
              <a:t>2</a:t>
            </a:r>
            <a:r>
              <a:rPr lang="en-US" sz="2400" dirty="0" smtClean="0"/>
              <a:t>O)</a:t>
            </a:r>
            <a:endParaRPr lang="en-US" sz="2400" dirty="0"/>
          </a:p>
        </p:txBody>
      </p:sp>
      <p:sp>
        <p:nvSpPr>
          <p:cNvPr id="3" name="TextBox 2"/>
          <p:cNvSpPr txBox="1"/>
          <p:nvPr/>
        </p:nvSpPr>
        <p:spPr>
          <a:xfrm>
            <a:off x="7186814" y="2009772"/>
            <a:ext cx="1820480" cy="523220"/>
          </a:xfrm>
          <a:prstGeom prst="rect">
            <a:avLst/>
          </a:prstGeom>
          <a:noFill/>
          <a:ln w="25400">
            <a:solidFill>
              <a:srgbClr val="FF0000"/>
            </a:solidFill>
          </a:ln>
        </p:spPr>
        <p:txBody>
          <a:bodyPr wrap="none" rtlCol="0">
            <a:spAutoFit/>
          </a:bodyPr>
          <a:lstStyle/>
          <a:p>
            <a:r>
              <a:rPr lang="en-US" sz="2800" dirty="0" smtClean="0"/>
              <a:t>HV WINS!</a:t>
            </a:r>
            <a:endParaRPr lang="en-US" sz="28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5445"/>
    </mc:Choice>
    <mc:Fallback xmlns="">
      <p:transition spd="slow" advTm="15445"/>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P spid="10" grpId="0" animBg="1"/>
      <p:bldGraphic spid="12" grpId="0">
        <p:bldAsOne/>
      </p:bldGraphic>
      <p:bldP spid="14" grpId="0"/>
      <p:bldP spid="16" grpId="0"/>
      <p:bldP spid="17"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Chart 24"/>
          <p:cNvGraphicFramePr>
            <a:graphicFrameLocks/>
          </p:cNvGraphicFramePr>
          <p:nvPr>
            <p:extLst>
              <p:ext uri="{D42A27DB-BD31-4B8C-83A1-F6EECF244321}">
                <p14:modId xmlns:p14="http://schemas.microsoft.com/office/powerpoint/2010/main" val="3224850740"/>
              </p:ext>
            </p:extLst>
          </p:nvPr>
        </p:nvGraphicFramePr>
        <p:xfrm>
          <a:off x="2307772" y="915760"/>
          <a:ext cx="4689376" cy="2832445"/>
        </p:xfrm>
        <a:graphic>
          <a:graphicData uri="http://schemas.openxmlformats.org/drawingml/2006/chart">
            <c:chart xmlns:c="http://schemas.openxmlformats.org/drawingml/2006/chart" xmlns:r="http://schemas.openxmlformats.org/officeDocument/2006/relationships" r:id="rId4"/>
          </a:graphicData>
        </a:graphic>
      </p:graphicFrame>
      <p:cxnSp>
        <p:nvCxnSpPr>
          <p:cNvPr id="27" name="Straight Arrow Connector 26"/>
          <p:cNvCxnSpPr/>
          <p:nvPr/>
        </p:nvCxnSpPr>
        <p:spPr>
          <a:xfrm>
            <a:off x="2220686" y="2393911"/>
            <a:ext cx="1754966" cy="4733"/>
          </a:xfrm>
          <a:prstGeom prst="straightConnector1">
            <a:avLst/>
          </a:prstGeom>
          <a:ln w="50800">
            <a:solidFill>
              <a:srgbClr val="0066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41514" y="1970312"/>
            <a:ext cx="2005677" cy="1077218"/>
          </a:xfrm>
          <a:prstGeom prst="rect">
            <a:avLst/>
          </a:prstGeom>
          <a:noFill/>
          <a:ln w="44450">
            <a:solidFill>
              <a:srgbClr val="006600"/>
            </a:solidFill>
          </a:ln>
        </p:spPr>
        <p:txBody>
          <a:bodyPr wrap="none" rtlCol="0">
            <a:spAutoFit/>
          </a:bodyPr>
          <a:lstStyle/>
          <a:p>
            <a:pPr algn="ctr"/>
            <a:r>
              <a:rPr lang="en-US" sz="3200" dirty="0" smtClean="0">
                <a:solidFill>
                  <a:srgbClr val="006600"/>
                </a:solidFill>
              </a:rPr>
              <a:t>Culling</a:t>
            </a:r>
          </a:p>
          <a:p>
            <a:pPr algn="ctr"/>
            <a:r>
              <a:rPr lang="en-US" sz="3200" dirty="0" smtClean="0">
                <a:solidFill>
                  <a:srgbClr val="006600"/>
                </a:solidFill>
              </a:rPr>
              <a:t>Threshold</a:t>
            </a:r>
            <a:endParaRPr lang="en-US" sz="3200" dirty="0">
              <a:solidFill>
                <a:srgbClr val="006600"/>
              </a:solidFill>
            </a:endParaRPr>
          </a:p>
        </p:txBody>
      </p:sp>
      <p:graphicFrame>
        <p:nvGraphicFramePr>
          <p:cNvPr id="12" name="Chart 11"/>
          <p:cNvGraphicFramePr>
            <a:graphicFrameLocks/>
          </p:cNvGraphicFramePr>
          <p:nvPr>
            <p:extLst>
              <p:ext uri="{D42A27DB-BD31-4B8C-83A1-F6EECF244321}">
                <p14:modId xmlns:p14="http://schemas.microsoft.com/office/powerpoint/2010/main" val="3633684654"/>
              </p:ext>
            </p:extLst>
          </p:nvPr>
        </p:nvGraphicFramePr>
        <p:xfrm>
          <a:off x="141514" y="3865485"/>
          <a:ext cx="4687010" cy="2901361"/>
        </p:xfrm>
        <a:graphic>
          <a:graphicData uri="http://schemas.openxmlformats.org/drawingml/2006/chart">
            <c:chart xmlns:c="http://schemas.openxmlformats.org/drawingml/2006/chart" xmlns:r="http://schemas.openxmlformats.org/officeDocument/2006/relationships" r:id="rId5"/>
          </a:graphicData>
        </a:graphic>
      </p:graphicFrame>
      <p:sp>
        <p:nvSpPr>
          <p:cNvPr id="14" name="TextBox 13"/>
          <p:cNvSpPr txBox="1"/>
          <p:nvPr/>
        </p:nvSpPr>
        <p:spPr>
          <a:xfrm>
            <a:off x="3591340" y="3286540"/>
            <a:ext cx="2770310" cy="461665"/>
          </a:xfrm>
          <a:prstGeom prst="rect">
            <a:avLst/>
          </a:prstGeom>
          <a:noFill/>
        </p:spPr>
        <p:txBody>
          <a:bodyPr wrap="none" rtlCol="0">
            <a:spAutoFit/>
          </a:bodyPr>
          <a:lstStyle/>
          <a:p>
            <a:r>
              <a:rPr lang="en-US" sz="2400" dirty="0" smtClean="0"/>
              <a:t>Day post-exposure</a:t>
            </a:r>
            <a:endParaRPr lang="en-US" sz="2400" dirty="0"/>
          </a:p>
        </p:txBody>
      </p:sp>
      <p:sp>
        <p:nvSpPr>
          <p:cNvPr id="16" name="TextBox 15"/>
          <p:cNvSpPr txBox="1"/>
          <p:nvPr/>
        </p:nvSpPr>
        <p:spPr>
          <a:xfrm>
            <a:off x="1336578" y="6365020"/>
            <a:ext cx="2770310" cy="461665"/>
          </a:xfrm>
          <a:prstGeom prst="rect">
            <a:avLst/>
          </a:prstGeom>
          <a:noFill/>
        </p:spPr>
        <p:txBody>
          <a:bodyPr wrap="none" rtlCol="0">
            <a:spAutoFit/>
          </a:bodyPr>
          <a:lstStyle/>
          <a:p>
            <a:r>
              <a:rPr lang="en-US" sz="2400" dirty="0" smtClean="0"/>
              <a:t>Day post-exposure</a:t>
            </a:r>
            <a:endParaRPr lang="en-US" sz="2400" dirty="0"/>
          </a:p>
        </p:txBody>
      </p:sp>
      <p:cxnSp>
        <p:nvCxnSpPr>
          <p:cNvPr id="13" name="Straight Connector 12"/>
          <p:cNvCxnSpPr/>
          <p:nvPr/>
        </p:nvCxnSpPr>
        <p:spPr>
          <a:xfrm flipV="1">
            <a:off x="1117915" y="4012760"/>
            <a:ext cx="132522" cy="1987827"/>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244754" y="4012760"/>
            <a:ext cx="119743" cy="108857"/>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364497" y="4119251"/>
            <a:ext cx="119742" cy="20682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462471" y="4330812"/>
            <a:ext cx="119270" cy="67586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588364" y="5010934"/>
            <a:ext cx="119743" cy="1088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1686810" y="5446363"/>
            <a:ext cx="1110343" cy="1034142"/>
          </a:xfrm>
          <a:prstGeom prst="ellipse">
            <a:avLst/>
          </a:prstGeom>
          <a:noFill/>
          <a:ln w="508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1"/>
          <p:cNvSpPr txBox="1">
            <a:spLocks/>
          </p:cNvSpPr>
          <p:nvPr/>
        </p:nvSpPr>
        <p:spPr bwMode="auto">
          <a:xfrm>
            <a:off x="0" y="72829"/>
            <a:ext cx="9144000" cy="797050"/>
          </a:xfrm>
          <a:prstGeom prst="rect">
            <a:avLst/>
          </a:prstGeom>
          <a:solidFill>
            <a:srgbClr val="99FFCC"/>
          </a:solid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4000" kern="0" dirty="0" smtClean="0"/>
              <a:t>IHNV Data</a:t>
            </a:r>
            <a:endParaRPr lang="en-US" sz="4000" kern="0" dirty="0"/>
          </a:p>
        </p:txBody>
      </p:sp>
      <p:grpSp>
        <p:nvGrpSpPr>
          <p:cNvPr id="15" name="Group 14"/>
          <p:cNvGrpSpPr/>
          <p:nvPr/>
        </p:nvGrpSpPr>
        <p:grpSpPr>
          <a:xfrm>
            <a:off x="4864608" y="3861041"/>
            <a:ext cx="4208891" cy="2915284"/>
            <a:chOff x="162410" y="3692363"/>
            <a:chExt cx="4504262" cy="2978217"/>
          </a:xfrm>
        </p:grpSpPr>
        <p:graphicFrame>
          <p:nvGraphicFramePr>
            <p:cNvPr id="21" name="Chart 20"/>
            <p:cNvGraphicFramePr>
              <a:graphicFrameLocks/>
            </p:cNvGraphicFramePr>
            <p:nvPr>
              <p:extLst>
                <p:ext uri="{D42A27DB-BD31-4B8C-83A1-F6EECF244321}">
                  <p14:modId xmlns:p14="http://schemas.microsoft.com/office/powerpoint/2010/main" val="2921877785"/>
                </p:ext>
              </p:extLst>
            </p:nvPr>
          </p:nvGraphicFramePr>
          <p:xfrm>
            <a:off x="162410" y="3692363"/>
            <a:ext cx="4504262" cy="2978217"/>
          </p:xfrm>
          <a:graphic>
            <a:graphicData uri="http://schemas.openxmlformats.org/drawingml/2006/chart">
              <c:chart xmlns:c="http://schemas.openxmlformats.org/drawingml/2006/chart" xmlns:r="http://schemas.openxmlformats.org/officeDocument/2006/relationships" r:id="rId6"/>
            </a:graphicData>
          </a:graphic>
        </p:graphicFrame>
        <p:sp>
          <p:nvSpPr>
            <p:cNvPr id="22" name="TextBox 21"/>
            <p:cNvSpPr txBox="1"/>
            <p:nvPr/>
          </p:nvSpPr>
          <p:spPr>
            <a:xfrm>
              <a:off x="1698363" y="3748378"/>
              <a:ext cx="2420254" cy="461665"/>
            </a:xfrm>
            <a:prstGeom prst="rect">
              <a:avLst/>
            </a:prstGeom>
            <a:noFill/>
          </p:spPr>
          <p:txBody>
            <a:bodyPr wrap="none" rtlCol="0">
              <a:spAutoFit/>
            </a:bodyPr>
            <a:lstStyle/>
            <a:p>
              <a:r>
                <a:rPr lang="en-US" sz="2400" dirty="0" smtClean="0"/>
                <a:t>Total Virus Shed</a:t>
              </a:r>
              <a:endParaRPr lang="en-US" sz="2400" dirty="0"/>
            </a:p>
          </p:txBody>
        </p:sp>
        <p:sp>
          <p:nvSpPr>
            <p:cNvPr id="24" name="Rectangle 23"/>
            <p:cNvSpPr/>
            <p:nvPr/>
          </p:nvSpPr>
          <p:spPr>
            <a:xfrm>
              <a:off x="3834810" y="4207361"/>
              <a:ext cx="734427" cy="70377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8" name="TextBox 27"/>
          <p:cNvSpPr txBox="1"/>
          <p:nvPr/>
        </p:nvSpPr>
        <p:spPr>
          <a:xfrm rot="16200000">
            <a:off x="3871449" y="4978781"/>
            <a:ext cx="2671757" cy="461665"/>
          </a:xfrm>
          <a:prstGeom prst="rect">
            <a:avLst/>
          </a:prstGeom>
          <a:noFill/>
        </p:spPr>
        <p:txBody>
          <a:bodyPr wrap="none" rtlCol="0">
            <a:spAutoFit/>
          </a:bodyPr>
          <a:lstStyle/>
          <a:p>
            <a:r>
              <a:rPr lang="en-US" sz="2400" dirty="0" smtClean="0"/>
              <a:t>Log(Virus/ml H</a:t>
            </a:r>
            <a:r>
              <a:rPr lang="en-US" sz="2400" baseline="-25000" dirty="0" smtClean="0"/>
              <a:t>2</a:t>
            </a:r>
            <a:r>
              <a:rPr lang="en-US" sz="2400" dirty="0" smtClean="0"/>
              <a:t>O)</a:t>
            </a:r>
            <a:endParaRPr lang="en-US" sz="2400" dirty="0"/>
          </a:p>
        </p:txBody>
      </p:sp>
      <p:cxnSp>
        <p:nvCxnSpPr>
          <p:cNvPr id="3" name="Straight Connector 2"/>
          <p:cNvCxnSpPr/>
          <p:nvPr/>
        </p:nvCxnSpPr>
        <p:spPr>
          <a:xfrm flipV="1">
            <a:off x="5742432" y="4367782"/>
            <a:ext cx="109728" cy="163280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5852160" y="4367782"/>
            <a:ext cx="109728" cy="19202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961888" y="4559808"/>
            <a:ext cx="97536" cy="23102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6150708" y="4709609"/>
            <a:ext cx="74566" cy="8122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6059424" y="4790831"/>
            <a:ext cx="9128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6236862" y="4809409"/>
            <a:ext cx="1110343" cy="1034142"/>
          </a:xfrm>
          <a:prstGeom prst="ellipse">
            <a:avLst/>
          </a:prstGeom>
          <a:noFill/>
          <a:ln w="508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6789053" y="1744592"/>
            <a:ext cx="2299127" cy="523220"/>
          </a:xfrm>
          <a:prstGeom prst="rect">
            <a:avLst/>
          </a:prstGeom>
          <a:noFill/>
          <a:ln w="25400">
            <a:solidFill>
              <a:srgbClr val="FF0000"/>
            </a:solidFill>
          </a:ln>
        </p:spPr>
        <p:txBody>
          <a:bodyPr wrap="none" rtlCol="0">
            <a:spAutoFit/>
          </a:bodyPr>
          <a:lstStyle/>
          <a:p>
            <a:r>
              <a:rPr lang="en-US" sz="2800" dirty="0" smtClean="0"/>
              <a:t>WHO WINS</a:t>
            </a:r>
            <a:r>
              <a:rPr lang="en-US" sz="2800" dirty="0"/>
              <a: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23632"/>
    </mc:Choice>
    <mc:Fallback xmlns="">
      <p:transition spd="slow" advTm="2363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inbow trout"/>
          <p:cNvPicPr>
            <a:picLocks noChangeAspect="1" noChangeArrowheads="1"/>
          </p:cNvPicPr>
          <p:nvPr/>
        </p:nvPicPr>
        <p:blipFill>
          <a:blip r:embed="rId4" cstate="print"/>
          <a:srcRect/>
          <a:stretch>
            <a:fillRect/>
          </a:stretch>
        </p:blipFill>
        <p:spPr bwMode="auto">
          <a:xfrm>
            <a:off x="291967" y="2286238"/>
            <a:ext cx="2256923" cy="1139747"/>
          </a:xfrm>
          <a:prstGeom prst="rect">
            <a:avLst/>
          </a:prstGeom>
          <a:noFill/>
        </p:spPr>
      </p:pic>
      <p:pic>
        <p:nvPicPr>
          <p:cNvPr id="7" name="Picture 6" descr="Rainbow trout"/>
          <p:cNvPicPr>
            <a:picLocks noChangeAspect="1" noChangeArrowheads="1"/>
          </p:cNvPicPr>
          <p:nvPr/>
        </p:nvPicPr>
        <p:blipFill>
          <a:blip r:embed="rId4" cstate="print"/>
          <a:srcRect/>
          <a:stretch>
            <a:fillRect/>
          </a:stretch>
        </p:blipFill>
        <p:spPr bwMode="auto">
          <a:xfrm>
            <a:off x="3496177" y="2267188"/>
            <a:ext cx="2256923" cy="1139747"/>
          </a:xfrm>
          <a:prstGeom prst="rect">
            <a:avLst/>
          </a:prstGeom>
          <a:noFill/>
        </p:spPr>
      </p:pic>
      <p:sp>
        <p:nvSpPr>
          <p:cNvPr id="9" name="Right Arrow 8"/>
          <p:cNvSpPr/>
          <p:nvPr/>
        </p:nvSpPr>
        <p:spPr>
          <a:xfrm>
            <a:off x="2697480" y="2240280"/>
            <a:ext cx="674370" cy="1223010"/>
          </a:xfrm>
          <a:prstGeom prst="rightArrow">
            <a:avLst/>
          </a:prstGeom>
          <a:solidFill>
            <a:srgbClr val="66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2088423" y="2308309"/>
            <a:ext cx="413896" cy="646331"/>
          </a:xfrm>
          <a:prstGeom prst="rect">
            <a:avLst/>
          </a:prstGeom>
          <a:solidFill>
            <a:schemeClr val="bg1"/>
          </a:solidFill>
        </p:spPr>
        <p:txBody>
          <a:bodyPr wrap="none" rtlCol="0">
            <a:spAutoFit/>
          </a:bodyPr>
          <a:lstStyle/>
          <a:p>
            <a:r>
              <a:rPr lang="en-US" sz="3600" dirty="0" smtClean="0">
                <a:latin typeface="Cambria Math" pitchFamily="18" charset="0"/>
                <a:ea typeface="Cambria Math" pitchFamily="18" charset="0"/>
              </a:rPr>
              <a:t>S</a:t>
            </a:r>
            <a:endParaRPr lang="en-US" sz="3600" dirty="0">
              <a:latin typeface="Cambria Math" pitchFamily="18" charset="0"/>
              <a:ea typeface="Cambria Math" pitchFamily="18" charset="0"/>
            </a:endParaRPr>
          </a:p>
        </p:txBody>
      </p:sp>
      <p:sp>
        <p:nvSpPr>
          <p:cNvPr id="12" name="TextBox 11"/>
          <p:cNvSpPr txBox="1"/>
          <p:nvPr/>
        </p:nvSpPr>
        <p:spPr>
          <a:xfrm>
            <a:off x="5227320" y="2295247"/>
            <a:ext cx="489236" cy="646331"/>
          </a:xfrm>
          <a:prstGeom prst="rect">
            <a:avLst/>
          </a:prstGeom>
          <a:solidFill>
            <a:srgbClr val="66FF66"/>
          </a:solidFill>
        </p:spPr>
        <p:txBody>
          <a:bodyPr wrap="none" rtlCol="0">
            <a:spAutoFit/>
          </a:bodyPr>
          <a:lstStyle/>
          <a:p>
            <a:r>
              <a:rPr lang="en-US" sz="3600" dirty="0" smtClean="0">
                <a:latin typeface="Cambria Math" pitchFamily="18" charset="0"/>
                <a:ea typeface="Cambria Math" pitchFamily="18" charset="0"/>
              </a:rPr>
              <a:t>I</a:t>
            </a:r>
            <a:r>
              <a:rPr lang="en-US" sz="3600" baseline="-25000" dirty="0" smtClean="0">
                <a:latin typeface="Cambria Math" pitchFamily="18" charset="0"/>
                <a:ea typeface="Cambria Math" pitchFamily="18" charset="0"/>
              </a:rPr>
              <a:t>v</a:t>
            </a:r>
            <a:endParaRPr lang="en-US" sz="3600" baseline="-25000" dirty="0">
              <a:latin typeface="Cambria Math" pitchFamily="18" charset="0"/>
              <a:ea typeface="Cambria Math" pitchFamily="18" charset="0"/>
            </a:endParaRPr>
          </a:p>
        </p:txBody>
      </p:sp>
      <p:grpSp>
        <p:nvGrpSpPr>
          <p:cNvPr id="18" name="Group 17"/>
          <p:cNvGrpSpPr/>
          <p:nvPr/>
        </p:nvGrpSpPr>
        <p:grpSpPr>
          <a:xfrm>
            <a:off x="4039759" y="1459229"/>
            <a:ext cx="1642112" cy="712471"/>
            <a:chOff x="3413758" y="1002029"/>
            <a:chExt cx="1642112" cy="712471"/>
          </a:xfrm>
        </p:grpSpPr>
        <p:sp>
          <p:nvSpPr>
            <p:cNvPr id="15" name="Oval 14"/>
            <p:cNvSpPr/>
            <p:nvPr/>
          </p:nvSpPr>
          <p:spPr>
            <a:xfrm>
              <a:off x="3413758" y="1002029"/>
              <a:ext cx="792482" cy="712471"/>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atin typeface="Cambria Math" pitchFamily="18" charset="0"/>
                  <a:ea typeface="Cambria Math" pitchFamily="18" charset="0"/>
                </a:rPr>
                <a:t>I</a:t>
              </a:r>
              <a:r>
                <a:rPr lang="en-US" sz="3600" baseline="-25000" dirty="0" smtClean="0">
                  <a:latin typeface="Cambria Math" pitchFamily="18" charset="0"/>
                  <a:ea typeface="Cambria Math" pitchFamily="18" charset="0"/>
                </a:rPr>
                <a:t>H</a:t>
              </a:r>
              <a:endParaRPr lang="en-US" sz="3600" dirty="0">
                <a:latin typeface="Cambria Math" pitchFamily="18" charset="0"/>
                <a:ea typeface="Cambria Math" pitchFamily="18" charset="0"/>
              </a:endParaRPr>
            </a:p>
          </p:txBody>
        </p:sp>
        <p:sp>
          <p:nvSpPr>
            <p:cNvPr id="16" name="Oval 15"/>
            <p:cNvSpPr/>
            <p:nvPr/>
          </p:nvSpPr>
          <p:spPr>
            <a:xfrm>
              <a:off x="4263388" y="1017269"/>
              <a:ext cx="792482" cy="697231"/>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atin typeface="Cambria Math" pitchFamily="18" charset="0"/>
                  <a:ea typeface="Cambria Math" pitchFamily="18" charset="0"/>
                </a:rPr>
                <a:t>I</a:t>
              </a:r>
              <a:r>
                <a:rPr lang="en-US" sz="3600" baseline="-25000" dirty="0" smtClean="0">
                  <a:latin typeface="Cambria Math" pitchFamily="18" charset="0"/>
                  <a:ea typeface="Cambria Math" pitchFamily="18" charset="0"/>
                </a:rPr>
                <a:t>L</a:t>
              </a:r>
              <a:endParaRPr lang="en-US" sz="3600" dirty="0">
                <a:latin typeface="Cambria Math" pitchFamily="18" charset="0"/>
                <a:ea typeface="Cambria Math" pitchFamily="18" charset="0"/>
              </a:endParaRPr>
            </a:p>
          </p:txBody>
        </p:sp>
      </p:grpSp>
      <p:sp>
        <p:nvSpPr>
          <p:cNvPr id="20" name="TextBox 19"/>
          <p:cNvSpPr txBox="1"/>
          <p:nvPr/>
        </p:nvSpPr>
        <p:spPr>
          <a:xfrm>
            <a:off x="1840230" y="3417570"/>
            <a:ext cx="2410725" cy="954107"/>
          </a:xfrm>
          <a:prstGeom prst="rect">
            <a:avLst/>
          </a:prstGeom>
          <a:noFill/>
        </p:spPr>
        <p:txBody>
          <a:bodyPr wrap="none" rtlCol="0">
            <a:spAutoFit/>
          </a:bodyPr>
          <a:lstStyle/>
          <a:p>
            <a:pPr algn="ctr"/>
            <a:r>
              <a:rPr lang="en-US" sz="2800" dirty="0" smtClean="0"/>
              <a:t>Transmission </a:t>
            </a:r>
          </a:p>
          <a:p>
            <a:pPr algn="ctr"/>
            <a:r>
              <a:rPr lang="en-US" sz="2800" dirty="0" smtClean="0"/>
              <a:t>Rate</a:t>
            </a:r>
            <a:endParaRPr lang="en-US" sz="2800" dirty="0"/>
          </a:p>
        </p:txBody>
      </p:sp>
      <p:sp>
        <p:nvSpPr>
          <p:cNvPr id="31" name="Down Arrow 30"/>
          <p:cNvSpPr/>
          <p:nvPr/>
        </p:nvSpPr>
        <p:spPr>
          <a:xfrm>
            <a:off x="758190" y="1466850"/>
            <a:ext cx="1131570" cy="742950"/>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262890" y="960120"/>
            <a:ext cx="2143536" cy="523220"/>
          </a:xfrm>
          <a:prstGeom prst="rect">
            <a:avLst/>
          </a:prstGeom>
          <a:noFill/>
        </p:spPr>
        <p:txBody>
          <a:bodyPr wrap="none" rtlCol="0">
            <a:spAutoFit/>
          </a:bodyPr>
          <a:lstStyle/>
          <a:p>
            <a:r>
              <a:rPr lang="en-US" sz="2800" dirty="0" smtClean="0"/>
              <a:t>Supply Rate</a:t>
            </a:r>
            <a:endParaRPr lang="en-US" sz="2800" dirty="0"/>
          </a:p>
        </p:txBody>
      </p:sp>
      <p:sp>
        <p:nvSpPr>
          <p:cNvPr id="37" name="Title 1"/>
          <p:cNvSpPr>
            <a:spLocks noGrp="1"/>
          </p:cNvSpPr>
          <p:nvPr>
            <p:ph type="title"/>
          </p:nvPr>
        </p:nvSpPr>
        <p:spPr>
          <a:xfrm>
            <a:off x="0" y="0"/>
            <a:ext cx="9144000" cy="1054306"/>
          </a:xfrm>
          <a:solidFill>
            <a:srgbClr val="99FFCC"/>
          </a:solidFill>
        </p:spPr>
        <p:txBody>
          <a:bodyPr/>
          <a:lstStyle/>
          <a:p>
            <a:r>
              <a:rPr lang="en-US" sz="4000" dirty="0" smtClean="0"/>
              <a:t>Culling and Virulence </a:t>
            </a:r>
            <a:br>
              <a:rPr lang="en-US" sz="4000" dirty="0" smtClean="0"/>
            </a:br>
            <a:r>
              <a:rPr lang="en-US" sz="4000" dirty="0" smtClean="0"/>
              <a:t>Mathematical Model</a:t>
            </a:r>
            <a:endParaRPr lang="en-US" sz="4000" dirty="0"/>
          </a:p>
        </p:txBody>
      </p:sp>
      <p:sp>
        <p:nvSpPr>
          <p:cNvPr id="34" name="TextBox 33"/>
          <p:cNvSpPr txBox="1"/>
          <p:nvPr/>
        </p:nvSpPr>
        <p:spPr>
          <a:xfrm>
            <a:off x="2686050" y="2457450"/>
            <a:ext cx="561372"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τ</a:t>
            </a:r>
            <a:r>
              <a:rPr lang="en-US" sz="3600" baseline="-25000" dirty="0" smtClean="0">
                <a:latin typeface="Cambria Math" pitchFamily="18" charset="0"/>
                <a:ea typeface="Cambria Math" pitchFamily="18" charset="0"/>
              </a:rPr>
              <a:t>v</a:t>
            </a:r>
            <a:endParaRPr lang="en-US" sz="3600" baseline="-25000" dirty="0">
              <a:latin typeface="Cambria Math" pitchFamily="18" charset="0"/>
              <a:ea typeface="Cambria Math" pitchFamily="18" charset="0"/>
            </a:endParaRPr>
          </a:p>
        </p:txBody>
      </p:sp>
      <p:sp>
        <p:nvSpPr>
          <p:cNvPr id="28" name="TextBox 27"/>
          <p:cNvSpPr txBox="1"/>
          <p:nvPr/>
        </p:nvSpPr>
        <p:spPr>
          <a:xfrm>
            <a:off x="1052104" y="1393372"/>
            <a:ext cx="449162"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σ</a:t>
            </a:r>
            <a:endParaRPr lang="en-US" sz="3600" dirty="0">
              <a:latin typeface="Cambria Math" pitchFamily="18" charset="0"/>
              <a:ea typeface="Cambria Math" pitchFamily="18" charset="0"/>
            </a:endParaRPr>
          </a:p>
        </p:txBody>
      </p:sp>
      <p:sp>
        <p:nvSpPr>
          <p:cNvPr id="3993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9939" name="Rectangle 3"/>
          <p:cNvSpPr>
            <a:spLocks noChangeArrowheads="1"/>
          </p:cNvSpPr>
          <p:nvPr/>
        </p:nvSpPr>
        <p:spPr bwMode="auto">
          <a:xfrm>
            <a:off x="0" y="1257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39941"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9942" name="Rectangle 6"/>
          <p:cNvSpPr>
            <a:spLocks noChangeArrowheads="1"/>
          </p:cNvSpPr>
          <p:nvPr/>
        </p:nvSpPr>
        <p:spPr bwMode="auto">
          <a:xfrm>
            <a:off x="0" y="1209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39944"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9945" name="Rectangle 9"/>
          <p:cNvSpPr>
            <a:spLocks noChangeArrowheads="1"/>
          </p:cNvSpPr>
          <p:nvPr/>
        </p:nvSpPr>
        <p:spPr bwMode="auto">
          <a:xfrm>
            <a:off x="0" y="1209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39947"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9946" name="Picture 10"/>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754880" y="4331970"/>
            <a:ext cx="3886200" cy="800100"/>
          </a:xfrm>
          <a:prstGeom prst="rect">
            <a:avLst/>
          </a:prstGeom>
          <a:noFill/>
        </p:spPr>
      </p:pic>
      <p:sp>
        <p:nvSpPr>
          <p:cNvPr id="39948" name="Rectangle 12"/>
          <p:cNvSpPr>
            <a:spLocks noChangeArrowheads="1"/>
          </p:cNvSpPr>
          <p:nvPr/>
        </p:nvSpPr>
        <p:spPr bwMode="auto">
          <a:xfrm>
            <a:off x="0" y="1257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39950"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9951" name="Rectangle 15"/>
          <p:cNvSpPr>
            <a:spLocks noChangeArrowheads="1"/>
          </p:cNvSpPr>
          <p:nvPr/>
        </p:nvSpPr>
        <p:spPr bwMode="auto">
          <a:xfrm>
            <a:off x="0" y="1257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44" name="Rectangle 43"/>
          <p:cNvSpPr/>
          <p:nvPr/>
        </p:nvSpPr>
        <p:spPr>
          <a:xfrm>
            <a:off x="5760720" y="4331970"/>
            <a:ext cx="2960370" cy="76581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953" name="Rectangle 1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9952" name="Picture 1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766310" y="5200650"/>
            <a:ext cx="3324225" cy="752475"/>
          </a:xfrm>
          <a:prstGeom prst="rect">
            <a:avLst/>
          </a:prstGeom>
          <a:noFill/>
        </p:spPr>
      </p:pic>
      <p:sp>
        <p:nvSpPr>
          <p:cNvPr id="39954" name="Rectangle 18"/>
          <p:cNvSpPr>
            <a:spLocks noChangeArrowheads="1"/>
          </p:cNvSpPr>
          <p:nvPr/>
        </p:nvSpPr>
        <p:spPr bwMode="auto">
          <a:xfrm>
            <a:off x="0" y="1209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48" name="Rectangle 47"/>
          <p:cNvSpPr/>
          <p:nvPr/>
        </p:nvSpPr>
        <p:spPr>
          <a:xfrm>
            <a:off x="8058150" y="4347210"/>
            <a:ext cx="651510" cy="76581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p:cNvSpPr/>
          <p:nvPr/>
        </p:nvSpPr>
        <p:spPr>
          <a:xfrm>
            <a:off x="5303520" y="6023610"/>
            <a:ext cx="2148840" cy="76581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p:cNvSpPr/>
          <p:nvPr/>
        </p:nvSpPr>
        <p:spPr>
          <a:xfrm>
            <a:off x="6286500" y="5215890"/>
            <a:ext cx="1954530" cy="76581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p:cNvSpPr/>
          <p:nvPr/>
        </p:nvSpPr>
        <p:spPr>
          <a:xfrm>
            <a:off x="7101840" y="6069330"/>
            <a:ext cx="762000" cy="76581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p:cNvSpPr/>
          <p:nvPr/>
        </p:nvSpPr>
        <p:spPr>
          <a:xfrm>
            <a:off x="5166360" y="4347210"/>
            <a:ext cx="3600450" cy="76581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53"/>
          <p:cNvSpPr/>
          <p:nvPr/>
        </p:nvSpPr>
        <p:spPr>
          <a:xfrm>
            <a:off x="5261610" y="5194935"/>
            <a:ext cx="3025140" cy="74295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p:cNvSpPr/>
          <p:nvPr/>
        </p:nvSpPr>
        <p:spPr>
          <a:xfrm>
            <a:off x="7178040" y="5185410"/>
            <a:ext cx="1272540" cy="76581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6" name="Group 55"/>
          <p:cNvGrpSpPr/>
          <p:nvPr/>
        </p:nvGrpSpPr>
        <p:grpSpPr>
          <a:xfrm>
            <a:off x="925019" y="4343400"/>
            <a:ext cx="3723181" cy="2398195"/>
            <a:chOff x="165341" y="3649796"/>
            <a:chExt cx="4310406" cy="2844515"/>
          </a:xfrm>
        </p:grpSpPr>
        <p:graphicFrame>
          <p:nvGraphicFramePr>
            <p:cNvPr id="57" name="Chart 56"/>
            <p:cNvGraphicFramePr>
              <a:graphicFrameLocks/>
            </p:cNvGraphicFramePr>
            <p:nvPr>
              <p:extLst>
                <p:ext uri="{D42A27DB-BD31-4B8C-83A1-F6EECF244321}">
                  <p14:modId xmlns:p14="http://schemas.microsoft.com/office/powerpoint/2010/main" val="2580374713"/>
                </p:ext>
              </p:extLst>
            </p:nvPr>
          </p:nvGraphicFramePr>
          <p:xfrm>
            <a:off x="171450" y="3649796"/>
            <a:ext cx="4304297" cy="2823193"/>
          </p:xfrm>
          <a:graphic>
            <a:graphicData uri="http://schemas.openxmlformats.org/drawingml/2006/chart">
              <c:chart xmlns:c="http://schemas.openxmlformats.org/drawingml/2006/chart" xmlns:r="http://schemas.openxmlformats.org/officeDocument/2006/relationships" r:id="rId7"/>
            </a:graphicData>
          </a:graphic>
        </p:graphicFrame>
        <p:sp>
          <p:nvSpPr>
            <p:cNvPr id="58" name="TextBox 57"/>
            <p:cNvSpPr txBox="1"/>
            <p:nvPr/>
          </p:nvSpPr>
          <p:spPr>
            <a:xfrm>
              <a:off x="1060167" y="6056244"/>
              <a:ext cx="2232341" cy="438067"/>
            </a:xfrm>
            <a:prstGeom prst="rect">
              <a:avLst/>
            </a:prstGeom>
            <a:noFill/>
          </p:spPr>
          <p:txBody>
            <a:bodyPr wrap="none" rtlCol="0">
              <a:spAutoFit/>
            </a:bodyPr>
            <a:lstStyle/>
            <a:p>
              <a:r>
                <a:rPr lang="en-US" dirty="0" smtClean="0"/>
                <a:t>Day post-exposure</a:t>
              </a:r>
              <a:endParaRPr lang="en-US" dirty="0"/>
            </a:p>
          </p:txBody>
        </p:sp>
        <p:sp>
          <p:nvSpPr>
            <p:cNvPr id="59" name="TextBox 58"/>
            <p:cNvSpPr txBox="1"/>
            <p:nvPr/>
          </p:nvSpPr>
          <p:spPr>
            <a:xfrm rot="16200000">
              <a:off x="-722880" y="4701901"/>
              <a:ext cx="2204025" cy="427584"/>
            </a:xfrm>
            <a:prstGeom prst="rect">
              <a:avLst/>
            </a:prstGeom>
            <a:noFill/>
          </p:spPr>
          <p:txBody>
            <a:bodyPr wrap="none" rtlCol="0">
              <a:spAutoFit/>
            </a:bodyPr>
            <a:lstStyle/>
            <a:p>
              <a:r>
                <a:rPr lang="en-US" dirty="0" smtClean="0"/>
                <a:t>Log(virus/ml H</a:t>
              </a:r>
              <a:r>
                <a:rPr lang="en-US" baseline="-25000" dirty="0" smtClean="0"/>
                <a:t>2</a:t>
              </a:r>
              <a:r>
                <a:rPr lang="en-US" dirty="0" smtClean="0"/>
                <a:t>O)</a:t>
              </a:r>
              <a:endParaRPr lang="en-US" dirty="0"/>
            </a:p>
          </p:txBody>
        </p:sp>
      </p:grpSp>
      <p:sp>
        <p:nvSpPr>
          <p:cNvPr id="43" name="TextBox 42"/>
          <p:cNvSpPr txBox="1"/>
          <p:nvPr/>
        </p:nvSpPr>
        <p:spPr>
          <a:xfrm>
            <a:off x="3250606" y="1520055"/>
            <a:ext cx="883575" cy="646331"/>
          </a:xfrm>
          <a:prstGeom prst="rect">
            <a:avLst/>
          </a:prstGeom>
          <a:noFill/>
          <a:scene3d>
            <a:camera prst="orthographicFront">
              <a:rot lat="0" lon="0" rev="0"/>
            </a:camera>
            <a:lightRig rig="threePt" dir="t"/>
          </a:scene3d>
        </p:spPr>
        <p:txBody>
          <a:bodyPr wrap="none" rtlCol="0">
            <a:spAutoFit/>
          </a:bodyPr>
          <a:lstStyle/>
          <a:p>
            <a:r>
              <a:rPr lang="en-US" sz="3600" dirty="0"/>
              <a:t>V</a:t>
            </a:r>
            <a:r>
              <a:rPr lang="en-US" sz="3600" dirty="0" smtClean="0"/>
              <a:t> = </a:t>
            </a:r>
          </a:p>
        </p:txBody>
      </p:sp>
    </p:spTree>
    <p:custDataLst>
      <p:tags r:id="rId1"/>
    </p:custDataLst>
    <p:extLst>
      <p:ext uri="{BB962C8B-B14F-4D97-AF65-F5344CB8AC3E}">
        <p14:creationId xmlns:p14="http://schemas.microsoft.com/office/powerpoint/2010/main" val="3236131387"/>
      </p:ext>
    </p:extLst>
  </p:cSld>
  <p:clrMapOvr>
    <a:masterClrMapping/>
  </p:clrMapOvr>
  <mc:AlternateContent xmlns:mc="http://schemas.openxmlformats.org/markup-compatibility/2006" xmlns:p14="http://schemas.microsoft.com/office/powerpoint/2010/main">
    <mc:Choice Requires="p14">
      <p:transition spd="slow" p14:dur="2000" advTm="62123"/>
    </mc:Choice>
    <mc:Fallback xmlns="">
      <p:transition spd="slow" advTm="62123"/>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9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xit" presetSubtype="0" fill="hold" grpId="0" nodeType="withEffect">
                                  <p:stCondLst>
                                    <p:cond delay="0"/>
                                  </p:stCondLst>
                                  <p:childTnLst>
                                    <p:set>
                                      <p:cBhvr>
                                        <p:cTn id="20" dur="1" fill="hold">
                                          <p:stCondLst>
                                            <p:cond delay="0"/>
                                          </p:stCondLst>
                                        </p:cTn>
                                        <p:tgtEl>
                                          <p:spTgt spid="5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995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xit" presetSubtype="0" fill="hold" grpId="0" nodeType="withEffect">
                                  <p:stCondLst>
                                    <p:cond delay="0"/>
                                  </p:stCondLst>
                                  <p:childTnLst>
                                    <p:set>
                                      <p:cBhvr>
                                        <p:cTn id="44" dur="1" fill="hold">
                                          <p:stCondLst>
                                            <p:cond delay="0"/>
                                          </p:stCondLst>
                                        </p:cTn>
                                        <p:tgtEl>
                                          <p:spTgt spid="54"/>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44"/>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20" grpId="0"/>
      <p:bldP spid="31" grpId="0" animBg="1"/>
      <p:bldP spid="35" grpId="0"/>
      <p:bldP spid="34" grpId="0"/>
      <p:bldP spid="28" grpId="0"/>
      <p:bldP spid="44" grpId="0" animBg="1"/>
      <p:bldP spid="53" grpId="0" animBg="1"/>
      <p:bldP spid="54" grpId="0" animBg="1"/>
      <p:bldP spid="4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inbow trout"/>
          <p:cNvPicPr>
            <a:picLocks noChangeAspect="1" noChangeArrowheads="1"/>
          </p:cNvPicPr>
          <p:nvPr/>
        </p:nvPicPr>
        <p:blipFill>
          <a:blip r:embed="rId4" cstate="print"/>
          <a:srcRect/>
          <a:stretch>
            <a:fillRect/>
          </a:stretch>
        </p:blipFill>
        <p:spPr bwMode="auto">
          <a:xfrm>
            <a:off x="291967" y="2286238"/>
            <a:ext cx="2256923" cy="1139747"/>
          </a:xfrm>
          <a:prstGeom prst="rect">
            <a:avLst/>
          </a:prstGeom>
          <a:noFill/>
        </p:spPr>
      </p:pic>
      <p:pic>
        <p:nvPicPr>
          <p:cNvPr id="7" name="Picture 6" descr="Rainbow trout"/>
          <p:cNvPicPr>
            <a:picLocks noChangeAspect="1" noChangeArrowheads="1"/>
          </p:cNvPicPr>
          <p:nvPr/>
        </p:nvPicPr>
        <p:blipFill>
          <a:blip r:embed="rId4" cstate="print"/>
          <a:srcRect/>
          <a:stretch>
            <a:fillRect/>
          </a:stretch>
        </p:blipFill>
        <p:spPr bwMode="auto">
          <a:xfrm>
            <a:off x="3496177" y="2267188"/>
            <a:ext cx="2256923" cy="1139747"/>
          </a:xfrm>
          <a:prstGeom prst="rect">
            <a:avLst/>
          </a:prstGeom>
          <a:noFill/>
        </p:spPr>
      </p:pic>
      <p:pic>
        <p:nvPicPr>
          <p:cNvPr id="8" name="Picture 7" descr="Rainbow trout"/>
          <p:cNvPicPr>
            <a:picLocks noChangeAspect="1" noChangeArrowheads="1"/>
          </p:cNvPicPr>
          <p:nvPr/>
        </p:nvPicPr>
        <p:blipFill>
          <a:blip r:embed="rId4" cstate="print"/>
          <a:srcRect/>
          <a:stretch>
            <a:fillRect/>
          </a:stretch>
        </p:blipFill>
        <p:spPr bwMode="auto">
          <a:xfrm>
            <a:off x="6711817" y="2236708"/>
            <a:ext cx="2256923" cy="1139747"/>
          </a:xfrm>
          <a:prstGeom prst="rect">
            <a:avLst/>
          </a:prstGeom>
          <a:noFill/>
        </p:spPr>
      </p:pic>
      <p:sp>
        <p:nvSpPr>
          <p:cNvPr id="9" name="Right Arrow 8"/>
          <p:cNvSpPr/>
          <p:nvPr/>
        </p:nvSpPr>
        <p:spPr>
          <a:xfrm>
            <a:off x="2697480" y="2240280"/>
            <a:ext cx="674370" cy="1223010"/>
          </a:xfrm>
          <a:prstGeom prst="rightArrow">
            <a:avLst/>
          </a:prstGeom>
          <a:solidFill>
            <a:srgbClr val="66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2088423" y="2308309"/>
            <a:ext cx="413896" cy="646331"/>
          </a:xfrm>
          <a:prstGeom prst="rect">
            <a:avLst/>
          </a:prstGeom>
          <a:solidFill>
            <a:schemeClr val="bg1"/>
          </a:solidFill>
        </p:spPr>
        <p:txBody>
          <a:bodyPr wrap="none" rtlCol="0">
            <a:spAutoFit/>
          </a:bodyPr>
          <a:lstStyle/>
          <a:p>
            <a:r>
              <a:rPr lang="en-US" sz="3600" dirty="0" smtClean="0">
                <a:latin typeface="Cambria Math" pitchFamily="18" charset="0"/>
                <a:ea typeface="Cambria Math" pitchFamily="18" charset="0"/>
              </a:rPr>
              <a:t>S</a:t>
            </a:r>
            <a:endParaRPr lang="en-US" sz="3600" dirty="0">
              <a:latin typeface="Cambria Math" pitchFamily="18" charset="0"/>
              <a:ea typeface="Cambria Math" pitchFamily="18" charset="0"/>
            </a:endParaRPr>
          </a:p>
        </p:txBody>
      </p:sp>
      <p:sp>
        <p:nvSpPr>
          <p:cNvPr id="12" name="TextBox 11"/>
          <p:cNvSpPr txBox="1"/>
          <p:nvPr/>
        </p:nvSpPr>
        <p:spPr>
          <a:xfrm>
            <a:off x="5227320" y="2295247"/>
            <a:ext cx="489236" cy="646331"/>
          </a:xfrm>
          <a:prstGeom prst="rect">
            <a:avLst/>
          </a:prstGeom>
          <a:solidFill>
            <a:srgbClr val="66FF66"/>
          </a:solidFill>
        </p:spPr>
        <p:txBody>
          <a:bodyPr wrap="none" rtlCol="0">
            <a:spAutoFit/>
          </a:bodyPr>
          <a:lstStyle/>
          <a:p>
            <a:r>
              <a:rPr lang="en-US" sz="3600" dirty="0" smtClean="0">
                <a:latin typeface="Cambria Math" pitchFamily="18" charset="0"/>
                <a:ea typeface="Cambria Math" pitchFamily="18" charset="0"/>
              </a:rPr>
              <a:t>I</a:t>
            </a:r>
            <a:r>
              <a:rPr lang="en-US" sz="3600" baseline="-25000" dirty="0" smtClean="0">
                <a:latin typeface="Cambria Math" pitchFamily="18" charset="0"/>
                <a:ea typeface="Cambria Math" pitchFamily="18" charset="0"/>
              </a:rPr>
              <a:t>v</a:t>
            </a:r>
            <a:endParaRPr lang="en-US" sz="3600" baseline="-25000" dirty="0">
              <a:latin typeface="Cambria Math" pitchFamily="18" charset="0"/>
              <a:ea typeface="Cambria Math" pitchFamily="18" charset="0"/>
            </a:endParaRPr>
          </a:p>
        </p:txBody>
      </p:sp>
      <p:sp>
        <p:nvSpPr>
          <p:cNvPr id="13" name="TextBox 12"/>
          <p:cNvSpPr txBox="1"/>
          <p:nvPr/>
        </p:nvSpPr>
        <p:spPr>
          <a:xfrm>
            <a:off x="8465820" y="2264767"/>
            <a:ext cx="471604" cy="646331"/>
          </a:xfrm>
          <a:prstGeom prst="rect">
            <a:avLst/>
          </a:prstGeom>
          <a:solidFill>
            <a:srgbClr val="FF66FF"/>
          </a:solidFill>
        </p:spPr>
        <p:txBody>
          <a:bodyPr wrap="none" rtlCol="0">
            <a:spAutoFit/>
          </a:bodyPr>
          <a:lstStyle/>
          <a:p>
            <a:r>
              <a:rPr lang="en-US" sz="3600" dirty="0" smtClean="0">
                <a:latin typeface="Cambria Math" pitchFamily="18" charset="0"/>
                <a:ea typeface="Cambria Math" pitchFamily="18" charset="0"/>
              </a:rPr>
              <a:t>R</a:t>
            </a:r>
            <a:endParaRPr lang="en-US" sz="3600" baseline="-25000" dirty="0">
              <a:latin typeface="Cambria Math" pitchFamily="18" charset="0"/>
              <a:ea typeface="Cambria Math" pitchFamily="18" charset="0"/>
            </a:endParaRPr>
          </a:p>
        </p:txBody>
      </p:sp>
      <p:sp>
        <p:nvSpPr>
          <p:cNvPr id="14" name="Right Arrow 13"/>
          <p:cNvSpPr/>
          <p:nvPr/>
        </p:nvSpPr>
        <p:spPr>
          <a:xfrm>
            <a:off x="5909310" y="2221230"/>
            <a:ext cx="651510" cy="1287780"/>
          </a:xfrm>
          <a:prstGeom prst="rightArrow">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 name="Group 17"/>
          <p:cNvGrpSpPr/>
          <p:nvPr/>
        </p:nvGrpSpPr>
        <p:grpSpPr>
          <a:xfrm>
            <a:off x="4039759" y="1459229"/>
            <a:ext cx="1642112" cy="712471"/>
            <a:chOff x="3413758" y="1002029"/>
            <a:chExt cx="1642112" cy="712471"/>
          </a:xfrm>
        </p:grpSpPr>
        <p:sp>
          <p:nvSpPr>
            <p:cNvPr id="15" name="Oval 14"/>
            <p:cNvSpPr/>
            <p:nvPr/>
          </p:nvSpPr>
          <p:spPr>
            <a:xfrm>
              <a:off x="3413758" y="1002029"/>
              <a:ext cx="792482" cy="712471"/>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atin typeface="Cambria Math" pitchFamily="18" charset="0"/>
                  <a:ea typeface="Cambria Math" pitchFamily="18" charset="0"/>
                </a:rPr>
                <a:t>I</a:t>
              </a:r>
              <a:r>
                <a:rPr lang="en-US" sz="3600" baseline="-25000" dirty="0" smtClean="0">
                  <a:latin typeface="Cambria Math" pitchFamily="18" charset="0"/>
                  <a:ea typeface="Cambria Math" pitchFamily="18" charset="0"/>
                </a:rPr>
                <a:t>H</a:t>
              </a:r>
              <a:endParaRPr lang="en-US" sz="3600" dirty="0">
                <a:latin typeface="Cambria Math" pitchFamily="18" charset="0"/>
                <a:ea typeface="Cambria Math" pitchFamily="18" charset="0"/>
              </a:endParaRPr>
            </a:p>
          </p:txBody>
        </p:sp>
        <p:sp>
          <p:nvSpPr>
            <p:cNvPr id="16" name="Oval 15"/>
            <p:cNvSpPr/>
            <p:nvPr/>
          </p:nvSpPr>
          <p:spPr>
            <a:xfrm>
              <a:off x="4263388" y="1017269"/>
              <a:ext cx="792482" cy="697231"/>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atin typeface="Cambria Math" pitchFamily="18" charset="0"/>
                  <a:ea typeface="Cambria Math" pitchFamily="18" charset="0"/>
                </a:rPr>
                <a:t>I</a:t>
              </a:r>
              <a:r>
                <a:rPr lang="en-US" sz="3600" baseline="-25000" dirty="0" smtClean="0">
                  <a:latin typeface="Cambria Math" pitchFamily="18" charset="0"/>
                  <a:ea typeface="Cambria Math" pitchFamily="18" charset="0"/>
                </a:rPr>
                <a:t>L</a:t>
              </a:r>
              <a:endParaRPr lang="en-US" sz="3600" dirty="0">
                <a:latin typeface="Cambria Math" pitchFamily="18" charset="0"/>
                <a:ea typeface="Cambria Math" pitchFamily="18" charset="0"/>
              </a:endParaRPr>
            </a:p>
          </p:txBody>
        </p:sp>
      </p:grpSp>
      <p:sp>
        <p:nvSpPr>
          <p:cNvPr id="20" name="TextBox 19"/>
          <p:cNvSpPr txBox="1"/>
          <p:nvPr/>
        </p:nvSpPr>
        <p:spPr>
          <a:xfrm>
            <a:off x="1840230" y="3417570"/>
            <a:ext cx="2410725" cy="954107"/>
          </a:xfrm>
          <a:prstGeom prst="rect">
            <a:avLst/>
          </a:prstGeom>
          <a:noFill/>
        </p:spPr>
        <p:txBody>
          <a:bodyPr wrap="none" rtlCol="0">
            <a:spAutoFit/>
          </a:bodyPr>
          <a:lstStyle/>
          <a:p>
            <a:pPr algn="ctr"/>
            <a:r>
              <a:rPr lang="en-US" sz="2800" dirty="0" smtClean="0"/>
              <a:t>Transmission </a:t>
            </a:r>
          </a:p>
          <a:p>
            <a:pPr algn="ctr"/>
            <a:r>
              <a:rPr lang="en-US" sz="2800" dirty="0" smtClean="0"/>
              <a:t>Rate</a:t>
            </a:r>
            <a:endParaRPr lang="en-US" sz="2800" dirty="0"/>
          </a:p>
        </p:txBody>
      </p:sp>
      <p:sp>
        <p:nvSpPr>
          <p:cNvPr id="22" name="TextBox 21"/>
          <p:cNvSpPr txBox="1"/>
          <p:nvPr/>
        </p:nvSpPr>
        <p:spPr>
          <a:xfrm>
            <a:off x="5349240" y="3429000"/>
            <a:ext cx="1803699" cy="954107"/>
          </a:xfrm>
          <a:prstGeom prst="rect">
            <a:avLst/>
          </a:prstGeom>
          <a:noFill/>
        </p:spPr>
        <p:txBody>
          <a:bodyPr wrap="none" rtlCol="0">
            <a:spAutoFit/>
          </a:bodyPr>
          <a:lstStyle/>
          <a:p>
            <a:pPr algn="ctr"/>
            <a:r>
              <a:rPr lang="en-US" sz="2800" dirty="0" smtClean="0"/>
              <a:t>Recovery </a:t>
            </a:r>
          </a:p>
          <a:p>
            <a:pPr algn="ctr"/>
            <a:r>
              <a:rPr lang="en-US" sz="2800" dirty="0" smtClean="0"/>
              <a:t>Rate</a:t>
            </a:r>
            <a:endParaRPr lang="en-US" sz="2800" dirty="0"/>
          </a:p>
        </p:txBody>
      </p:sp>
      <p:sp>
        <p:nvSpPr>
          <p:cNvPr id="31" name="Down Arrow 30"/>
          <p:cNvSpPr/>
          <p:nvPr/>
        </p:nvSpPr>
        <p:spPr>
          <a:xfrm>
            <a:off x="758190" y="1466850"/>
            <a:ext cx="1131570" cy="742950"/>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262890" y="960120"/>
            <a:ext cx="2143536" cy="523220"/>
          </a:xfrm>
          <a:prstGeom prst="rect">
            <a:avLst/>
          </a:prstGeom>
          <a:noFill/>
        </p:spPr>
        <p:txBody>
          <a:bodyPr wrap="none" rtlCol="0">
            <a:spAutoFit/>
          </a:bodyPr>
          <a:lstStyle/>
          <a:p>
            <a:r>
              <a:rPr lang="en-US" sz="2800" dirty="0" smtClean="0"/>
              <a:t>Supply Rate</a:t>
            </a:r>
            <a:endParaRPr lang="en-US" sz="2800" dirty="0"/>
          </a:p>
        </p:txBody>
      </p:sp>
      <p:sp>
        <p:nvSpPr>
          <p:cNvPr id="34" name="TextBox 33"/>
          <p:cNvSpPr txBox="1"/>
          <p:nvPr/>
        </p:nvSpPr>
        <p:spPr>
          <a:xfrm>
            <a:off x="2686050" y="2457450"/>
            <a:ext cx="561372"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τ</a:t>
            </a:r>
            <a:r>
              <a:rPr lang="en-US" sz="3600" baseline="-25000" dirty="0" smtClean="0">
                <a:latin typeface="Cambria Math" pitchFamily="18" charset="0"/>
                <a:ea typeface="Cambria Math" pitchFamily="18" charset="0"/>
              </a:rPr>
              <a:t>v</a:t>
            </a:r>
            <a:endParaRPr lang="en-US" sz="3600" baseline="-25000" dirty="0">
              <a:latin typeface="Cambria Math" pitchFamily="18" charset="0"/>
              <a:ea typeface="Cambria Math" pitchFamily="18" charset="0"/>
            </a:endParaRPr>
          </a:p>
        </p:txBody>
      </p:sp>
      <p:sp>
        <p:nvSpPr>
          <p:cNvPr id="36" name="TextBox 35"/>
          <p:cNvSpPr txBox="1"/>
          <p:nvPr/>
        </p:nvSpPr>
        <p:spPr>
          <a:xfrm>
            <a:off x="5897880" y="2423160"/>
            <a:ext cx="585417"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ρ</a:t>
            </a:r>
            <a:r>
              <a:rPr lang="en-US" sz="3600" baseline="-25000" dirty="0" smtClean="0">
                <a:latin typeface="Cambria Math" pitchFamily="18" charset="0"/>
                <a:ea typeface="Cambria Math" pitchFamily="18" charset="0"/>
              </a:rPr>
              <a:t>v</a:t>
            </a:r>
            <a:endParaRPr lang="en-US" sz="3600" baseline="-25000" dirty="0">
              <a:latin typeface="Cambria Math" pitchFamily="18" charset="0"/>
              <a:ea typeface="Cambria Math" pitchFamily="18" charset="0"/>
            </a:endParaRPr>
          </a:p>
        </p:txBody>
      </p:sp>
      <p:sp>
        <p:nvSpPr>
          <p:cNvPr id="28" name="TextBox 27"/>
          <p:cNvSpPr txBox="1"/>
          <p:nvPr/>
        </p:nvSpPr>
        <p:spPr>
          <a:xfrm>
            <a:off x="1052104" y="1393372"/>
            <a:ext cx="449162"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σ</a:t>
            </a:r>
            <a:endParaRPr lang="en-US" sz="3600" dirty="0">
              <a:latin typeface="Cambria Math" pitchFamily="18" charset="0"/>
              <a:ea typeface="Cambria Math" pitchFamily="18" charset="0"/>
            </a:endParaRPr>
          </a:p>
        </p:txBody>
      </p:sp>
      <p:sp>
        <p:nvSpPr>
          <p:cNvPr id="3993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9939" name="Rectangle 3"/>
          <p:cNvSpPr>
            <a:spLocks noChangeArrowheads="1"/>
          </p:cNvSpPr>
          <p:nvPr/>
        </p:nvSpPr>
        <p:spPr bwMode="auto">
          <a:xfrm>
            <a:off x="0" y="1257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39941"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9942" name="Rectangle 6"/>
          <p:cNvSpPr>
            <a:spLocks noChangeArrowheads="1"/>
          </p:cNvSpPr>
          <p:nvPr/>
        </p:nvSpPr>
        <p:spPr bwMode="auto">
          <a:xfrm>
            <a:off x="0" y="1209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39944"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9945" name="Rectangle 9"/>
          <p:cNvSpPr>
            <a:spLocks noChangeArrowheads="1"/>
          </p:cNvSpPr>
          <p:nvPr/>
        </p:nvSpPr>
        <p:spPr bwMode="auto">
          <a:xfrm>
            <a:off x="0" y="1209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39947"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9946" name="Picture 10"/>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754880" y="4331970"/>
            <a:ext cx="3886200" cy="800100"/>
          </a:xfrm>
          <a:prstGeom prst="rect">
            <a:avLst/>
          </a:prstGeom>
          <a:noFill/>
        </p:spPr>
      </p:pic>
      <p:sp>
        <p:nvSpPr>
          <p:cNvPr id="39948" name="Rectangle 12"/>
          <p:cNvSpPr>
            <a:spLocks noChangeArrowheads="1"/>
          </p:cNvSpPr>
          <p:nvPr/>
        </p:nvSpPr>
        <p:spPr bwMode="auto">
          <a:xfrm>
            <a:off x="0" y="1257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39950"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9949" name="Picture 13"/>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823460" y="6023610"/>
            <a:ext cx="2924175" cy="800100"/>
          </a:xfrm>
          <a:prstGeom prst="rect">
            <a:avLst/>
          </a:prstGeom>
          <a:noFill/>
        </p:spPr>
      </p:pic>
      <p:sp>
        <p:nvSpPr>
          <p:cNvPr id="39951" name="Rectangle 15"/>
          <p:cNvSpPr>
            <a:spLocks noChangeArrowheads="1"/>
          </p:cNvSpPr>
          <p:nvPr/>
        </p:nvSpPr>
        <p:spPr bwMode="auto">
          <a:xfrm>
            <a:off x="0" y="1257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39953" name="Rectangle 1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9952" name="Picture 1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766310" y="5200650"/>
            <a:ext cx="3324225" cy="752475"/>
          </a:xfrm>
          <a:prstGeom prst="rect">
            <a:avLst/>
          </a:prstGeom>
          <a:noFill/>
        </p:spPr>
      </p:pic>
      <p:sp>
        <p:nvSpPr>
          <p:cNvPr id="39954" name="Rectangle 18"/>
          <p:cNvSpPr>
            <a:spLocks noChangeArrowheads="1"/>
          </p:cNvSpPr>
          <p:nvPr/>
        </p:nvSpPr>
        <p:spPr bwMode="auto">
          <a:xfrm>
            <a:off x="0" y="1209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48" name="Rectangle 47"/>
          <p:cNvSpPr/>
          <p:nvPr/>
        </p:nvSpPr>
        <p:spPr>
          <a:xfrm>
            <a:off x="8058150" y="4347210"/>
            <a:ext cx="651510" cy="76581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p:cNvSpPr/>
          <p:nvPr/>
        </p:nvSpPr>
        <p:spPr>
          <a:xfrm>
            <a:off x="5303520" y="6023610"/>
            <a:ext cx="2148840" cy="76581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p:cNvSpPr/>
          <p:nvPr/>
        </p:nvSpPr>
        <p:spPr>
          <a:xfrm>
            <a:off x="6286500" y="5215890"/>
            <a:ext cx="1954530" cy="76581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p:cNvSpPr/>
          <p:nvPr/>
        </p:nvSpPr>
        <p:spPr>
          <a:xfrm>
            <a:off x="7101840" y="6069330"/>
            <a:ext cx="762000" cy="76581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p:cNvSpPr/>
          <p:nvPr/>
        </p:nvSpPr>
        <p:spPr>
          <a:xfrm>
            <a:off x="7178040" y="5185410"/>
            <a:ext cx="1272540" cy="76581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6" name="Group 55"/>
          <p:cNvGrpSpPr/>
          <p:nvPr/>
        </p:nvGrpSpPr>
        <p:grpSpPr>
          <a:xfrm>
            <a:off x="4419600" y="4267200"/>
            <a:ext cx="3964305" cy="2514600"/>
            <a:chOff x="4620126" y="609600"/>
            <a:chExt cx="4523874" cy="2866581"/>
          </a:xfrm>
        </p:grpSpPr>
        <p:graphicFrame>
          <p:nvGraphicFramePr>
            <p:cNvPr id="57" name="Chart 56"/>
            <p:cNvGraphicFramePr>
              <a:graphicFrameLocks/>
            </p:cNvGraphicFramePr>
            <p:nvPr>
              <p:extLst>
                <p:ext uri="{D42A27DB-BD31-4B8C-83A1-F6EECF244321}">
                  <p14:modId xmlns:p14="http://schemas.microsoft.com/office/powerpoint/2010/main" val="2631426525"/>
                </p:ext>
              </p:extLst>
            </p:nvPr>
          </p:nvGraphicFramePr>
          <p:xfrm>
            <a:off x="4620126" y="647382"/>
            <a:ext cx="4375284" cy="2797175"/>
          </p:xfrm>
          <a:graphic>
            <a:graphicData uri="http://schemas.openxmlformats.org/drawingml/2006/chart">
              <c:chart xmlns:c="http://schemas.openxmlformats.org/drawingml/2006/chart" xmlns:r="http://schemas.openxmlformats.org/officeDocument/2006/relationships" r:id="rId8"/>
            </a:graphicData>
          </a:graphic>
        </p:graphicFrame>
        <p:sp>
          <p:nvSpPr>
            <p:cNvPr id="58" name="TextBox 57"/>
            <p:cNvSpPr txBox="1"/>
            <p:nvPr/>
          </p:nvSpPr>
          <p:spPr>
            <a:xfrm>
              <a:off x="5707730" y="609600"/>
              <a:ext cx="3436270" cy="471040"/>
            </a:xfrm>
            <a:prstGeom prst="rect">
              <a:avLst/>
            </a:prstGeom>
            <a:noFill/>
          </p:spPr>
          <p:txBody>
            <a:bodyPr wrap="square" rtlCol="0">
              <a:spAutoFit/>
            </a:bodyPr>
            <a:lstStyle/>
            <a:p>
              <a:pPr algn="ctr"/>
              <a:r>
                <a:rPr lang="en-US" sz="2000" dirty="0" smtClean="0"/>
                <a:t>Number of Fish Shedding</a:t>
              </a:r>
              <a:endParaRPr lang="en-US" sz="2000" dirty="0"/>
            </a:p>
          </p:txBody>
        </p:sp>
        <p:sp>
          <p:nvSpPr>
            <p:cNvPr id="59" name="TextBox 58"/>
            <p:cNvSpPr txBox="1"/>
            <p:nvPr/>
          </p:nvSpPr>
          <p:spPr>
            <a:xfrm>
              <a:off x="5981648" y="3041375"/>
              <a:ext cx="2255263" cy="434806"/>
            </a:xfrm>
            <a:prstGeom prst="rect">
              <a:avLst/>
            </a:prstGeom>
            <a:noFill/>
          </p:spPr>
          <p:txBody>
            <a:bodyPr wrap="none" rtlCol="0">
              <a:spAutoFit/>
            </a:bodyPr>
            <a:lstStyle/>
            <a:p>
              <a:r>
                <a:rPr lang="en-US" dirty="0" smtClean="0"/>
                <a:t>Day post-exposure</a:t>
              </a:r>
              <a:endParaRPr lang="en-US" dirty="0"/>
            </a:p>
          </p:txBody>
        </p:sp>
      </p:grpSp>
      <p:sp>
        <p:nvSpPr>
          <p:cNvPr id="46" name="TextBox 45"/>
          <p:cNvSpPr txBox="1"/>
          <p:nvPr/>
        </p:nvSpPr>
        <p:spPr>
          <a:xfrm>
            <a:off x="3250606" y="1520055"/>
            <a:ext cx="883575" cy="646331"/>
          </a:xfrm>
          <a:prstGeom prst="rect">
            <a:avLst/>
          </a:prstGeom>
          <a:noFill/>
          <a:scene3d>
            <a:camera prst="orthographicFront">
              <a:rot lat="0" lon="0" rev="0"/>
            </a:camera>
            <a:lightRig rig="threePt" dir="t"/>
          </a:scene3d>
        </p:spPr>
        <p:txBody>
          <a:bodyPr wrap="none" rtlCol="0">
            <a:spAutoFit/>
          </a:bodyPr>
          <a:lstStyle/>
          <a:p>
            <a:r>
              <a:rPr lang="en-US" sz="3600" dirty="0"/>
              <a:t>V</a:t>
            </a:r>
            <a:r>
              <a:rPr lang="en-US" sz="3600" dirty="0" smtClean="0"/>
              <a:t> = </a:t>
            </a:r>
          </a:p>
        </p:txBody>
      </p:sp>
      <p:sp>
        <p:nvSpPr>
          <p:cNvPr id="49" name="Title 1"/>
          <p:cNvSpPr>
            <a:spLocks noGrp="1"/>
          </p:cNvSpPr>
          <p:nvPr>
            <p:ph type="title"/>
          </p:nvPr>
        </p:nvSpPr>
        <p:spPr>
          <a:xfrm>
            <a:off x="0" y="0"/>
            <a:ext cx="9144000" cy="1054306"/>
          </a:xfrm>
          <a:solidFill>
            <a:srgbClr val="99FFCC"/>
          </a:solidFill>
        </p:spPr>
        <p:txBody>
          <a:bodyPr/>
          <a:lstStyle/>
          <a:p>
            <a:r>
              <a:rPr lang="en-US" sz="4000" dirty="0" smtClean="0"/>
              <a:t>Culling and Virulence </a:t>
            </a:r>
            <a:br>
              <a:rPr lang="en-US" sz="4000" dirty="0" smtClean="0"/>
            </a:br>
            <a:r>
              <a:rPr lang="en-US" sz="4000" dirty="0" smtClean="0"/>
              <a:t>Mathematical Model</a:t>
            </a:r>
            <a:endParaRPr lang="en-US" sz="4000" dirty="0"/>
          </a:p>
        </p:txBody>
      </p:sp>
    </p:spTree>
    <p:custDataLst>
      <p:tags r:id="rId1"/>
    </p:custDataLst>
    <p:extLst>
      <p:ext uri="{BB962C8B-B14F-4D97-AF65-F5344CB8AC3E}">
        <p14:creationId xmlns:p14="http://schemas.microsoft.com/office/powerpoint/2010/main" val="2514808015"/>
      </p:ext>
    </p:extLst>
  </p:cSld>
  <p:clrMapOvr>
    <a:masterClrMapping/>
  </p:clrMapOvr>
  <mc:AlternateContent xmlns:mc="http://schemas.openxmlformats.org/markup-compatibility/2006" xmlns:p14="http://schemas.microsoft.com/office/powerpoint/2010/main">
    <mc:Choice Requires="p14">
      <p:transition spd="slow" p14:dur="2000" advTm="24438"/>
    </mc:Choice>
    <mc:Fallback xmlns="">
      <p:transition spd="slow" advTm="2443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9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xit"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2" grpId="0"/>
      <p:bldP spid="36" grpId="0"/>
      <p:bldP spid="50" grpId="0" animBg="1"/>
      <p:bldP spid="5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inbow trout"/>
          <p:cNvPicPr>
            <a:picLocks noChangeAspect="1" noChangeArrowheads="1"/>
          </p:cNvPicPr>
          <p:nvPr/>
        </p:nvPicPr>
        <p:blipFill>
          <a:blip r:embed="rId4" cstate="print"/>
          <a:srcRect/>
          <a:stretch>
            <a:fillRect/>
          </a:stretch>
        </p:blipFill>
        <p:spPr bwMode="auto">
          <a:xfrm>
            <a:off x="291967" y="2286238"/>
            <a:ext cx="2256923" cy="1139747"/>
          </a:xfrm>
          <a:prstGeom prst="rect">
            <a:avLst/>
          </a:prstGeom>
          <a:noFill/>
        </p:spPr>
      </p:pic>
      <p:pic>
        <p:nvPicPr>
          <p:cNvPr id="7" name="Picture 6" descr="Rainbow trout"/>
          <p:cNvPicPr>
            <a:picLocks noChangeAspect="1" noChangeArrowheads="1"/>
          </p:cNvPicPr>
          <p:nvPr/>
        </p:nvPicPr>
        <p:blipFill>
          <a:blip r:embed="rId4" cstate="print"/>
          <a:srcRect/>
          <a:stretch>
            <a:fillRect/>
          </a:stretch>
        </p:blipFill>
        <p:spPr bwMode="auto">
          <a:xfrm>
            <a:off x="3496177" y="2267188"/>
            <a:ext cx="2256923" cy="1139747"/>
          </a:xfrm>
          <a:prstGeom prst="rect">
            <a:avLst/>
          </a:prstGeom>
          <a:noFill/>
        </p:spPr>
      </p:pic>
      <p:pic>
        <p:nvPicPr>
          <p:cNvPr id="8" name="Picture 7" descr="Rainbow trout"/>
          <p:cNvPicPr>
            <a:picLocks noChangeAspect="1" noChangeArrowheads="1"/>
          </p:cNvPicPr>
          <p:nvPr/>
        </p:nvPicPr>
        <p:blipFill>
          <a:blip r:embed="rId4" cstate="print"/>
          <a:srcRect/>
          <a:stretch>
            <a:fillRect/>
          </a:stretch>
        </p:blipFill>
        <p:spPr bwMode="auto">
          <a:xfrm>
            <a:off x="6711817" y="2236708"/>
            <a:ext cx="2256923" cy="1139747"/>
          </a:xfrm>
          <a:prstGeom prst="rect">
            <a:avLst/>
          </a:prstGeom>
          <a:noFill/>
        </p:spPr>
      </p:pic>
      <p:sp>
        <p:nvSpPr>
          <p:cNvPr id="9" name="Right Arrow 8"/>
          <p:cNvSpPr/>
          <p:nvPr/>
        </p:nvSpPr>
        <p:spPr>
          <a:xfrm>
            <a:off x="2697480" y="2240280"/>
            <a:ext cx="674370" cy="1223010"/>
          </a:xfrm>
          <a:prstGeom prst="rightArrow">
            <a:avLst/>
          </a:prstGeom>
          <a:solidFill>
            <a:srgbClr val="66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2088423" y="2308309"/>
            <a:ext cx="413896" cy="646331"/>
          </a:xfrm>
          <a:prstGeom prst="rect">
            <a:avLst/>
          </a:prstGeom>
          <a:solidFill>
            <a:schemeClr val="bg1"/>
          </a:solidFill>
        </p:spPr>
        <p:txBody>
          <a:bodyPr wrap="none" rtlCol="0">
            <a:spAutoFit/>
          </a:bodyPr>
          <a:lstStyle/>
          <a:p>
            <a:r>
              <a:rPr lang="en-US" sz="3600" dirty="0" smtClean="0">
                <a:latin typeface="Cambria Math" pitchFamily="18" charset="0"/>
                <a:ea typeface="Cambria Math" pitchFamily="18" charset="0"/>
              </a:rPr>
              <a:t>S</a:t>
            </a:r>
            <a:endParaRPr lang="en-US" sz="3600" dirty="0">
              <a:latin typeface="Cambria Math" pitchFamily="18" charset="0"/>
              <a:ea typeface="Cambria Math" pitchFamily="18" charset="0"/>
            </a:endParaRPr>
          </a:p>
        </p:txBody>
      </p:sp>
      <p:sp>
        <p:nvSpPr>
          <p:cNvPr id="12" name="TextBox 11"/>
          <p:cNvSpPr txBox="1"/>
          <p:nvPr/>
        </p:nvSpPr>
        <p:spPr>
          <a:xfrm>
            <a:off x="5227320" y="2295247"/>
            <a:ext cx="489236" cy="646331"/>
          </a:xfrm>
          <a:prstGeom prst="rect">
            <a:avLst/>
          </a:prstGeom>
          <a:solidFill>
            <a:srgbClr val="66FF66"/>
          </a:solidFill>
        </p:spPr>
        <p:txBody>
          <a:bodyPr wrap="none" rtlCol="0">
            <a:spAutoFit/>
          </a:bodyPr>
          <a:lstStyle/>
          <a:p>
            <a:r>
              <a:rPr lang="en-US" sz="3600" dirty="0" smtClean="0">
                <a:latin typeface="Cambria Math" pitchFamily="18" charset="0"/>
                <a:ea typeface="Cambria Math" pitchFamily="18" charset="0"/>
              </a:rPr>
              <a:t>I</a:t>
            </a:r>
            <a:r>
              <a:rPr lang="en-US" sz="3600" baseline="-25000" dirty="0" smtClean="0">
                <a:latin typeface="Cambria Math" pitchFamily="18" charset="0"/>
                <a:ea typeface="Cambria Math" pitchFamily="18" charset="0"/>
              </a:rPr>
              <a:t>v</a:t>
            </a:r>
            <a:endParaRPr lang="en-US" sz="3600" baseline="-25000" dirty="0">
              <a:latin typeface="Cambria Math" pitchFamily="18" charset="0"/>
              <a:ea typeface="Cambria Math" pitchFamily="18" charset="0"/>
            </a:endParaRPr>
          </a:p>
        </p:txBody>
      </p:sp>
      <p:sp>
        <p:nvSpPr>
          <p:cNvPr id="13" name="TextBox 12"/>
          <p:cNvSpPr txBox="1"/>
          <p:nvPr/>
        </p:nvSpPr>
        <p:spPr>
          <a:xfrm>
            <a:off x="8465820" y="2264767"/>
            <a:ext cx="471604" cy="646331"/>
          </a:xfrm>
          <a:prstGeom prst="rect">
            <a:avLst/>
          </a:prstGeom>
          <a:solidFill>
            <a:srgbClr val="FF66FF"/>
          </a:solidFill>
        </p:spPr>
        <p:txBody>
          <a:bodyPr wrap="none" rtlCol="0">
            <a:spAutoFit/>
          </a:bodyPr>
          <a:lstStyle/>
          <a:p>
            <a:r>
              <a:rPr lang="en-US" sz="3600" dirty="0" smtClean="0">
                <a:latin typeface="Cambria Math" pitchFamily="18" charset="0"/>
                <a:ea typeface="Cambria Math" pitchFamily="18" charset="0"/>
              </a:rPr>
              <a:t>R</a:t>
            </a:r>
            <a:endParaRPr lang="en-US" sz="3600" baseline="-25000" dirty="0">
              <a:latin typeface="Cambria Math" pitchFamily="18" charset="0"/>
              <a:ea typeface="Cambria Math" pitchFamily="18" charset="0"/>
            </a:endParaRPr>
          </a:p>
        </p:txBody>
      </p:sp>
      <p:sp>
        <p:nvSpPr>
          <p:cNvPr id="14" name="Right Arrow 13"/>
          <p:cNvSpPr/>
          <p:nvPr/>
        </p:nvSpPr>
        <p:spPr>
          <a:xfrm>
            <a:off x="5909310" y="2221230"/>
            <a:ext cx="651510" cy="1287780"/>
          </a:xfrm>
          <a:prstGeom prst="rightArrow">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 name="Group 17"/>
          <p:cNvGrpSpPr/>
          <p:nvPr/>
        </p:nvGrpSpPr>
        <p:grpSpPr>
          <a:xfrm>
            <a:off x="4041061" y="1459544"/>
            <a:ext cx="1642112" cy="712471"/>
            <a:chOff x="3413758" y="1002029"/>
            <a:chExt cx="1642112" cy="712471"/>
          </a:xfrm>
        </p:grpSpPr>
        <p:sp>
          <p:nvSpPr>
            <p:cNvPr id="15" name="Oval 14"/>
            <p:cNvSpPr/>
            <p:nvPr/>
          </p:nvSpPr>
          <p:spPr>
            <a:xfrm>
              <a:off x="3413758" y="1002029"/>
              <a:ext cx="792482" cy="712471"/>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atin typeface="Cambria Math" pitchFamily="18" charset="0"/>
                  <a:ea typeface="Cambria Math" pitchFamily="18" charset="0"/>
                </a:rPr>
                <a:t>I</a:t>
              </a:r>
              <a:r>
                <a:rPr lang="en-US" sz="3600" baseline="-25000" dirty="0" smtClean="0">
                  <a:latin typeface="Cambria Math" pitchFamily="18" charset="0"/>
                  <a:ea typeface="Cambria Math" pitchFamily="18" charset="0"/>
                </a:rPr>
                <a:t>H</a:t>
              </a:r>
              <a:endParaRPr lang="en-US" sz="3600" dirty="0">
                <a:latin typeface="Cambria Math" pitchFamily="18" charset="0"/>
                <a:ea typeface="Cambria Math" pitchFamily="18" charset="0"/>
              </a:endParaRPr>
            </a:p>
          </p:txBody>
        </p:sp>
        <p:sp>
          <p:nvSpPr>
            <p:cNvPr id="16" name="Oval 15"/>
            <p:cNvSpPr/>
            <p:nvPr/>
          </p:nvSpPr>
          <p:spPr>
            <a:xfrm>
              <a:off x="4263388" y="1017269"/>
              <a:ext cx="792482" cy="697231"/>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atin typeface="Cambria Math" pitchFamily="18" charset="0"/>
                  <a:ea typeface="Cambria Math" pitchFamily="18" charset="0"/>
                </a:rPr>
                <a:t>I</a:t>
              </a:r>
              <a:r>
                <a:rPr lang="en-US" sz="3600" baseline="-25000" dirty="0" smtClean="0">
                  <a:latin typeface="Cambria Math" pitchFamily="18" charset="0"/>
                  <a:ea typeface="Cambria Math" pitchFamily="18" charset="0"/>
                </a:rPr>
                <a:t>L</a:t>
              </a:r>
              <a:endParaRPr lang="en-US" sz="3600" dirty="0">
                <a:latin typeface="Cambria Math" pitchFamily="18" charset="0"/>
                <a:ea typeface="Cambria Math" pitchFamily="18" charset="0"/>
              </a:endParaRPr>
            </a:p>
          </p:txBody>
        </p:sp>
      </p:grpSp>
      <p:sp>
        <p:nvSpPr>
          <p:cNvPr id="20" name="TextBox 19"/>
          <p:cNvSpPr txBox="1"/>
          <p:nvPr/>
        </p:nvSpPr>
        <p:spPr>
          <a:xfrm>
            <a:off x="1840230" y="3417570"/>
            <a:ext cx="2410725" cy="954107"/>
          </a:xfrm>
          <a:prstGeom prst="rect">
            <a:avLst/>
          </a:prstGeom>
          <a:noFill/>
        </p:spPr>
        <p:txBody>
          <a:bodyPr wrap="none" rtlCol="0">
            <a:spAutoFit/>
          </a:bodyPr>
          <a:lstStyle/>
          <a:p>
            <a:pPr algn="ctr"/>
            <a:r>
              <a:rPr lang="en-US" sz="2800" dirty="0" smtClean="0"/>
              <a:t>Transmission </a:t>
            </a:r>
          </a:p>
          <a:p>
            <a:pPr algn="ctr"/>
            <a:r>
              <a:rPr lang="en-US" sz="2800" dirty="0" smtClean="0"/>
              <a:t>Rate</a:t>
            </a:r>
            <a:endParaRPr lang="en-US" sz="2800" dirty="0"/>
          </a:p>
        </p:txBody>
      </p:sp>
      <p:sp>
        <p:nvSpPr>
          <p:cNvPr id="22" name="TextBox 21"/>
          <p:cNvSpPr txBox="1"/>
          <p:nvPr/>
        </p:nvSpPr>
        <p:spPr>
          <a:xfrm>
            <a:off x="5349240" y="3429000"/>
            <a:ext cx="1803699" cy="954107"/>
          </a:xfrm>
          <a:prstGeom prst="rect">
            <a:avLst/>
          </a:prstGeom>
          <a:noFill/>
        </p:spPr>
        <p:txBody>
          <a:bodyPr wrap="none" rtlCol="0">
            <a:spAutoFit/>
          </a:bodyPr>
          <a:lstStyle/>
          <a:p>
            <a:pPr algn="ctr"/>
            <a:r>
              <a:rPr lang="en-US" sz="2800" dirty="0" smtClean="0"/>
              <a:t>Recovery </a:t>
            </a:r>
          </a:p>
          <a:p>
            <a:pPr algn="ctr"/>
            <a:r>
              <a:rPr lang="en-US" sz="2800" dirty="0" smtClean="0"/>
              <a:t>Rate</a:t>
            </a:r>
            <a:endParaRPr lang="en-US" sz="2800" dirty="0"/>
          </a:p>
        </p:txBody>
      </p:sp>
      <p:sp>
        <p:nvSpPr>
          <p:cNvPr id="23" name="Down Arrow 22"/>
          <p:cNvSpPr/>
          <p:nvPr/>
        </p:nvSpPr>
        <p:spPr>
          <a:xfrm>
            <a:off x="605790" y="361188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Down Arrow 25"/>
          <p:cNvSpPr/>
          <p:nvPr/>
        </p:nvSpPr>
        <p:spPr>
          <a:xfrm>
            <a:off x="4164330" y="358140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Down Arrow 26"/>
          <p:cNvSpPr/>
          <p:nvPr/>
        </p:nvSpPr>
        <p:spPr>
          <a:xfrm>
            <a:off x="7357110" y="348234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182880" y="4297680"/>
            <a:ext cx="2004075" cy="523220"/>
          </a:xfrm>
          <a:prstGeom prst="rect">
            <a:avLst/>
          </a:prstGeom>
          <a:noFill/>
        </p:spPr>
        <p:txBody>
          <a:bodyPr wrap="none" rtlCol="0">
            <a:spAutoFit/>
          </a:bodyPr>
          <a:lstStyle/>
          <a:p>
            <a:r>
              <a:rPr lang="en-US" sz="2800" dirty="0" smtClean="0"/>
              <a:t>Death Rate</a:t>
            </a:r>
            <a:endParaRPr lang="en-US" sz="2800" dirty="0"/>
          </a:p>
        </p:txBody>
      </p:sp>
      <p:sp>
        <p:nvSpPr>
          <p:cNvPr id="31" name="Down Arrow 30"/>
          <p:cNvSpPr/>
          <p:nvPr/>
        </p:nvSpPr>
        <p:spPr>
          <a:xfrm>
            <a:off x="758190" y="1466850"/>
            <a:ext cx="1131570" cy="742950"/>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262890" y="960120"/>
            <a:ext cx="2143536" cy="523220"/>
          </a:xfrm>
          <a:prstGeom prst="rect">
            <a:avLst/>
          </a:prstGeom>
          <a:noFill/>
        </p:spPr>
        <p:txBody>
          <a:bodyPr wrap="none" rtlCol="0">
            <a:spAutoFit/>
          </a:bodyPr>
          <a:lstStyle/>
          <a:p>
            <a:r>
              <a:rPr lang="en-US" sz="2800" dirty="0" smtClean="0"/>
              <a:t>Supply Rate</a:t>
            </a:r>
            <a:endParaRPr lang="en-US" sz="2800" dirty="0"/>
          </a:p>
        </p:txBody>
      </p:sp>
      <p:sp>
        <p:nvSpPr>
          <p:cNvPr id="34" name="TextBox 33"/>
          <p:cNvSpPr txBox="1"/>
          <p:nvPr/>
        </p:nvSpPr>
        <p:spPr>
          <a:xfrm>
            <a:off x="2686050" y="2457450"/>
            <a:ext cx="561372"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τ</a:t>
            </a:r>
            <a:r>
              <a:rPr lang="en-US" sz="3600" baseline="-25000" dirty="0" smtClean="0">
                <a:latin typeface="Cambria Math" pitchFamily="18" charset="0"/>
                <a:ea typeface="Cambria Math" pitchFamily="18" charset="0"/>
              </a:rPr>
              <a:t>v</a:t>
            </a:r>
            <a:endParaRPr lang="en-US" sz="3600" baseline="-25000" dirty="0">
              <a:latin typeface="Cambria Math" pitchFamily="18" charset="0"/>
              <a:ea typeface="Cambria Math" pitchFamily="18" charset="0"/>
            </a:endParaRPr>
          </a:p>
        </p:txBody>
      </p:sp>
      <p:sp>
        <p:nvSpPr>
          <p:cNvPr id="36" name="TextBox 35"/>
          <p:cNvSpPr txBox="1"/>
          <p:nvPr/>
        </p:nvSpPr>
        <p:spPr>
          <a:xfrm>
            <a:off x="5897880" y="2423160"/>
            <a:ext cx="585417"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ρ</a:t>
            </a:r>
            <a:r>
              <a:rPr lang="en-US" sz="3600" baseline="-25000" dirty="0" smtClean="0">
                <a:latin typeface="Cambria Math" pitchFamily="18" charset="0"/>
                <a:ea typeface="Cambria Math" pitchFamily="18" charset="0"/>
              </a:rPr>
              <a:t>v</a:t>
            </a:r>
            <a:endParaRPr lang="en-US" sz="3600" baseline="-25000" dirty="0">
              <a:latin typeface="Cambria Math" pitchFamily="18" charset="0"/>
              <a:ea typeface="Cambria Math" pitchFamily="18" charset="0"/>
            </a:endParaRPr>
          </a:p>
        </p:txBody>
      </p:sp>
      <p:sp>
        <p:nvSpPr>
          <p:cNvPr id="38" name="TextBox 37"/>
          <p:cNvSpPr txBox="1"/>
          <p:nvPr/>
        </p:nvSpPr>
        <p:spPr>
          <a:xfrm>
            <a:off x="4392930" y="3489960"/>
            <a:ext cx="612668"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δ</a:t>
            </a:r>
            <a:r>
              <a:rPr lang="en-US" sz="3600" baseline="-25000" dirty="0" smtClean="0">
                <a:latin typeface="Cambria Math" pitchFamily="18" charset="0"/>
                <a:ea typeface="Cambria Math" pitchFamily="18" charset="0"/>
              </a:rPr>
              <a:t>V</a:t>
            </a:r>
            <a:endParaRPr lang="en-US" sz="3600" baseline="-25000" dirty="0">
              <a:latin typeface="Cambria Math" pitchFamily="18" charset="0"/>
              <a:ea typeface="Cambria Math" pitchFamily="18" charset="0"/>
            </a:endParaRPr>
          </a:p>
        </p:txBody>
      </p:sp>
      <p:sp>
        <p:nvSpPr>
          <p:cNvPr id="28" name="TextBox 27"/>
          <p:cNvSpPr txBox="1"/>
          <p:nvPr/>
        </p:nvSpPr>
        <p:spPr>
          <a:xfrm>
            <a:off x="1052104" y="1393372"/>
            <a:ext cx="449162"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σ</a:t>
            </a:r>
            <a:endParaRPr lang="en-US" sz="3600" dirty="0">
              <a:latin typeface="Cambria Math" pitchFamily="18" charset="0"/>
              <a:ea typeface="Cambria Math" pitchFamily="18" charset="0"/>
            </a:endParaRPr>
          </a:p>
        </p:txBody>
      </p:sp>
      <p:sp>
        <p:nvSpPr>
          <p:cNvPr id="29" name="TextBox 28"/>
          <p:cNvSpPr txBox="1"/>
          <p:nvPr/>
        </p:nvSpPr>
        <p:spPr>
          <a:xfrm>
            <a:off x="891540" y="3543300"/>
            <a:ext cx="426720"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δ</a:t>
            </a:r>
            <a:endParaRPr lang="en-US" sz="3600" dirty="0">
              <a:latin typeface="Cambria Math" pitchFamily="18" charset="0"/>
              <a:ea typeface="Cambria Math" pitchFamily="18" charset="0"/>
            </a:endParaRPr>
          </a:p>
        </p:txBody>
      </p:sp>
      <p:sp>
        <p:nvSpPr>
          <p:cNvPr id="32" name="TextBox 31"/>
          <p:cNvSpPr txBox="1"/>
          <p:nvPr/>
        </p:nvSpPr>
        <p:spPr>
          <a:xfrm>
            <a:off x="7631430" y="3413760"/>
            <a:ext cx="426720"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δ</a:t>
            </a:r>
            <a:endParaRPr lang="en-US" sz="3600" dirty="0">
              <a:latin typeface="Cambria Math" pitchFamily="18" charset="0"/>
              <a:ea typeface="Cambria Math" pitchFamily="18" charset="0"/>
            </a:endParaRPr>
          </a:p>
        </p:txBody>
      </p:sp>
      <p:sp>
        <p:nvSpPr>
          <p:cNvPr id="3993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9939" name="Rectangle 3"/>
          <p:cNvSpPr>
            <a:spLocks noChangeArrowheads="1"/>
          </p:cNvSpPr>
          <p:nvPr/>
        </p:nvSpPr>
        <p:spPr bwMode="auto">
          <a:xfrm>
            <a:off x="0" y="1257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39941"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9942" name="Rectangle 6"/>
          <p:cNvSpPr>
            <a:spLocks noChangeArrowheads="1"/>
          </p:cNvSpPr>
          <p:nvPr/>
        </p:nvSpPr>
        <p:spPr bwMode="auto">
          <a:xfrm>
            <a:off x="0" y="1209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39944"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9945" name="Rectangle 9"/>
          <p:cNvSpPr>
            <a:spLocks noChangeArrowheads="1"/>
          </p:cNvSpPr>
          <p:nvPr/>
        </p:nvSpPr>
        <p:spPr bwMode="auto">
          <a:xfrm>
            <a:off x="0" y="1209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39947"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9946" name="Picture 10"/>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754880" y="4331970"/>
            <a:ext cx="3886200" cy="800100"/>
          </a:xfrm>
          <a:prstGeom prst="rect">
            <a:avLst/>
          </a:prstGeom>
          <a:noFill/>
        </p:spPr>
      </p:pic>
      <p:sp>
        <p:nvSpPr>
          <p:cNvPr id="39948" name="Rectangle 12"/>
          <p:cNvSpPr>
            <a:spLocks noChangeArrowheads="1"/>
          </p:cNvSpPr>
          <p:nvPr/>
        </p:nvSpPr>
        <p:spPr bwMode="auto">
          <a:xfrm>
            <a:off x="0" y="1257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39950"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9949" name="Picture 13"/>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823460" y="6023610"/>
            <a:ext cx="2924175" cy="800100"/>
          </a:xfrm>
          <a:prstGeom prst="rect">
            <a:avLst/>
          </a:prstGeom>
          <a:noFill/>
        </p:spPr>
      </p:pic>
      <p:sp>
        <p:nvSpPr>
          <p:cNvPr id="39951" name="Rectangle 15"/>
          <p:cNvSpPr>
            <a:spLocks noChangeArrowheads="1"/>
          </p:cNvSpPr>
          <p:nvPr/>
        </p:nvSpPr>
        <p:spPr bwMode="auto">
          <a:xfrm>
            <a:off x="0" y="1257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39953" name="Rectangle 1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9952" name="Picture 1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766310" y="5200650"/>
            <a:ext cx="3324225" cy="752475"/>
          </a:xfrm>
          <a:prstGeom prst="rect">
            <a:avLst/>
          </a:prstGeom>
          <a:noFill/>
        </p:spPr>
      </p:pic>
      <p:sp>
        <p:nvSpPr>
          <p:cNvPr id="39954" name="Rectangle 18"/>
          <p:cNvSpPr>
            <a:spLocks noChangeArrowheads="1"/>
          </p:cNvSpPr>
          <p:nvPr/>
        </p:nvSpPr>
        <p:spPr bwMode="auto">
          <a:xfrm>
            <a:off x="0" y="1209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48" name="Rectangle 47"/>
          <p:cNvSpPr/>
          <p:nvPr/>
        </p:nvSpPr>
        <p:spPr>
          <a:xfrm>
            <a:off x="8058150" y="4347210"/>
            <a:ext cx="651510" cy="76581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p:cNvSpPr/>
          <p:nvPr/>
        </p:nvSpPr>
        <p:spPr>
          <a:xfrm>
            <a:off x="7101840" y="6069330"/>
            <a:ext cx="762000" cy="76581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p:cNvSpPr/>
          <p:nvPr/>
        </p:nvSpPr>
        <p:spPr>
          <a:xfrm>
            <a:off x="7178040" y="5185410"/>
            <a:ext cx="1272540" cy="76581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7" name="Group 56"/>
          <p:cNvGrpSpPr/>
          <p:nvPr/>
        </p:nvGrpSpPr>
        <p:grpSpPr>
          <a:xfrm>
            <a:off x="143427" y="4774529"/>
            <a:ext cx="3818974" cy="2069702"/>
            <a:chOff x="82719" y="675861"/>
            <a:chExt cx="4405061" cy="2903514"/>
          </a:xfrm>
        </p:grpSpPr>
        <p:graphicFrame>
          <p:nvGraphicFramePr>
            <p:cNvPr id="58" name="Chart 57"/>
            <p:cNvGraphicFramePr>
              <a:graphicFrameLocks/>
            </p:cNvGraphicFramePr>
            <p:nvPr>
              <p:extLst>
                <p:ext uri="{D42A27DB-BD31-4B8C-83A1-F6EECF244321}">
                  <p14:modId xmlns:p14="http://schemas.microsoft.com/office/powerpoint/2010/main" val="3942574322"/>
                </p:ext>
              </p:extLst>
            </p:nvPr>
          </p:nvGraphicFramePr>
          <p:xfrm>
            <a:off x="156412" y="676274"/>
            <a:ext cx="4331368" cy="2752725"/>
          </p:xfrm>
          <a:graphic>
            <a:graphicData uri="http://schemas.openxmlformats.org/drawingml/2006/chart">
              <c:chart xmlns:c="http://schemas.openxmlformats.org/drawingml/2006/chart" xmlns:r="http://schemas.openxmlformats.org/officeDocument/2006/relationships" r:id="rId8"/>
            </a:graphicData>
          </a:graphic>
        </p:graphicFrame>
        <p:sp>
          <p:nvSpPr>
            <p:cNvPr id="59" name="TextBox 58"/>
            <p:cNvSpPr txBox="1"/>
            <p:nvPr/>
          </p:nvSpPr>
          <p:spPr>
            <a:xfrm rot="16200000">
              <a:off x="-983977" y="1827606"/>
              <a:ext cx="2559404" cy="426012"/>
            </a:xfrm>
            <a:prstGeom prst="rect">
              <a:avLst/>
            </a:prstGeom>
            <a:noFill/>
          </p:spPr>
          <p:txBody>
            <a:bodyPr wrap="none" rtlCol="0">
              <a:spAutoFit/>
            </a:bodyPr>
            <a:lstStyle/>
            <a:p>
              <a:r>
                <a:rPr lang="en-US" dirty="0" smtClean="0"/>
                <a:t>Percent Mortality</a:t>
              </a:r>
              <a:endParaRPr lang="en-US" dirty="0"/>
            </a:p>
          </p:txBody>
        </p:sp>
        <p:sp>
          <p:nvSpPr>
            <p:cNvPr id="60" name="TextBox 59"/>
            <p:cNvSpPr txBox="1"/>
            <p:nvPr/>
          </p:nvSpPr>
          <p:spPr>
            <a:xfrm>
              <a:off x="1444489" y="3061252"/>
              <a:ext cx="2224139" cy="518123"/>
            </a:xfrm>
            <a:prstGeom prst="rect">
              <a:avLst/>
            </a:prstGeom>
            <a:noFill/>
          </p:spPr>
          <p:txBody>
            <a:bodyPr wrap="none" rtlCol="0">
              <a:spAutoFit/>
            </a:bodyPr>
            <a:lstStyle/>
            <a:p>
              <a:r>
                <a:rPr lang="en-US" dirty="0" smtClean="0"/>
                <a:t>Day post-exposure</a:t>
              </a:r>
              <a:endParaRPr lang="en-US" dirty="0"/>
            </a:p>
          </p:txBody>
        </p:sp>
        <p:sp>
          <p:nvSpPr>
            <p:cNvPr id="61" name="TextBox 60"/>
            <p:cNvSpPr txBox="1"/>
            <p:nvPr/>
          </p:nvSpPr>
          <p:spPr>
            <a:xfrm>
              <a:off x="1444490" y="675861"/>
              <a:ext cx="2501195" cy="518123"/>
            </a:xfrm>
            <a:prstGeom prst="rect">
              <a:avLst/>
            </a:prstGeom>
            <a:noFill/>
          </p:spPr>
          <p:txBody>
            <a:bodyPr wrap="none" rtlCol="0">
              <a:spAutoFit/>
            </a:bodyPr>
            <a:lstStyle/>
            <a:p>
              <a:r>
                <a:rPr lang="en-US" dirty="0" smtClean="0"/>
                <a:t>Cumulative Mortality</a:t>
              </a:r>
              <a:endParaRPr lang="en-US" dirty="0"/>
            </a:p>
          </p:txBody>
        </p:sp>
      </p:grpSp>
      <p:sp>
        <p:nvSpPr>
          <p:cNvPr id="2" name="TextBox 1"/>
          <p:cNvSpPr txBox="1"/>
          <p:nvPr/>
        </p:nvSpPr>
        <p:spPr>
          <a:xfrm>
            <a:off x="3250606" y="1520055"/>
            <a:ext cx="883575" cy="646331"/>
          </a:xfrm>
          <a:prstGeom prst="rect">
            <a:avLst/>
          </a:prstGeom>
          <a:noFill/>
          <a:scene3d>
            <a:camera prst="orthographicFront">
              <a:rot lat="0" lon="0" rev="0"/>
            </a:camera>
            <a:lightRig rig="threePt" dir="t"/>
          </a:scene3d>
        </p:spPr>
        <p:txBody>
          <a:bodyPr wrap="none" rtlCol="0">
            <a:spAutoFit/>
          </a:bodyPr>
          <a:lstStyle/>
          <a:p>
            <a:r>
              <a:rPr lang="en-US" sz="3600" dirty="0"/>
              <a:t>V</a:t>
            </a:r>
            <a:r>
              <a:rPr lang="en-US" sz="3600" dirty="0" smtClean="0"/>
              <a:t> = </a:t>
            </a:r>
          </a:p>
        </p:txBody>
      </p:sp>
      <p:sp>
        <p:nvSpPr>
          <p:cNvPr id="54" name="Title 1"/>
          <p:cNvSpPr txBox="1">
            <a:spLocks/>
          </p:cNvSpPr>
          <p:nvPr/>
        </p:nvSpPr>
        <p:spPr bwMode="auto">
          <a:xfrm>
            <a:off x="0" y="0"/>
            <a:ext cx="9144000" cy="1054306"/>
          </a:xfrm>
          <a:prstGeom prst="rect">
            <a:avLst/>
          </a:prstGeom>
          <a:solidFill>
            <a:srgbClr val="99FFCC"/>
          </a:solid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4000" kern="0" smtClean="0"/>
              <a:t>Culling and Virulence </a:t>
            </a:r>
            <a:br>
              <a:rPr lang="en-US" sz="4000" kern="0" smtClean="0"/>
            </a:br>
            <a:r>
              <a:rPr lang="en-US" sz="4000" kern="0" smtClean="0"/>
              <a:t>Mathematical Model</a:t>
            </a:r>
            <a:endParaRPr lang="en-US" sz="4000" kern="0" dirty="0"/>
          </a:p>
        </p:txBody>
      </p:sp>
    </p:spTree>
    <p:custDataLst>
      <p:tags r:id="rId1"/>
    </p:custDataLst>
    <p:extLst>
      <p:ext uri="{BB962C8B-B14F-4D97-AF65-F5344CB8AC3E}">
        <p14:creationId xmlns:p14="http://schemas.microsoft.com/office/powerpoint/2010/main" val="424232055"/>
      </p:ext>
    </p:extLst>
  </p:cSld>
  <p:clrMapOvr>
    <a:masterClrMapping/>
  </p:clrMapOvr>
  <mc:AlternateContent xmlns:mc="http://schemas.openxmlformats.org/markup-compatibility/2006" xmlns:p14="http://schemas.microsoft.com/office/powerpoint/2010/main">
    <mc:Choice Requires="p14">
      <p:transition spd="slow" p14:dur="2000" advTm="14061"/>
    </mc:Choice>
    <mc:Fallback xmlns="">
      <p:transition spd="slow" advTm="14061"/>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xit"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52"/>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5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animBg="1"/>
      <p:bldP spid="55" grpId="0" animBg="1"/>
      <p:bldP spid="55"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1"/>
          <p:cNvSpPr>
            <a:spLocks noGrp="1"/>
          </p:cNvSpPr>
          <p:nvPr>
            <p:ph type="title"/>
          </p:nvPr>
        </p:nvSpPr>
        <p:spPr>
          <a:xfrm>
            <a:off x="0" y="8092"/>
            <a:ext cx="9144000" cy="747213"/>
          </a:xfrm>
          <a:solidFill>
            <a:srgbClr val="99FFCC"/>
          </a:solidFill>
        </p:spPr>
        <p:txBody>
          <a:bodyPr/>
          <a:lstStyle/>
          <a:p>
            <a:r>
              <a:rPr lang="en-US" dirty="0" smtClean="0"/>
              <a:t>Aquaculture Model</a:t>
            </a:r>
            <a:endParaRPr lang="en-US" dirty="0"/>
          </a:p>
        </p:txBody>
      </p:sp>
      <p:grpSp>
        <p:nvGrpSpPr>
          <p:cNvPr id="58" name="Group 57"/>
          <p:cNvGrpSpPr/>
          <p:nvPr/>
        </p:nvGrpSpPr>
        <p:grpSpPr>
          <a:xfrm>
            <a:off x="194310" y="1211580"/>
            <a:ext cx="4046220" cy="2251710"/>
            <a:chOff x="80010" y="754380"/>
            <a:chExt cx="4046220" cy="2251710"/>
          </a:xfrm>
        </p:grpSpPr>
        <p:sp>
          <p:nvSpPr>
            <p:cNvPr id="36" name="Cube 35"/>
            <p:cNvSpPr/>
            <p:nvPr/>
          </p:nvSpPr>
          <p:spPr>
            <a:xfrm>
              <a:off x="80010" y="754380"/>
              <a:ext cx="4046220" cy="2251710"/>
            </a:xfrm>
            <a:prstGeom prst="cube">
              <a:avLst/>
            </a:prstGeom>
            <a:solidFill>
              <a:srgbClr val="66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p:cNvGrpSpPr/>
            <p:nvPr/>
          </p:nvGrpSpPr>
          <p:grpSpPr>
            <a:xfrm>
              <a:off x="291967" y="1416488"/>
              <a:ext cx="2965596" cy="1361002"/>
              <a:chOff x="291967" y="1466850"/>
              <a:chExt cx="8676843" cy="2887980"/>
            </a:xfrm>
          </p:grpSpPr>
          <p:pic>
            <p:nvPicPr>
              <p:cNvPr id="39" name="Picture 38" descr="Rainbow trout"/>
              <p:cNvPicPr>
                <a:picLocks noChangeAspect="1" noChangeArrowheads="1"/>
              </p:cNvPicPr>
              <p:nvPr/>
            </p:nvPicPr>
            <p:blipFill>
              <a:blip r:embed="rId4" cstate="print"/>
              <a:srcRect/>
              <a:stretch>
                <a:fillRect/>
              </a:stretch>
            </p:blipFill>
            <p:spPr bwMode="auto">
              <a:xfrm>
                <a:off x="291967" y="2286238"/>
                <a:ext cx="2256923" cy="1139747"/>
              </a:xfrm>
              <a:prstGeom prst="rect">
                <a:avLst/>
              </a:prstGeom>
              <a:noFill/>
            </p:spPr>
          </p:pic>
          <p:pic>
            <p:nvPicPr>
              <p:cNvPr id="40" name="Picture 39" descr="Rainbow trout"/>
              <p:cNvPicPr>
                <a:picLocks noChangeAspect="1" noChangeArrowheads="1"/>
              </p:cNvPicPr>
              <p:nvPr/>
            </p:nvPicPr>
            <p:blipFill>
              <a:blip r:embed="rId4" cstate="print"/>
              <a:srcRect/>
              <a:stretch>
                <a:fillRect/>
              </a:stretch>
            </p:blipFill>
            <p:spPr bwMode="auto">
              <a:xfrm>
                <a:off x="3496177" y="2267188"/>
                <a:ext cx="2256923" cy="1139747"/>
              </a:xfrm>
              <a:prstGeom prst="rect">
                <a:avLst/>
              </a:prstGeom>
              <a:noFill/>
            </p:spPr>
          </p:pic>
          <p:pic>
            <p:nvPicPr>
              <p:cNvPr id="41" name="Picture 40" descr="Rainbow trout"/>
              <p:cNvPicPr>
                <a:picLocks noChangeAspect="1" noChangeArrowheads="1"/>
              </p:cNvPicPr>
              <p:nvPr/>
            </p:nvPicPr>
            <p:blipFill>
              <a:blip r:embed="rId4" cstate="print"/>
              <a:srcRect/>
              <a:stretch>
                <a:fillRect/>
              </a:stretch>
            </p:blipFill>
            <p:spPr bwMode="auto">
              <a:xfrm>
                <a:off x="6711817" y="2236708"/>
                <a:ext cx="2256923" cy="1139747"/>
              </a:xfrm>
              <a:prstGeom prst="rect">
                <a:avLst/>
              </a:prstGeom>
              <a:noFill/>
            </p:spPr>
          </p:pic>
          <p:sp>
            <p:nvSpPr>
              <p:cNvPr id="42" name="Right Arrow 41"/>
              <p:cNvSpPr/>
              <p:nvPr/>
            </p:nvSpPr>
            <p:spPr>
              <a:xfrm>
                <a:off x="2697480" y="2240280"/>
                <a:ext cx="674370" cy="1223010"/>
              </a:xfrm>
              <a:prstGeom prst="rightArrow">
                <a:avLst/>
              </a:prstGeom>
              <a:solidFill>
                <a:srgbClr val="66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Box 42"/>
              <p:cNvSpPr txBox="1"/>
              <p:nvPr/>
            </p:nvSpPr>
            <p:spPr>
              <a:xfrm>
                <a:off x="1653671" y="2308310"/>
                <a:ext cx="910824" cy="849014"/>
              </a:xfrm>
              <a:prstGeom prst="rect">
                <a:avLst/>
              </a:prstGeom>
              <a:solidFill>
                <a:schemeClr val="bg1"/>
              </a:solidFill>
            </p:spPr>
            <p:txBody>
              <a:bodyPr wrap="none" rtlCol="0">
                <a:spAutoFit/>
              </a:bodyPr>
              <a:lstStyle/>
              <a:p>
                <a:r>
                  <a:rPr lang="en-US" sz="2000" dirty="0" smtClean="0">
                    <a:latin typeface="Cambria Math" pitchFamily="18" charset="0"/>
                    <a:ea typeface="Cambria Math" pitchFamily="18" charset="0"/>
                  </a:rPr>
                  <a:t>S</a:t>
                </a:r>
                <a:endParaRPr lang="en-US" sz="2000" dirty="0">
                  <a:latin typeface="Cambria Math" pitchFamily="18" charset="0"/>
                  <a:ea typeface="Cambria Math" pitchFamily="18" charset="0"/>
                </a:endParaRPr>
              </a:p>
            </p:txBody>
          </p:sp>
          <p:sp>
            <p:nvSpPr>
              <p:cNvPr id="44" name="TextBox 43"/>
              <p:cNvSpPr txBox="1"/>
              <p:nvPr/>
            </p:nvSpPr>
            <p:spPr>
              <a:xfrm>
                <a:off x="4892897" y="2295247"/>
                <a:ext cx="784188" cy="849014"/>
              </a:xfrm>
              <a:prstGeom prst="rect">
                <a:avLst/>
              </a:prstGeom>
              <a:solidFill>
                <a:srgbClr val="66FF66"/>
              </a:solidFill>
            </p:spPr>
            <p:txBody>
              <a:bodyPr wrap="none" rtlCol="0">
                <a:spAutoFit/>
              </a:bodyPr>
              <a:lstStyle/>
              <a:p>
                <a:r>
                  <a:rPr lang="en-US" sz="2000" dirty="0" smtClean="0">
                    <a:latin typeface="Cambria Math" pitchFamily="18" charset="0"/>
                    <a:ea typeface="Cambria Math" pitchFamily="18" charset="0"/>
                  </a:rPr>
                  <a:t>I</a:t>
                </a:r>
                <a:endParaRPr lang="en-US" sz="2000" baseline="-25000" dirty="0">
                  <a:latin typeface="Cambria Math" pitchFamily="18" charset="0"/>
                  <a:ea typeface="Cambria Math" pitchFamily="18" charset="0"/>
                </a:endParaRPr>
              </a:p>
            </p:txBody>
          </p:sp>
          <p:sp>
            <p:nvSpPr>
              <p:cNvPr id="45" name="TextBox 44"/>
              <p:cNvSpPr txBox="1"/>
              <p:nvPr/>
            </p:nvSpPr>
            <p:spPr>
              <a:xfrm>
                <a:off x="7964184" y="2264767"/>
                <a:ext cx="1004626" cy="849014"/>
              </a:xfrm>
              <a:prstGeom prst="rect">
                <a:avLst/>
              </a:prstGeom>
              <a:solidFill>
                <a:srgbClr val="FF66FF"/>
              </a:solidFill>
            </p:spPr>
            <p:txBody>
              <a:bodyPr wrap="none" rtlCol="0">
                <a:spAutoFit/>
              </a:bodyPr>
              <a:lstStyle/>
              <a:p>
                <a:r>
                  <a:rPr lang="en-US" sz="2000" dirty="0" smtClean="0">
                    <a:latin typeface="Cambria Math" pitchFamily="18" charset="0"/>
                    <a:ea typeface="Cambria Math" pitchFamily="18" charset="0"/>
                  </a:rPr>
                  <a:t>R</a:t>
                </a:r>
                <a:endParaRPr lang="en-US" sz="2000" baseline="-25000" dirty="0">
                  <a:latin typeface="Cambria Math" pitchFamily="18" charset="0"/>
                  <a:ea typeface="Cambria Math" pitchFamily="18" charset="0"/>
                </a:endParaRPr>
              </a:p>
            </p:txBody>
          </p:sp>
          <p:sp>
            <p:nvSpPr>
              <p:cNvPr id="46" name="Right Arrow 45"/>
              <p:cNvSpPr/>
              <p:nvPr/>
            </p:nvSpPr>
            <p:spPr>
              <a:xfrm>
                <a:off x="5909310" y="2221230"/>
                <a:ext cx="651510" cy="1287780"/>
              </a:xfrm>
              <a:prstGeom prst="rightArrow">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Down Arrow 48"/>
              <p:cNvSpPr/>
              <p:nvPr/>
            </p:nvSpPr>
            <p:spPr>
              <a:xfrm>
                <a:off x="605790" y="361188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Down Arrow 50"/>
              <p:cNvSpPr/>
              <p:nvPr/>
            </p:nvSpPr>
            <p:spPr>
              <a:xfrm>
                <a:off x="4164330" y="358140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Down Arrow 51"/>
              <p:cNvSpPr/>
              <p:nvPr/>
            </p:nvSpPr>
            <p:spPr>
              <a:xfrm>
                <a:off x="7357110" y="348234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Down Arrow 55"/>
              <p:cNvSpPr/>
              <p:nvPr/>
            </p:nvSpPr>
            <p:spPr>
              <a:xfrm>
                <a:off x="758190" y="1466850"/>
                <a:ext cx="1131569" cy="742950"/>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127" name="Group 126"/>
          <p:cNvGrpSpPr/>
          <p:nvPr/>
        </p:nvGrpSpPr>
        <p:grpSpPr>
          <a:xfrm>
            <a:off x="4953000" y="4370070"/>
            <a:ext cx="4046220" cy="2251710"/>
            <a:chOff x="80010" y="754380"/>
            <a:chExt cx="4046220" cy="2251710"/>
          </a:xfrm>
        </p:grpSpPr>
        <p:sp>
          <p:nvSpPr>
            <p:cNvPr id="128" name="Cube 127"/>
            <p:cNvSpPr/>
            <p:nvPr/>
          </p:nvSpPr>
          <p:spPr>
            <a:xfrm>
              <a:off x="80010" y="754380"/>
              <a:ext cx="4046220" cy="2251710"/>
            </a:xfrm>
            <a:prstGeom prst="cube">
              <a:avLst/>
            </a:prstGeom>
            <a:solidFill>
              <a:srgbClr val="66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9" name="Group 37"/>
            <p:cNvGrpSpPr/>
            <p:nvPr/>
          </p:nvGrpSpPr>
          <p:grpSpPr>
            <a:xfrm>
              <a:off x="291967" y="1416488"/>
              <a:ext cx="2965596" cy="1361002"/>
              <a:chOff x="291967" y="1466850"/>
              <a:chExt cx="8676843" cy="2887980"/>
            </a:xfrm>
          </p:grpSpPr>
          <p:pic>
            <p:nvPicPr>
              <p:cNvPr id="130" name="Picture 129" descr="Rainbow trout"/>
              <p:cNvPicPr>
                <a:picLocks noChangeAspect="1" noChangeArrowheads="1"/>
              </p:cNvPicPr>
              <p:nvPr/>
            </p:nvPicPr>
            <p:blipFill>
              <a:blip r:embed="rId4" cstate="print"/>
              <a:srcRect/>
              <a:stretch>
                <a:fillRect/>
              </a:stretch>
            </p:blipFill>
            <p:spPr bwMode="auto">
              <a:xfrm>
                <a:off x="291967" y="2286238"/>
                <a:ext cx="2256923" cy="1139747"/>
              </a:xfrm>
              <a:prstGeom prst="rect">
                <a:avLst/>
              </a:prstGeom>
              <a:noFill/>
            </p:spPr>
          </p:pic>
          <p:pic>
            <p:nvPicPr>
              <p:cNvPr id="131" name="Picture 130" descr="Rainbow trout"/>
              <p:cNvPicPr>
                <a:picLocks noChangeAspect="1" noChangeArrowheads="1"/>
              </p:cNvPicPr>
              <p:nvPr/>
            </p:nvPicPr>
            <p:blipFill>
              <a:blip r:embed="rId4" cstate="print"/>
              <a:srcRect/>
              <a:stretch>
                <a:fillRect/>
              </a:stretch>
            </p:blipFill>
            <p:spPr bwMode="auto">
              <a:xfrm>
                <a:off x="3496177" y="2267188"/>
                <a:ext cx="2256923" cy="1139747"/>
              </a:xfrm>
              <a:prstGeom prst="rect">
                <a:avLst/>
              </a:prstGeom>
              <a:noFill/>
            </p:spPr>
          </p:pic>
          <p:pic>
            <p:nvPicPr>
              <p:cNvPr id="132" name="Picture 131" descr="Rainbow trout"/>
              <p:cNvPicPr>
                <a:picLocks noChangeAspect="1" noChangeArrowheads="1"/>
              </p:cNvPicPr>
              <p:nvPr/>
            </p:nvPicPr>
            <p:blipFill>
              <a:blip r:embed="rId4" cstate="print"/>
              <a:srcRect/>
              <a:stretch>
                <a:fillRect/>
              </a:stretch>
            </p:blipFill>
            <p:spPr bwMode="auto">
              <a:xfrm>
                <a:off x="6711817" y="2236708"/>
                <a:ext cx="2256923" cy="1139747"/>
              </a:xfrm>
              <a:prstGeom prst="rect">
                <a:avLst/>
              </a:prstGeom>
              <a:noFill/>
            </p:spPr>
          </p:pic>
          <p:sp>
            <p:nvSpPr>
              <p:cNvPr id="133" name="Right Arrow 132"/>
              <p:cNvSpPr/>
              <p:nvPr/>
            </p:nvSpPr>
            <p:spPr>
              <a:xfrm>
                <a:off x="2697480" y="2240280"/>
                <a:ext cx="674370" cy="1223010"/>
              </a:xfrm>
              <a:prstGeom prst="rightArrow">
                <a:avLst/>
              </a:prstGeom>
              <a:solidFill>
                <a:srgbClr val="66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TextBox 133"/>
              <p:cNvSpPr txBox="1"/>
              <p:nvPr/>
            </p:nvSpPr>
            <p:spPr>
              <a:xfrm>
                <a:off x="1653671" y="2308310"/>
                <a:ext cx="910824" cy="849014"/>
              </a:xfrm>
              <a:prstGeom prst="rect">
                <a:avLst/>
              </a:prstGeom>
              <a:solidFill>
                <a:schemeClr val="bg1"/>
              </a:solidFill>
            </p:spPr>
            <p:txBody>
              <a:bodyPr wrap="none" rtlCol="0">
                <a:spAutoFit/>
              </a:bodyPr>
              <a:lstStyle/>
              <a:p>
                <a:r>
                  <a:rPr lang="en-US" sz="2000" dirty="0" smtClean="0">
                    <a:latin typeface="Cambria Math" pitchFamily="18" charset="0"/>
                    <a:ea typeface="Cambria Math" pitchFamily="18" charset="0"/>
                  </a:rPr>
                  <a:t>S</a:t>
                </a:r>
                <a:endParaRPr lang="en-US" sz="2000" dirty="0">
                  <a:latin typeface="Cambria Math" pitchFamily="18" charset="0"/>
                  <a:ea typeface="Cambria Math" pitchFamily="18" charset="0"/>
                </a:endParaRPr>
              </a:p>
            </p:txBody>
          </p:sp>
          <p:sp>
            <p:nvSpPr>
              <p:cNvPr id="135" name="TextBox 134"/>
              <p:cNvSpPr txBox="1"/>
              <p:nvPr/>
            </p:nvSpPr>
            <p:spPr>
              <a:xfrm>
                <a:off x="4892897" y="2295247"/>
                <a:ext cx="784188" cy="849014"/>
              </a:xfrm>
              <a:prstGeom prst="rect">
                <a:avLst/>
              </a:prstGeom>
              <a:solidFill>
                <a:srgbClr val="66FF66"/>
              </a:solidFill>
            </p:spPr>
            <p:txBody>
              <a:bodyPr wrap="none" rtlCol="0">
                <a:spAutoFit/>
              </a:bodyPr>
              <a:lstStyle/>
              <a:p>
                <a:r>
                  <a:rPr lang="en-US" sz="2000" dirty="0" smtClean="0">
                    <a:latin typeface="Cambria Math" pitchFamily="18" charset="0"/>
                    <a:ea typeface="Cambria Math" pitchFamily="18" charset="0"/>
                  </a:rPr>
                  <a:t>I</a:t>
                </a:r>
                <a:endParaRPr lang="en-US" sz="2000" baseline="-25000" dirty="0">
                  <a:latin typeface="Cambria Math" pitchFamily="18" charset="0"/>
                  <a:ea typeface="Cambria Math" pitchFamily="18" charset="0"/>
                </a:endParaRPr>
              </a:p>
            </p:txBody>
          </p:sp>
          <p:sp>
            <p:nvSpPr>
              <p:cNvPr id="136" name="TextBox 135"/>
              <p:cNvSpPr txBox="1"/>
              <p:nvPr/>
            </p:nvSpPr>
            <p:spPr>
              <a:xfrm>
                <a:off x="7964184" y="2264767"/>
                <a:ext cx="1004626" cy="849014"/>
              </a:xfrm>
              <a:prstGeom prst="rect">
                <a:avLst/>
              </a:prstGeom>
              <a:solidFill>
                <a:srgbClr val="FF66FF"/>
              </a:solidFill>
            </p:spPr>
            <p:txBody>
              <a:bodyPr wrap="none" rtlCol="0">
                <a:spAutoFit/>
              </a:bodyPr>
              <a:lstStyle/>
              <a:p>
                <a:r>
                  <a:rPr lang="en-US" sz="2000" dirty="0" smtClean="0">
                    <a:latin typeface="Cambria Math" pitchFamily="18" charset="0"/>
                    <a:ea typeface="Cambria Math" pitchFamily="18" charset="0"/>
                  </a:rPr>
                  <a:t>R</a:t>
                </a:r>
                <a:endParaRPr lang="en-US" sz="2000" baseline="-25000" dirty="0">
                  <a:latin typeface="Cambria Math" pitchFamily="18" charset="0"/>
                  <a:ea typeface="Cambria Math" pitchFamily="18" charset="0"/>
                </a:endParaRPr>
              </a:p>
            </p:txBody>
          </p:sp>
          <p:sp>
            <p:nvSpPr>
              <p:cNvPr id="137" name="Right Arrow 136"/>
              <p:cNvSpPr/>
              <p:nvPr/>
            </p:nvSpPr>
            <p:spPr>
              <a:xfrm>
                <a:off x="5909310" y="2221230"/>
                <a:ext cx="651510" cy="1287780"/>
              </a:xfrm>
              <a:prstGeom prst="rightArrow">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Down Arrow 137"/>
              <p:cNvSpPr/>
              <p:nvPr/>
            </p:nvSpPr>
            <p:spPr>
              <a:xfrm>
                <a:off x="605790" y="361188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 name="Down Arrow 138"/>
              <p:cNvSpPr/>
              <p:nvPr/>
            </p:nvSpPr>
            <p:spPr>
              <a:xfrm>
                <a:off x="4164330" y="358140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0" name="Down Arrow 139"/>
              <p:cNvSpPr/>
              <p:nvPr/>
            </p:nvSpPr>
            <p:spPr>
              <a:xfrm>
                <a:off x="7357110" y="348234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Down Arrow 140"/>
              <p:cNvSpPr/>
              <p:nvPr/>
            </p:nvSpPr>
            <p:spPr>
              <a:xfrm>
                <a:off x="758190" y="1466850"/>
                <a:ext cx="1131569" cy="742950"/>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142" name="Group 141"/>
          <p:cNvGrpSpPr/>
          <p:nvPr/>
        </p:nvGrpSpPr>
        <p:grpSpPr>
          <a:xfrm>
            <a:off x="4956810" y="1150620"/>
            <a:ext cx="4046220" cy="2251710"/>
            <a:chOff x="80010" y="754380"/>
            <a:chExt cx="4046220" cy="2251710"/>
          </a:xfrm>
        </p:grpSpPr>
        <p:sp>
          <p:nvSpPr>
            <p:cNvPr id="143" name="Cube 142"/>
            <p:cNvSpPr/>
            <p:nvPr/>
          </p:nvSpPr>
          <p:spPr>
            <a:xfrm>
              <a:off x="80010" y="754380"/>
              <a:ext cx="4046220" cy="2251710"/>
            </a:xfrm>
            <a:prstGeom prst="cube">
              <a:avLst/>
            </a:prstGeom>
            <a:solidFill>
              <a:srgbClr val="66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4" name="Group 37"/>
            <p:cNvGrpSpPr/>
            <p:nvPr/>
          </p:nvGrpSpPr>
          <p:grpSpPr>
            <a:xfrm>
              <a:off x="291967" y="1416488"/>
              <a:ext cx="2965596" cy="1361002"/>
              <a:chOff x="291967" y="1466850"/>
              <a:chExt cx="8676843" cy="2887980"/>
            </a:xfrm>
          </p:grpSpPr>
          <p:pic>
            <p:nvPicPr>
              <p:cNvPr id="145" name="Picture 144" descr="Rainbow trout"/>
              <p:cNvPicPr>
                <a:picLocks noChangeAspect="1" noChangeArrowheads="1"/>
              </p:cNvPicPr>
              <p:nvPr/>
            </p:nvPicPr>
            <p:blipFill>
              <a:blip r:embed="rId4" cstate="print"/>
              <a:srcRect/>
              <a:stretch>
                <a:fillRect/>
              </a:stretch>
            </p:blipFill>
            <p:spPr bwMode="auto">
              <a:xfrm>
                <a:off x="291967" y="2286238"/>
                <a:ext cx="2256923" cy="1139747"/>
              </a:xfrm>
              <a:prstGeom prst="rect">
                <a:avLst/>
              </a:prstGeom>
              <a:noFill/>
            </p:spPr>
          </p:pic>
          <p:pic>
            <p:nvPicPr>
              <p:cNvPr id="146" name="Picture 145" descr="Rainbow trout"/>
              <p:cNvPicPr>
                <a:picLocks noChangeAspect="1" noChangeArrowheads="1"/>
              </p:cNvPicPr>
              <p:nvPr/>
            </p:nvPicPr>
            <p:blipFill>
              <a:blip r:embed="rId4" cstate="print"/>
              <a:srcRect/>
              <a:stretch>
                <a:fillRect/>
              </a:stretch>
            </p:blipFill>
            <p:spPr bwMode="auto">
              <a:xfrm>
                <a:off x="3496177" y="2267188"/>
                <a:ext cx="2256923" cy="1139747"/>
              </a:xfrm>
              <a:prstGeom prst="rect">
                <a:avLst/>
              </a:prstGeom>
              <a:noFill/>
            </p:spPr>
          </p:pic>
          <p:pic>
            <p:nvPicPr>
              <p:cNvPr id="147" name="Picture 146" descr="Rainbow trout"/>
              <p:cNvPicPr>
                <a:picLocks noChangeAspect="1" noChangeArrowheads="1"/>
              </p:cNvPicPr>
              <p:nvPr/>
            </p:nvPicPr>
            <p:blipFill>
              <a:blip r:embed="rId4" cstate="print"/>
              <a:srcRect/>
              <a:stretch>
                <a:fillRect/>
              </a:stretch>
            </p:blipFill>
            <p:spPr bwMode="auto">
              <a:xfrm>
                <a:off x="6711817" y="2236708"/>
                <a:ext cx="2256923" cy="1139747"/>
              </a:xfrm>
              <a:prstGeom prst="rect">
                <a:avLst/>
              </a:prstGeom>
              <a:noFill/>
            </p:spPr>
          </p:pic>
          <p:sp>
            <p:nvSpPr>
              <p:cNvPr id="148" name="Right Arrow 147"/>
              <p:cNvSpPr/>
              <p:nvPr/>
            </p:nvSpPr>
            <p:spPr>
              <a:xfrm>
                <a:off x="2697480" y="2240280"/>
                <a:ext cx="674370" cy="1223010"/>
              </a:xfrm>
              <a:prstGeom prst="rightArrow">
                <a:avLst/>
              </a:prstGeom>
              <a:solidFill>
                <a:srgbClr val="66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9" name="TextBox 148"/>
              <p:cNvSpPr txBox="1"/>
              <p:nvPr/>
            </p:nvSpPr>
            <p:spPr>
              <a:xfrm>
                <a:off x="1653671" y="2308310"/>
                <a:ext cx="910824" cy="849014"/>
              </a:xfrm>
              <a:prstGeom prst="rect">
                <a:avLst/>
              </a:prstGeom>
              <a:solidFill>
                <a:schemeClr val="bg1"/>
              </a:solidFill>
            </p:spPr>
            <p:txBody>
              <a:bodyPr wrap="none" rtlCol="0">
                <a:spAutoFit/>
              </a:bodyPr>
              <a:lstStyle/>
              <a:p>
                <a:r>
                  <a:rPr lang="en-US" sz="2000" dirty="0" smtClean="0">
                    <a:latin typeface="Cambria Math" pitchFamily="18" charset="0"/>
                    <a:ea typeface="Cambria Math" pitchFamily="18" charset="0"/>
                  </a:rPr>
                  <a:t>S</a:t>
                </a:r>
                <a:endParaRPr lang="en-US" sz="2000" dirty="0">
                  <a:latin typeface="Cambria Math" pitchFamily="18" charset="0"/>
                  <a:ea typeface="Cambria Math" pitchFamily="18" charset="0"/>
                </a:endParaRPr>
              </a:p>
            </p:txBody>
          </p:sp>
          <p:sp>
            <p:nvSpPr>
              <p:cNvPr id="150" name="TextBox 149"/>
              <p:cNvSpPr txBox="1"/>
              <p:nvPr/>
            </p:nvSpPr>
            <p:spPr>
              <a:xfrm>
                <a:off x="4892897" y="2295247"/>
                <a:ext cx="784188" cy="849014"/>
              </a:xfrm>
              <a:prstGeom prst="rect">
                <a:avLst/>
              </a:prstGeom>
              <a:solidFill>
                <a:srgbClr val="66FF66"/>
              </a:solidFill>
            </p:spPr>
            <p:txBody>
              <a:bodyPr wrap="none" rtlCol="0">
                <a:spAutoFit/>
              </a:bodyPr>
              <a:lstStyle/>
              <a:p>
                <a:r>
                  <a:rPr lang="en-US" sz="2000" dirty="0" smtClean="0">
                    <a:latin typeface="Cambria Math" pitchFamily="18" charset="0"/>
                    <a:ea typeface="Cambria Math" pitchFamily="18" charset="0"/>
                  </a:rPr>
                  <a:t>I</a:t>
                </a:r>
                <a:endParaRPr lang="en-US" sz="2000" baseline="-25000" dirty="0">
                  <a:latin typeface="Cambria Math" pitchFamily="18" charset="0"/>
                  <a:ea typeface="Cambria Math" pitchFamily="18" charset="0"/>
                </a:endParaRPr>
              </a:p>
            </p:txBody>
          </p:sp>
          <p:sp>
            <p:nvSpPr>
              <p:cNvPr id="151" name="TextBox 150"/>
              <p:cNvSpPr txBox="1"/>
              <p:nvPr/>
            </p:nvSpPr>
            <p:spPr>
              <a:xfrm>
                <a:off x="7964184" y="2264767"/>
                <a:ext cx="1004626" cy="849014"/>
              </a:xfrm>
              <a:prstGeom prst="rect">
                <a:avLst/>
              </a:prstGeom>
              <a:solidFill>
                <a:srgbClr val="FF66FF"/>
              </a:solidFill>
            </p:spPr>
            <p:txBody>
              <a:bodyPr wrap="none" rtlCol="0">
                <a:spAutoFit/>
              </a:bodyPr>
              <a:lstStyle/>
              <a:p>
                <a:r>
                  <a:rPr lang="en-US" sz="2000" dirty="0" smtClean="0">
                    <a:latin typeface="Cambria Math" pitchFamily="18" charset="0"/>
                    <a:ea typeface="Cambria Math" pitchFamily="18" charset="0"/>
                  </a:rPr>
                  <a:t>R</a:t>
                </a:r>
                <a:endParaRPr lang="en-US" sz="2000" baseline="-25000" dirty="0">
                  <a:latin typeface="Cambria Math" pitchFamily="18" charset="0"/>
                  <a:ea typeface="Cambria Math" pitchFamily="18" charset="0"/>
                </a:endParaRPr>
              </a:p>
            </p:txBody>
          </p:sp>
          <p:sp>
            <p:nvSpPr>
              <p:cNvPr id="152" name="Right Arrow 151"/>
              <p:cNvSpPr/>
              <p:nvPr/>
            </p:nvSpPr>
            <p:spPr>
              <a:xfrm>
                <a:off x="5909310" y="2221230"/>
                <a:ext cx="651510" cy="1287780"/>
              </a:xfrm>
              <a:prstGeom prst="rightArrow">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 name="Down Arrow 152"/>
              <p:cNvSpPr/>
              <p:nvPr/>
            </p:nvSpPr>
            <p:spPr>
              <a:xfrm>
                <a:off x="605790" y="361188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Down Arrow 153"/>
              <p:cNvSpPr/>
              <p:nvPr/>
            </p:nvSpPr>
            <p:spPr>
              <a:xfrm>
                <a:off x="4164330" y="358140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Down Arrow 154"/>
              <p:cNvSpPr/>
              <p:nvPr/>
            </p:nvSpPr>
            <p:spPr>
              <a:xfrm>
                <a:off x="7357110" y="348234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6" name="Down Arrow 155"/>
              <p:cNvSpPr/>
              <p:nvPr/>
            </p:nvSpPr>
            <p:spPr>
              <a:xfrm>
                <a:off x="758190" y="1466850"/>
                <a:ext cx="1131569" cy="742950"/>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157" name="Group 156"/>
          <p:cNvGrpSpPr/>
          <p:nvPr/>
        </p:nvGrpSpPr>
        <p:grpSpPr>
          <a:xfrm>
            <a:off x="179070" y="4396740"/>
            <a:ext cx="4046220" cy="2251710"/>
            <a:chOff x="80010" y="754380"/>
            <a:chExt cx="4046220" cy="2251710"/>
          </a:xfrm>
        </p:grpSpPr>
        <p:sp>
          <p:nvSpPr>
            <p:cNvPr id="158" name="Cube 157"/>
            <p:cNvSpPr/>
            <p:nvPr/>
          </p:nvSpPr>
          <p:spPr>
            <a:xfrm>
              <a:off x="80010" y="754380"/>
              <a:ext cx="4046220" cy="2251710"/>
            </a:xfrm>
            <a:prstGeom prst="cube">
              <a:avLst/>
            </a:prstGeom>
            <a:solidFill>
              <a:srgbClr val="66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9" name="Group 37"/>
            <p:cNvGrpSpPr/>
            <p:nvPr/>
          </p:nvGrpSpPr>
          <p:grpSpPr>
            <a:xfrm>
              <a:off x="291967" y="1416488"/>
              <a:ext cx="2965596" cy="1361002"/>
              <a:chOff x="291967" y="1466850"/>
              <a:chExt cx="8676843" cy="2887980"/>
            </a:xfrm>
          </p:grpSpPr>
          <p:pic>
            <p:nvPicPr>
              <p:cNvPr id="160" name="Picture 159" descr="Rainbow trout"/>
              <p:cNvPicPr>
                <a:picLocks noChangeAspect="1" noChangeArrowheads="1"/>
              </p:cNvPicPr>
              <p:nvPr/>
            </p:nvPicPr>
            <p:blipFill>
              <a:blip r:embed="rId4" cstate="print"/>
              <a:srcRect/>
              <a:stretch>
                <a:fillRect/>
              </a:stretch>
            </p:blipFill>
            <p:spPr bwMode="auto">
              <a:xfrm>
                <a:off x="291967" y="2286238"/>
                <a:ext cx="2256923" cy="1139747"/>
              </a:xfrm>
              <a:prstGeom prst="rect">
                <a:avLst/>
              </a:prstGeom>
              <a:noFill/>
            </p:spPr>
          </p:pic>
          <p:pic>
            <p:nvPicPr>
              <p:cNvPr id="161" name="Picture 160" descr="Rainbow trout"/>
              <p:cNvPicPr>
                <a:picLocks noChangeAspect="1" noChangeArrowheads="1"/>
              </p:cNvPicPr>
              <p:nvPr/>
            </p:nvPicPr>
            <p:blipFill>
              <a:blip r:embed="rId4" cstate="print"/>
              <a:srcRect/>
              <a:stretch>
                <a:fillRect/>
              </a:stretch>
            </p:blipFill>
            <p:spPr bwMode="auto">
              <a:xfrm>
                <a:off x="3496177" y="2267188"/>
                <a:ext cx="2256923" cy="1139747"/>
              </a:xfrm>
              <a:prstGeom prst="rect">
                <a:avLst/>
              </a:prstGeom>
              <a:noFill/>
            </p:spPr>
          </p:pic>
          <p:pic>
            <p:nvPicPr>
              <p:cNvPr id="162" name="Picture 161" descr="Rainbow trout"/>
              <p:cNvPicPr>
                <a:picLocks noChangeAspect="1" noChangeArrowheads="1"/>
              </p:cNvPicPr>
              <p:nvPr/>
            </p:nvPicPr>
            <p:blipFill>
              <a:blip r:embed="rId4" cstate="print"/>
              <a:srcRect/>
              <a:stretch>
                <a:fillRect/>
              </a:stretch>
            </p:blipFill>
            <p:spPr bwMode="auto">
              <a:xfrm>
                <a:off x="6711817" y="2236708"/>
                <a:ext cx="2256923" cy="1139747"/>
              </a:xfrm>
              <a:prstGeom prst="rect">
                <a:avLst/>
              </a:prstGeom>
              <a:noFill/>
            </p:spPr>
          </p:pic>
          <p:sp>
            <p:nvSpPr>
              <p:cNvPr id="163" name="Right Arrow 162"/>
              <p:cNvSpPr/>
              <p:nvPr/>
            </p:nvSpPr>
            <p:spPr>
              <a:xfrm>
                <a:off x="2697480" y="2240280"/>
                <a:ext cx="674370" cy="1223010"/>
              </a:xfrm>
              <a:prstGeom prst="rightArrow">
                <a:avLst/>
              </a:prstGeom>
              <a:solidFill>
                <a:srgbClr val="66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TextBox 163"/>
              <p:cNvSpPr txBox="1"/>
              <p:nvPr/>
            </p:nvSpPr>
            <p:spPr>
              <a:xfrm>
                <a:off x="1653671" y="2308310"/>
                <a:ext cx="910824" cy="849014"/>
              </a:xfrm>
              <a:prstGeom prst="rect">
                <a:avLst/>
              </a:prstGeom>
              <a:solidFill>
                <a:schemeClr val="bg1"/>
              </a:solidFill>
            </p:spPr>
            <p:txBody>
              <a:bodyPr wrap="none" rtlCol="0">
                <a:spAutoFit/>
              </a:bodyPr>
              <a:lstStyle/>
              <a:p>
                <a:r>
                  <a:rPr lang="en-US" sz="2000" dirty="0" smtClean="0">
                    <a:latin typeface="Cambria Math" pitchFamily="18" charset="0"/>
                    <a:ea typeface="Cambria Math" pitchFamily="18" charset="0"/>
                  </a:rPr>
                  <a:t>S</a:t>
                </a:r>
                <a:endParaRPr lang="en-US" sz="2000" dirty="0">
                  <a:latin typeface="Cambria Math" pitchFamily="18" charset="0"/>
                  <a:ea typeface="Cambria Math" pitchFamily="18" charset="0"/>
                </a:endParaRPr>
              </a:p>
            </p:txBody>
          </p:sp>
          <p:sp>
            <p:nvSpPr>
              <p:cNvPr id="165" name="TextBox 164"/>
              <p:cNvSpPr txBox="1"/>
              <p:nvPr/>
            </p:nvSpPr>
            <p:spPr>
              <a:xfrm>
                <a:off x="4926340" y="2295247"/>
                <a:ext cx="784188" cy="849014"/>
              </a:xfrm>
              <a:prstGeom prst="rect">
                <a:avLst/>
              </a:prstGeom>
              <a:solidFill>
                <a:srgbClr val="66FF66"/>
              </a:solidFill>
            </p:spPr>
            <p:txBody>
              <a:bodyPr wrap="none" rtlCol="0">
                <a:spAutoFit/>
              </a:bodyPr>
              <a:lstStyle/>
              <a:p>
                <a:r>
                  <a:rPr lang="en-US" sz="2000" dirty="0" smtClean="0">
                    <a:latin typeface="Cambria Math" pitchFamily="18" charset="0"/>
                    <a:ea typeface="Cambria Math" pitchFamily="18" charset="0"/>
                  </a:rPr>
                  <a:t>I</a:t>
                </a:r>
                <a:endParaRPr lang="en-US" sz="2000" baseline="-25000" dirty="0">
                  <a:latin typeface="Cambria Math" pitchFamily="18" charset="0"/>
                  <a:ea typeface="Cambria Math" pitchFamily="18" charset="0"/>
                </a:endParaRPr>
              </a:p>
            </p:txBody>
          </p:sp>
          <p:sp>
            <p:nvSpPr>
              <p:cNvPr id="166" name="TextBox 165"/>
              <p:cNvSpPr txBox="1"/>
              <p:nvPr/>
            </p:nvSpPr>
            <p:spPr>
              <a:xfrm>
                <a:off x="7964184" y="2264767"/>
                <a:ext cx="1004626" cy="849014"/>
              </a:xfrm>
              <a:prstGeom prst="rect">
                <a:avLst/>
              </a:prstGeom>
              <a:solidFill>
                <a:srgbClr val="FF66FF"/>
              </a:solidFill>
            </p:spPr>
            <p:txBody>
              <a:bodyPr wrap="none" rtlCol="0">
                <a:spAutoFit/>
              </a:bodyPr>
              <a:lstStyle/>
              <a:p>
                <a:r>
                  <a:rPr lang="en-US" sz="2000" dirty="0" smtClean="0">
                    <a:latin typeface="Cambria Math" pitchFamily="18" charset="0"/>
                    <a:ea typeface="Cambria Math" pitchFamily="18" charset="0"/>
                  </a:rPr>
                  <a:t>R</a:t>
                </a:r>
                <a:endParaRPr lang="en-US" sz="2000" baseline="-25000" dirty="0">
                  <a:latin typeface="Cambria Math" pitchFamily="18" charset="0"/>
                  <a:ea typeface="Cambria Math" pitchFamily="18" charset="0"/>
                </a:endParaRPr>
              </a:p>
            </p:txBody>
          </p:sp>
          <p:sp>
            <p:nvSpPr>
              <p:cNvPr id="167" name="Right Arrow 166"/>
              <p:cNvSpPr/>
              <p:nvPr/>
            </p:nvSpPr>
            <p:spPr>
              <a:xfrm>
                <a:off x="5909310" y="2221230"/>
                <a:ext cx="651510" cy="1287780"/>
              </a:xfrm>
              <a:prstGeom prst="rightArrow">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8" name="Down Arrow 167"/>
              <p:cNvSpPr/>
              <p:nvPr/>
            </p:nvSpPr>
            <p:spPr>
              <a:xfrm>
                <a:off x="605790" y="361188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Down Arrow 168"/>
              <p:cNvSpPr/>
              <p:nvPr/>
            </p:nvSpPr>
            <p:spPr>
              <a:xfrm>
                <a:off x="4164330" y="358140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0" name="Down Arrow 169"/>
              <p:cNvSpPr/>
              <p:nvPr/>
            </p:nvSpPr>
            <p:spPr>
              <a:xfrm>
                <a:off x="7357110" y="348234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1" name="Down Arrow 170"/>
              <p:cNvSpPr/>
              <p:nvPr/>
            </p:nvSpPr>
            <p:spPr>
              <a:xfrm>
                <a:off x="758190" y="1466850"/>
                <a:ext cx="1131569" cy="742950"/>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79" name="TextBox 178"/>
          <p:cNvSpPr txBox="1"/>
          <p:nvPr/>
        </p:nvSpPr>
        <p:spPr>
          <a:xfrm>
            <a:off x="4857750" y="3417570"/>
            <a:ext cx="2848857" cy="584775"/>
          </a:xfrm>
          <a:prstGeom prst="rect">
            <a:avLst/>
          </a:prstGeom>
          <a:noFill/>
        </p:spPr>
        <p:txBody>
          <a:bodyPr wrap="none" rtlCol="0">
            <a:spAutoFit/>
          </a:bodyPr>
          <a:lstStyle/>
          <a:p>
            <a:r>
              <a:rPr lang="en-US" sz="3200" dirty="0" smtClean="0"/>
              <a:t>Migration Rate</a:t>
            </a:r>
            <a:endParaRPr lang="en-US" sz="3200" dirty="0"/>
          </a:p>
        </p:txBody>
      </p:sp>
      <p:sp>
        <p:nvSpPr>
          <p:cNvPr id="180" name="TextBox 179"/>
          <p:cNvSpPr txBox="1"/>
          <p:nvPr/>
        </p:nvSpPr>
        <p:spPr>
          <a:xfrm>
            <a:off x="674370" y="662940"/>
            <a:ext cx="1871025" cy="584775"/>
          </a:xfrm>
          <a:prstGeom prst="rect">
            <a:avLst/>
          </a:prstGeom>
          <a:noFill/>
        </p:spPr>
        <p:txBody>
          <a:bodyPr wrap="none" rtlCol="0">
            <a:spAutoFit/>
          </a:bodyPr>
          <a:lstStyle/>
          <a:p>
            <a:r>
              <a:rPr lang="en-US" sz="3200" dirty="0" smtClean="0"/>
              <a:t>Raceway</a:t>
            </a:r>
            <a:endParaRPr lang="en-US" sz="3200" dirty="0"/>
          </a:p>
        </p:txBody>
      </p:sp>
      <p:sp>
        <p:nvSpPr>
          <p:cNvPr id="74" name="TextBox 73"/>
          <p:cNvSpPr txBox="1"/>
          <p:nvPr/>
        </p:nvSpPr>
        <p:spPr>
          <a:xfrm>
            <a:off x="5440680" y="617220"/>
            <a:ext cx="412292" cy="584775"/>
          </a:xfrm>
          <a:prstGeom prst="rect">
            <a:avLst/>
          </a:prstGeom>
          <a:noFill/>
        </p:spPr>
        <p:txBody>
          <a:bodyPr wrap="none" rtlCol="0">
            <a:spAutoFit/>
          </a:bodyPr>
          <a:lstStyle/>
          <a:p>
            <a:r>
              <a:rPr lang="en-US" sz="3200" dirty="0" smtClean="0">
                <a:latin typeface="Cambria Math" pitchFamily="18" charset="0"/>
                <a:ea typeface="Cambria Math" pitchFamily="18" charset="0"/>
              </a:rPr>
              <a:t>2</a:t>
            </a:r>
            <a:endParaRPr lang="en-US" sz="3200" dirty="0">
              <a:latin typeface="Cambria Math" pitchFamily="18" charset="0"/>
              <a:ea typeface="Cambria Math" pitchFamily="18" charset="0"/>
            </a:endParaRPr>
          </a:p>
        </p:txBody>
      </p:sp>
      <p:sp>
        <p:nvSpPr>
          <p:cNvPr id="75" name="TextBox 74"/>
          <p:cNvSpPr txBox="1"/>
          <p:nvPr/>
        </p:nvSpPr>
        <p:spPr>
          <a:xfrm>
            <a:off x="5421630" y="3890010"/>
            <a:ext cx="1122423" cy="584775"/>
          </a:xfrm>
          <a:prstGeom prst="rect">
            <a:avLst/>
          </a:prstGeom>
          <a:noFill/>
        </p:spPr>
        <p:txBody>
          <a:bodyPr wrap="none" rtlCol="0">
            <a:spAutoFit/>
          </a:bodyPr>
          <a:lstStyle/>
          <a:p>
            <a:r>
              <a:rPr lang="en-US" sz="3200" dirty="0" smtClean="0">
                <a:latin typeface="Cambria Math" pitchFamily="18" charset="0"/>
                <a:ea typeface="Cambria Math" pitchFamily="18" charset="0"/>
              </a:rPr>
              <a:t>4 … Z</a:t>
            </a:r>
            <a:endParaRPr lang="en-US" sz="3200" dirty="0">
              <a:latin typeface="Cambria Math" pitchFamily="18" charset="0"/>
              <a:ea typeface="Cambria Math" pitchFamily="18" charset="0"/>
            </a:endParaRPr>
          </a:p>
        </p:txBody>
      </p:sp>
      <p:sp>
        <p:nvSpPr>
          <p:cNvPr id="76" name="TextBox 75"/>
          <p:cNvSpPr txBox="1"/>
          <p:nvPr/>
        </p:nvSpPr>
        <p:spPr>
          <a:xfrm>
            <a:off x="750570" y="3790950"/>
            <a:ext cx="412292" cy="584775"/>
          </a:xfrm>
          <a:prstGeom prst="rect">
            <a:avLst/>
          </a:prstGeom>
          <a:noFill/>
        </p:spPr>
        <p:txBody>
          <a:bodyPr wrap="none" rtlCol="0">
            <a:spAutoFit/>
          </a:bodyPr>
          <a:lstStyle/>
          <a:p>
            <a:r>
              <a:rPr lang="en-US" sz="3200" dirty="0" smtClean="0">
                <a:latin typeface="Cambria Math" pitchFamily="18" charset="0"/>
                <a:ea typeface="Cambria Math" pitchFamily="18" charset="0"/>
              </a:rPr>
              <a:t>3</a:t>
            </a:r>
            <a:endParaRPr lang="en-US" sz="3200" dirty="0">
              <a:latin typeface="Cambria Math" pitchFamily="18" charset="0"/>
              <a:ea typeface="Cambria Math" pitchFamily="18" charset="0"/>
            </a:endParaRPr>
          </a:p>
        </p:txBody>
      </p:sp>
      <p:sp>
        <p:nvSpPr>
          <p:cNvPr id="77" name="TextBox 76"/>
          <p:cNvSpPr txBox="1"/>
          <p:nvPr/>
        </p:nvSpPr>
        <p:spPr>
          <a:xfrm>
            <a:off x="2461260" y="678180"/>
            <a:ext cx="412292" cy="584775"/>
          </a:xfrm>
          <a:prstGeom prst="rect">
            <a:avLst/>
          </a:prstGeom>
          <a:noFill/>
        </p:spPr>
        <p:txBody>
          <a:bodyPr wrap="none" rtlCol="0">
            <a:spAutoFit/>
          </a:bodyPr>
          <a:lstStyle/>
          <a:p>
            <a:r>
              <a:rPr lang="en-US" sz="3200" dirty="0" smtClean="0">
                <a:latin typeface="Cambria Math" pitchFamily="18" charset="0"/>
                <a:ea typeface="Cambria Math" pitchFamily="18" charset="0"/>
              </a:rPr>
              <a:t>1</a:t>
            </a:r>
            <a:endParaRPr lang="en-US" sz="3200" dirty="0">
              <a:latin typeface="Cambria Math" pitchFamily="18" charset="0"/>
              <a:ea typeface="Cambria Math" pitchFamily="18" charset="0"/>
            </a:endParaRPr>
          </a:p>
        </p:txBody>
      </p:sp>
      <p:sp>
        <p:nvSpPr>
          <p:cNvPr id="125" name="Right Arrow 124"/>
          <p:cNvSpPr/>
          <p:nvPr/>
        </p:nvSpPr>
        <p:spPr>
          <a:xfrm>
            <a:off x="4309110" y="1794510"/>
            <a:ext cx="560070" cy="1062990"/>
          </a:xfrm>
          <a:prstGeom prst="rightArrow">
            <a:avLst/>
          </a:prstGeom>
          <a:solidFill>
            <a:srgbClr val="99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7" name="Right Arrow 176"/>
          <p:cNvSpPr/>
          <p:nvPr/>
        </p:nvSpPr>
        <p:spPr>
          <a:xfrm>
            <a:off x="1733550" y="3390900"/>
            <a:ext cx="560070" cy="1062990"/>
          </a:xfrm>
          <a:prstGeom prst="rightArrow">
            <a:avLst/>
          </a:prstGeom>
          <a:solidFill>
            <a:srgbClr val="9966FF"/>
          </a:solidFill>
          <a:ln>
            <a:solidFill>
              <a:schemeClr val="tx1"/>
            </a:solid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 name="Right Arrow 173"/>
          <p:cNvSpPr/>
          <p:nvPr/>
        </p:nvSpPr>
        <p:spPr>
          <a:xfrm>
            <a:off x="4232910" y="3295650"/>
            <a:ext cx="560070" cy="1062990"/>
          </a:xfrm>
          <a:prstGeom prst="rightArrow">
            <a:avLst/>
          </a:prstGeom>
          <a:solidFill>
            <a:srgbClr val="9966FF"/>
          </a:solidFill>
          <a:ln>
            <a:solidFill>
              <a:schemeClr val="tx1"/>
            </a:solidFill>
          </a:ln>
          <a:scene3d>
            <a:camera prst="orthographicFront">
              <a:rot lat="0" lon="0" rev="189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TextBox 81"/>
          <p:cNvSpPr txBox="1"/>
          <p:nvPr/>
        </p:nvSpPr>
        <p:spPr>
          <a:xfrm>
            <a:off x="4275910" y="3432810"/>
            <a:ext cx="407484" cy="584775"/>
          </a:xfrm>
          <a:prstGeom prst="rect">
            <a:avLst/>
          </a:prstGeom>
          <a:noFill/>
        </p:spPr>
        <p:txBody>
          <a:bodyPr wrap="none" rtlCol="0">
            <a:spAutoFit/>
          </a:bodyPr>
          <a:lstStyle/>
          <a:p>
            <a:r>
              <a:rPr lang="el-GR" sz="3200" dirty="0" smtClean="0">
                <a:latin typeface="Cambria Math" pitchFamily="18" charset="0"/>
                <a:ea typeface="Cambria Math" pitchFamily="18" charset="0"/>
              </a:rPr>
              <a:t>μ</a:t>
            </a:r>
            <a:endParaRPr lang="en-US" sz="3200" baseline="-25000" dirty="0">
              <a:latin typeface="Cambria Math" pitchFamily="18" charset="0"/>
              <a:ea typeface="Cambria Math" pitchFamily="18" charset="0"/>
            </a:endParaRPr>
          </a:p>
        </p:txBody>
      </p:sp>
      <p:sp>
        <p:nvSpPr>
          <p:cNvPr id="83" name="TextBox 82"/>
          <p:cNvSpPr txBox="1"/>
          <p:nvPr/>
        </p:nvSpPr>
        <p:spPr>
          <a:xfrm>
            <a:off x="4284074" y="1954530"/>
            <a:ext cx="407484" cy="584775"/>
          </a:xfrm>
          <a:prstGeom prst="rect">
            <a:avLst/>
          </a:prstGeom>
          <a:noFill/>
        </p:spPr>
        <p:txBody>
          <a:bodyPr wrap="none" rtlCol="0">
            <a:spAutoFit/>
          </a:bodyPr>
          <a:lstStyle/>
          <a:p>
            <a:r>
              <a:rPr lang="el-GR" sz="3200" dirty="0" smtClean="0">
                <a:latin typeface="Cambria Math" pitchFamily="18" charset="0"/>
                <a:ea typeface="Cambria Math" pitchFamily="18" charset="0"/>
              </a:rPr>
              <a:t>μ</a:t>
            </a:r>
            <a:endParaRPr lang="en-US" sz="3200" baseline="-25000" dirty="0">
              <a:latin typeface="Cambria Math" pitchFamily="18" charset="0"/>
              <a:ea typeface="Cambria Math" pitchFamily="18" charset="0"/>
            </a:endParaRPr>
          </a:p>
        </p:txBody>
      </p:sp>
      <p:sp>
        <p:nvSpPr>
          <p:cNvPr id="84" name="TextBox 83"/>
          <p:cNvSpPr txBox="1"/>
          <p:nvPr/>
        </p:nvSpPr>
        <p:spPr>
          <a:xfrm>
            <a:off x="1773284" y="3501390"/>
            <a:ext cx="407484" cy="584775"/>
          </a:xfrm>
          <a:prstGeom prst="rect">
            <a:avLst/>
          </a:prstGeom>
          <a:noFill/>
        </p:spPr>
        <p:txBody>
          <a:bodyPr wrap="none" rtlCol="0">
            <a:spAutoFit/>
          </a:bodyPr>
          <a:lstStyle/>
          <a:p>
            <a:r>
              <a:rPr lang="el-GR" sz="3200" dirty="0" smtClean="0">
                <a:latin typeface="Cambria Math" pitchFamily="18" charset="0"/>
                <a:ea typeface="Cambria Math" pitchFamily="18" charset="0"/>
              </a:rPr>
              <a:t>μ</a:t>
            </a:r>
            <a:endParaRPr lang="en-US" sz="3200" baseline="-25000" dirty="0">
              <a:latin typeface="Cambria Math" pitchFamily="18" charset="0"/>
              <a:ea typeface="Cambria Math" pitchFamily="18" charset="0"/>
            </a:endParaRPr>
          </a:p>
        </p:txBody>
      </p:sp>
      <p:pic>
        <p:nvPicPr>
          <p:cNvPr id="78" name="Picture 14" descr="http://assets.mediaspanonline.com/prod/6007866/CRD-Idaho-trout_w500.jpg"/>
          <p:cNvPicPr>
            <a:picLocks noChangeAspect="1" noChangeArrowheads="1"/>
          </p:cNvPicPr>
          <p:nvPr/>
        </p:nvPicPr>
        <p:blipFill>
          <a:blip r:embed="rId5" cstate="print"/>
          <a:srcRect/>
          <a:stretch>
            <a:fillRect/>
          </a:stretch>
        </p:blipFill>
        <p:spPr bwMode="auto">
          <a:xfrm>
            <a:off x="4598604" y="814730"/>
            <a:ext cx="4295504" cy="3227070"/>
          </a:xfrm>
          <a:prstGeom prst="rect">
            <a:avLst/>
          </a:prstGeom>
          <a:noFill/>
          <a:ln>
            <a:solidFill>
              <a:schemeClr val="tx1"/>
            </a:solidFill>
          </a:ln>
        </p:spPr>
      </p:pic>
    </p:spTree>
    <p:custDataLst>
      <p:tags r:id="rId1"/>
    </p:custDataLst>
    <p:extLst>
      <p:ext uri="{BB962C8B-B14F-4D97-AF65-F5344CB8AC3E}">
        <p14:creationId xmlns:p14="http://schemas.microsoft.com/office/powerpoint/2010/main" val="2430674063"/>
      </p:ext>
    </p:extLst>
  </p:cSld>
  <p:clrMapOvr>
    <a:masterClrMapping/>
  </p:clrMapOvr>
  <mc:AlternateContent xmlns:mc="http://schemas.openxmlformats.org/markup-compatibility/2006" xmlns:p14="http://schemas.microsoft.com/office/powerpoint/2010/main">
    <mc:Choice Requires="p14">
      <p:transition spd="slow" p14:dur="2000" advTm="38749"/>
    </mc:Choice>
    <mc:Fallback xmlns="">
      <p:transition spd="slow" advTm="3874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p:bldP spid="180" grpId="0"/>
      <p:bldP spid="74" grpId="0"/>
      <p:bldP spid="75" grpId="0"/>
      <p:bldP spid="76" grpId="0"/>
      <p:bldP spid="77" grpId="0"/>
      <p:bldP spid="125" grpId="0" animBg="1"/>
      <p:bldP spid="177" grpId="0" animBg="1"/>
      <p:bldP spid="174" grpId="0" animBg="1"/>
      <p:bldP spid="82" grpId="0"/>
      <p:bldP spid="83" grpId="0"/>
      <p:bldP spid="8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p:cNvGrpSpPr/>
          <p:nvPr/>
        </p:nvGrpSpPr>
        <p:grpSpPr>
          <a:xfrm>
            <a:off x="194310" y="1211580"/>
            <a:ext cx="4046220" cy="2251710"/>
            <a:chOff x="80010" y="754380"/>
            <a:chExt cx="4046220" cy="2251710"/>
          </a:xfrm>
        </p:grpSpPr>
        <p:sp>
          <p:nvSpPr>
            <p:cNvPr id="36" name="Cube 35"/>
            <p:cNvSpPr/>
            <p:nvPr/>
          </p:nvSpPr>
          <p:spPr>
            <a:xfrm>
              <a:off x="80010" y="754380"/>
              <a:ext cx="4046220" cy="2251710"/>
            </a:xfrm>
            <a:prstGeom prst="cube">
              <a:avLst/>
            </a:prstGeom>
            <a:solidFill>
              <a:srgbClr val="66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p:cNvGrpSpPr/>
            <p:nvPr/>
          </p:nvGrpSpPr>
          <p:grpSpPr>
            <a:xfrm>
              <a:off x="291967" y="1416488"/>
              <a:ext cx="2965596" cy="1361002"/>
              <a:chOff x="291967" y="1466850"/>
              <a:chExt cx="8676843" cy="2887980"/>
            </a:xfrm>
          </p:grpSpPr>
          <p:pic>
            <p:nvPicPr>
              <p:cNvPr id="39" name="Picture 38" descr="Rainbow trout"/>
              <p:cNvPicPr>
                <a:picLocks noChangeAspect="1" noChangeArrowheads="1"/>
              </p:cNvPicPr>
              <p:nvPr/>
            </p:nvPicPr>
            <p:blipFill>
              <a:blip r:embed="rId4" cstate="print"/>
              <a:srcRect/>
              <a:stretch>
                <a:fillRect/>
              </a:stretch>
            </p:blipFill>
            <p:spPr bwMode="auto">
              <a:xfrm>
                <a:off x="291967" y="2286238"/>
                <a:ext cx="2256923" cy="1139747"/>
              </a:xfrm>
              <a:prstGeom prst="rect">
                <a:avLst/>
              </a:prstGeom>
              <a:noFill/>
            </p:spPr>
          </p:pic>
          <p:pic>
            <p:nvPicPr>
              <p:cNvPr id="40" name="Picture 39" descr="Rainbow trout"/>
              <p:cNvPicPr>
                <a:picLocks noChangeAspect="1" noChangeArrowheads="1"/>
              </p:cNvPicPr>
              <p:nvPr/>
            </p:nvPicPr>
            <p:blipFill>
              <a:blip r:embed="rId4" cstate="print"/>
              <a:srcRect/>
              <a:stretch>
                <a:fillRect/>
              </a:stretch>
            </p:blipFill>
            <p:spPr bwMode="auto">
              <a:xfrm>
                <a:off x="3496177" y="2267188"/>
                <a:ext cx="2256923" cy="1139747"/>
              </a:xfrm>
              <a:prstGeom prst="rect">
                <a:avLst/>
              </a:prstGeom>
              <a:noFill/>
            </p:spPr>
          </p:pic>
          <p:pic>
            <p:nvPicPr>
              <p:cNvPr id="41" name="Picture 40" descr="Rainbow trout"/>
              <p:cNvPicPr>
                <a:picLocks noChangeAspect="1" noChangeArrowheads="1"/>
              </p:cNvPicPr>
              <p:nvPr/>
            </p:nvPicPr>
            <p:blipFill>
              <a:blip r:embed="rId4" cstate="print"/>
              <a:srcRect/>
              <a:stretch>
                <a:fillRect/>
              </a:stretch>
            </p:blipFill>
            <p:spPr bwMode="auto">
              <a:xfrm>
                <a:off x="6711817" y="2236708"/>
                <a:ext cx="2256923" cy="1139747"/>
              </a:xfrm>
              <a:prstGeom prst="rect">
                <a:avLst/>
              </a:prstGeom>
              <a:noFill/>
            </p:spPr>
          </p:pic>
          <p:sp>
            <p:nvSpPr>
              <p:cNvPr id="42" name="Right Arrow 41"/>
              <p:cNvSpPr/>
              <p:nvPr/>
            </p:nvSpPr>
            <p:spPr>
              <a:xfrm>
                <a:off x="2697480" y="2240280"/>
                <a:ext cx="674370" cy="1223010"/>
              </a:xfrm>
              <a:prstGeom prst="rightArrow">
                <a:avLst/>
              </a:prstGeom>
              <a:solidFill>
                <a:srgbClr val="66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Box 42"/>
              <p:cNvSpPr txBox="1"/>
              <p:nvPr/>
            </p:nvSpPr>
            <p:spPr>
              <a:xfrm>
                <a:off x="1653671" y="2308310"/>
                <a:ext cx="910824" cy="849014"/>
              </a:xfrm>
              <a:prstGeom prst="rect">
                <a:avLst/>
              </a:prstGeom>
              <a:solidFill>
                <a:schemeClr val="bg1"/>
              </a:solidFill>
            </p:spPr>
            <p:txBody>
              <a:bodyPr wrap="none" rtlCol="0">
                <a:spAutoFit/>
              </a:bodyPr>
              <a:lstStyle/>
              <a:p>
                <a:r>
                  <a:rPr lang="en-US" sz="2000" dirty="0" smtClean="0">
                    <a:latin typeface="Cambria Math" pitchFamily="18" charset="0"/>
                    <a:ea typeface="Cambria Math" pitchFamily="18" charset="0"/>
                  </a:rPr>
                  <a:t>S</a:t>
                </a:r>
                <a:endParaRPr lang="en-US" sz="2000" dirty="0">
                  <a:latin typeface="Cambria Math" pitchFamily="18" charset="0"/>
                  <a:ea typeface="Cambria Math" pitchFamily="18" charset="0"/>
                </a:endParaRPr>
              </a:p>
            </p:txBody>
          </p:sp>
          <p:sp>
            <p:nvSpPr>
              <p:cNvPr id="44" name="TextBox 43"/>
              <p:cNvSpPr txBox="1"/>
              <p:nvPr/>
            </p:nvSpPr>
            <p:spPr>
              <a:xfrm>
                <a:off x="4892897" y="2295247"/>
                <a:ext cx="784188" cy="849014"/>
              </a:xfrm>
              <a:prstGeom prst="rect">
                <a:avLst/>
              </a:prstGeom>
              <a:solidFill>
                <a:srgbClr val="66FF66"/>
              </a:solidFill>
            </p:spPr>
            <p:txBody>
              <a:bodyPr wrap="none" rtlCol="0">
                <a:spAutoFit/>
              </a:bodyPr>
              <a:lstStyle/>
              <a:p>
                <a:r>
                  <a:rPr lang="en-US" sz="2000" dirty="0" smtClean="0">
                    <a:latin typeface="Cambria Math" pitchFamily="18" charset="0"/>
                    <a:ea typeface="Cambria Math" pitchFamily="18" charset="0"/>
                  </a:rPr>
                  <a:t>I</a:t>
                </a:r>
                <a:endParaRPr lang="en-US" sz="2000" baseline="-25000" dirty="0">
                  <a:latin typeface="Cambria Math" pitchFamily="18" charset="0"/>
                  <a:ea typeface="Cambria Math" pitchFamily="18" charset="0"/>
                </a:endParaRPr>
              </a:p>
            </p:txBody>
          </p:sp>
          <p:sp>
            <p:nvSpPr>
              <p:cNvPr id="45" name="TextBox 44"/>
              <p:cNvSpPr txBox="1"/>
              <p:nvPr/>
            </p:nvSpPr>
            <p:spPr>
              <a:xfrm>
                <a:off x="7964184" y="2264767"/>
                <a:ext cx="1004626" cy="849014"/>
              </a:xfrm>
              <a:prstGeom prst="rect">
                <a:avLst/>
              </a:prstGeom>
              <a:solidFill>
                <a:srgbClr val="FF66FF"/>
              </a:solidFill>
            </p:spPr>
            <p:txBody>
              <a:bodyPr wrap="none" rtlCol="0">
                <a:spAutoFit/>
              </a:bodyPr>
              <a:lstStyle/>
              <a:p>
                <a:r>
                  <a:rPr lang="en-US" sz="2000" dirty="0" smtClean="0">
                    <a:latin typeface="Cambria Math" pitchFamily="18" charset="0"/>
                    <a:ea typeface="Cambria Math" pitchFamily="18" charset="0"/>
                  </a:rPr>
                  <a:t>R</a:t>
                </a:r>
                <a:endParaRPr lang="en-US" sz="2000" baseline="-25000" dirty="0">
                  <a:latin typeface="Cambria Math" pitchFamily="18" charset="0"/>
                  <a:ea typeface="Cambria Math" pitchFamily="18" charset="0"/>
                </a:endParaRPr>
              </a:p>
            </p:txBody>
          </p:sp>
          <p:sp>
            <p:nvSpPr>
              <p:cNvPr id="46" name="Right Arrow 45"/>
              <p:cNvSpPr/>
              <p:nvPr/>
            </p:nvSpPr>
            <p:spPr>
              <a:xfrm>
                <a:off x="5909310" y="2221230"/>
                <a:ext cx="651510" cy="1287780"/>
              </a:xfrm>
              <a:prstGeom prst="rightArrow">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Down Arrow 48"/>
              <p:cNvSpPr/>
              <p:nvPr/>
            </p:nvSpPr>
            <p:spPr>
              <a:xfrm>
                <a:off x="605790" y="361188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Down Arrow 50"/>
              <p:cNvSpPr/>
              <p:nvPr/>
            </p:nvSpPr>
            <p:spPr>
              <a:xfrm>
                <a:off x="4164330" y="358140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Down Arrow 51"/>
              <p:cNvSpPr/>
              <p:nvPr/>
            </p:nvSpPr>
            <p:spPr>
              <a:xfrm>
                <a:off x="7357110" y="348234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Down Arrow 55"/>
              <p:cNvSpPr/>
              <p:nvPr/>
            </p:nvSpPr>
            <p:spPr>
              <a:xfrm>
                <a:off x="758190" y="1466850"/>
                <a:ext cx="1131569" cy="742950"/>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127" name="Group 126"/>
          <p:cNvGrpSpPr/>
          <p:nvPr/>
        </p:nvGrpSpPr>
        <p:grpSpPr>
          <a:xfrm>
            <a:off x="4953000" y="4370070"/>
            <a:ext cx="4046220" cy="2251710"/>
            <a:chOff x="80010" y="754380"/>
            <a:chExt cx="4046220" cy="2251710"/>
          </a:xfrm>
        </p:grpSpPr>
        <p:sp>
          <p:nvSpPr>
            <p:cNvPr id="128" name="Cube 127"/>
            <p:cNvSpPr/>
            <p:nvPr/>
          </p:nvSpPr>
          <p:spPr>
            <a:xfrm>
              <a:off x="80010" y="754380"/>
              <a:ext cx="4046220" cy="2251710"/>
            </a:xfrm>
            <a:prstGeom prst="cube">
              <a:avLst/>
            </a:prstGeom>
            <a:solidFill>
              <a:srgbClr val="66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9" name="Group 37"/>
            <p:cNvGrpSpPr/>
            <p:nvPr/>
          </p:nvGrpSpPr>
          <p:grpSpPr>
            <a:xfrm>
              <a:off x="291967" y="1416488"/>
              <a:ext cx="2965596" cy="1361002"/>
              <a:chOff x="291967" y="1466850"/>
              <a:chExt cx="8676843" cy="2887980"/>
            </a:xfrm>
          </p:grpSpPr>
          <p:pic>
            <p:nvPicPr>
              <p:cNvPr id="130" name="Picture 129" descr="Rainbow trout"/>
              <p:cNvPicPr>
                <a:picLocks noChangeAspect="1" noChangeArrowheads="1"/>
              </p:cNvPicPr>
              <p:nvPr/>
            </p:nvPicPr>
            <p:blipFill>
              <a:blip r:embed="rId4" cstate="print"/>
              <a:srcRect/>
              <a:stretch>
                <a:fillRect/>
              </a:stretch>
            </p:blipFill>
            <p:spPr bwMode="auto">
              <a:xfrm>
                <a:off x="291967" y="2286238"/>
                <a:ext cx="2256923" cy="1139747"/>
              </a:xfrm>
              <a:prstGeom prst="rect">
                <a:avLst/>
              </a:prstGeom>
              <a:noFill/>
            </p:spPr>
          </p:pic>
          <p:pic>
            <p:nvPicPr>
              <p:cNvPr id="131" name="Picture 130" descr="Rainbow trout"/>
              <p:cNvPicPr>
                <a:picLocks noChangeAspect="1" noChangeArrowheads="1"/>
              </p:cNvPicPr>
              <p:nvPr/>
            </p:nvPicPr>
            <p:blipFill>
              <a:blip r:embed="rId4" cstate="print"/>
              <a:srcRect/>
              <a:stretch>
                <a:fillRect/>
              </a:stretch>
            </p:blipFill>
            <p:spPr bwMode="auto">
              <a:xfrm>
                <a:off x="3496177" y="2267188"/>
                <a:ext cx="2256923" cy="1139747"/>
              </a:xfrm>
              <a:prstGeom prst="rect">
                <a:avLst/>
              </a:prstGeom>
              <a:noFill/>
            </p:spPr>
          </p:pic>
          <p:pic>
            <p:nvPicPr>
              <p:cNvPr id="132" name="Picture 131" descr="Rainbow trout"/>
              <p:cNvPicPr>
                <a:picLocks noChangeAspect="1" noChangeArrowheads="1"/>
              </p:cNvPicPr>
              <p:nvPr/>
            </p:nvPicPr>
            <p:blipFill>
              <a:blip r:embed="rId4" cstate="print"/>
              <a:srcRect/>
              <a:stretch>
                <a:fillRect/>
              </a:stretch>
            </p:blipFill>
            <p:spPr bwMode="auto">
              <a:xfrm>
                <a:off x="6711817" y="2236708"/>
                <a:ext cx="2256923" cy="1139747"/>
              </a:xfrm>
              <a:prstGeom prst="rect">
                <a:avLst/>
              </a:prstGeom>
              <a:noFill/>
            </p:spPr>
          </p:pic>
          <p:sp>
            <p:nvSpPr>
              <p:cNvPr id="133" name="Right Arrow 132"/>
              <p:cNvSpPr/>
              <p:nvPr/>
            </p:nvSpPr>
            <p:spPr>
              <a:xfrm>
                <a:off x="2697480" y="2240280"/>
                <a:ext cx="674370" cy="1223010"/>
              </a:xfrm>
              <a:prstGeom prst="rightArrow">
                <a:avLst/>
              </a:prstGeom>
              <a:solidFill>
                <a:srgbClr val="66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TextBox 133"/>
              <p:cNvSpPr txBox="1"/>
              <p:nvPr/>
            </p:nvSpPr>
            <p:spPr>
              <a:xfrm>
                <a:off x="1653671" y="2308310"/>
                <a:ext cx="910824" cy="849014"/>
              </a:xfrm>
              <a:prstGeom prst="rect">
                <a:avLst/>
              </a:prstGeom>
              <a:solidFill>
                <a:schemeClr val="bg1"/>
              </a:solidFill>
            </p:spPr>
            <p:txBody>
              <a:bodyPr wrap="none" rtlCol="0">
                <a:spAutoFit/>
              </a:bodyPr>
              <a:lstStyle/>
              <a:p>
                <a:r>
                  <a:rPr lang="en-US" sz="2000" dirty="0" smtClean="0">
                    <a:latin typeface="Cambria Math" pitchFamily="18" charset="0"/>
                    <a:ea typeface="Cambria Math" pitchFamily="18" charset="0"/>
                  </a:rPr>
                  <a:t>S</a:t>
                </a:r>
                <a:endParaRPr lang="en-US" sz="2000" dirty="0">
                  <a:latin typeface="Cambria Math" pitchFamily="18" charset="0"/>
                  <a:ea typeface="Cambria Math" pitchFamily="18" charset="0"/>
                </a:endParaRPr>
              </a:p>
            </p:txBody>
          </p:sp>
          <p:sp>
            <p:nvSpPr>
              <p:cNvPr id="135" name="TextBox 134"/>
              <p:cNvSpPr txBox="1"/>
              <p:nvPr/>
            </p:nvSpPr>
            <p:spPr>
              <a:xfrm>
                <a:off x="4892897" y="2295247"/>
                <a:ext cx="784188" cy="849014"/>
              </a:xfrm>
              <a:prstGeom prst="rect">
                <a:avLst/>
              </a:prstGeom>
              <a:solidFill>
                <a:srgbClr val="66FF66"/>
              </a:solidFill>
            </p:spPr>
            <p:txBody>
              <a:bodyPr wrap="none" rtlCol="0">
                <a:spAutoFit/>
              </a:bodyPr>
              <a:lstStyle/>
              <a:p>
                <a:r>
                  <a:rPr lang="en-US" sz="2000" dirty="0" smtClean="0">
                    <a:latin typeface="Cambria Math" pitchFamily="18" charset="0"/>
                    <a:ea typeface="Cambria Math" pitchFamily="18" charset="0"/>
                  </a:rPr>
                  <a:t>I</a:t>
                </a:r>
                <a:endParaRPr lang="en-US" sz="2000" baseline="-25000" dirty="0">
                  <a:latin typeface="Cambria Math" pitchFamily="18" charset="0"/>
                  <a:ea typeface="Cambria Math" pitchFamily="18" charset="0"/>
                </a:endParaRPr>
              </a:p>
            </p:txBody>
          </p:sp>
          <p:sp>
            <p:nvSpPr>
              <p:cNvPr id="136" name="TextBox 135"/>
              <p:cNvSpPr txBox="1"/>
              <p:nvPr/>
            </p:nvSpPr>
            <p:spPr>
              <a:xfrm>
                <a:off x="7964184" y="2264767"/>
                <a:ext cx="1004626" cy="849014"/>
              </a:xfrm>
              <a:prstGeom prst="rect">
                <a:avLst/>
              </a:prstGeom>
              <a:solidFill>
                <a:srgbClr val="FF66FF"/>
              </a:solidFill>
            </p:spPr>
            <p:txBody>
              <a:bodyPr wrap="none" rtlCol="0">
                <a:spAutoFit/>
              </a:bodyPr>
              <a:lstStyle/>
              <a:p>
                <a:r>
                  <a:rPr lang="en-US" sz="2000" dirty="0" smtClean="0">
                    <a:latin typeface="Cambria Math" pitchFamily="18" charset="0"/>
                    <a:ea typeface="Cambria Math" pitchFamily="18" charset="0"/>
                  </a:rPr>
                  <a:t>R</a:t>
                </a:r>
                <a:endParaRPr lang="en-US" sz="2000" baseline="-25000" dirty="0">
                  <a:latin typeface="Cambria Math" pitchFamily="18" charset="0"/>
                  <a:ea typeface="Cambria Math" pitchFamily="18" charset="0"/>
                </a:endParaRPr>
              </a:p>
            </p:txBody>
          </p:sp>
          <p:sp>
            <p:nvSpPr>
              <p:cNvPr id="137" name="Right Arrow 136"/>
              <p:cNvSpPr/>
              <p:nvPr/>
            </p:nvSpPr>
            <p:spPr>
              <a:xfrm>
                <a:off x="5909310" y="2221230"/>
                <a:ext cx="651510" cy="1287780"/>
              </a:xfrm>
              <a:prstGeom prst="rightArrow">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Down Arrow 137"/>
              <p:cNvSpPr/>
              <p:nvPr/>
            </p:nvSpPr>
            <p:spPr>
              <a:xfrm>
                <a:off x="605790" y="361188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 name="Down Arrow 138"/>
              <p:cNvSpPr/>
              <p:nvPr/>
            </p:nvSpPr>
            <p:spPr>
              <a:xfrm>
                <a:off x="4164330" y="358140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0" name="Down Arrow 139"/>
              <p:cNvSpPr/>
              <p:nvPr/>
            </p:nvSpPr>
            <p:spPr>
              <a:xfrm>
                <a:off x="7357110" y="348234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Down Arrow 140"/>
              <p:cNvSpPr/>
              <p:nvPr/>
            </p:nvSpPr>
            <p:spPr>
              <a:xfrm>
                <a:off x="758190" y="1466850"/>
                <a:ext cx="1131569" cy="742950"/>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43" name="Cube 142"/>
          <p:cNvSpPr/>
          <p:nvPr/>
        </p:nvSpPr>
        <p:spPr>
          <a:xfrm>
            <a:off x="4956810" y="1150620"/>
            <a:ext cx="4046220" cy="2251710"/>
          </a:xfrm>
          <a:prstGeom prst="cube">
            <a:avLst/>
          </a:prstGeom>
          <a:solidFill>
            <a:srgbClr val="66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7" name="Group 156"/>
          <p:cNvGrpSpPr/>
          <p:nvPr/>
        </p:nvGrpSpPr>
        <p:grpSpPr>
          <a:xfrm>
            <a:off x="179070" y="4396740"/>
            <a:ext cx="4046220" cy="2251710"/>
            <a:chOff x="80010" y="754380"/>
            <a:chExt cx="4046220" cy="2251710"/>
          </a:xfrm>
        </p:grpSpPr>
        <p:sp>
          <p:nvSpPr>
            <p:cNvPr id="158" name="Cube 157"/>
            <p:cNvSpPr/>
            <p:nvPr/>
          </p:nvSpPr>
          <p:spPr>
            <a:xfrm>
              <a:off x="80010" y="754380"/>
              <a:ext cx="4046220" cy="2251710"/>
            </a:xfrm>
            <a:prstGeom prst="cube">
              <a:avLst/>
            </a:prstGeom>
            <a:solidFill>
              <a:srgbClr val="66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9" name="Group 37"/>
            <p:cNvGrpSpPr/>
            <p:nvPr/>
          </p:nvGrpSpPr>
          <p:grpSpPr>
            <a:xfrm>
              <a:off x="291967" y="1416488"/>
              <a:ext cx="2965596" cy="1361002"/>
              <a:chOff x="291967" y="1466850"/>
              <a:chExt cx="8676843" cy="2887980"/>
            </a:xfrm>
          </p:grpSpPr>
          <p:pic>
            <p:nvPicPr>
              <p:cNvPr id="160" name="Picture 159" descr="Rainbow trout"/>
              <p:cNvPicPr>
                <a:picLocks noChangeAspect="1" noChangeArrowheads="1"/>
              </p:cNvPicPr>
              <p:nvPr/>
            </p:nvPicPr>
            <p:blipFill>
              <a:blip r:embed="rId4" cstate="print"/>
              <a:srcRect/>
              <a:stretch>
                <a:fillRect/>
              </a:stretch>
            </p:blipFill>
            <p:spPr bwMode="auto">
              <a:xfrm>
                <a:off x="291967" y="2286238"/>
                <a:ext cx="2256923" cy="1139747"/>
              </a:xfrm>
              <a:prstGeom prst="rect">
                <a:avLst/>
              </a:prstGeom>
              <a:noFill/>
            </p:spPr>
          </p:pic>
          <p:pic>
            <p:nvPicPr>
              <p:cNvPr id="161" name="Picture 160" descr="Rainbow trout"/>
              <p:cNvPicPr>
                <a:picLocks noChangeAspect="1" noChangeArrowheads="1"/>
              </p:cNvPicPr>
              <p:nvPr/>
            </p:nvPicPr>
            <p:blipFill>
              <a:blip r:embed="rId4" cstate="print"/>
              <a:srcRect/>
              <a:stretch>
                <a:fillRect/>
              </a:stretch>
            </p:blipFill>
            <p:spPr bwMode="auto">
              <a:xfrm>
                <a:off x="3496177" y="2267188"/>
                <a:ext cx="2256923" cy="1139747"/>
              </a:xfrm>
              <a:prstGeom prst="rect">
                <a:avLst/>
              </a:prstGeom>
              <a:noFill/>
            </p:spPr>
          </p:pic>
          <p:pic>
            <p:nvPicPr>
              <p:cNvPr id="162" name="Picture 161" descr="Rainbow trout"/>
              <p:cNvPicPr>
                <a:picLocks noChangeAspect="1" noChangeArrowheads="1"/>
              </p:cNvPicPr>
              <p:nvPr/>
            </p:nvPicPr>
            <p:blipFill>
              <a:blip r:embed="rId4" cstate="print"/>
              <a:srcRect/>
              <a:stretch>
                <a:fillRect/>
              </a:stretch>
            </p:blipFill>
            <p:spPr bwMode="auto">
              <a:xfrm>
                <a:off x="6711817" y="2236708"/>
                <a:ext cx="2256923" cy="1139747"/>
              </a:xfrm>
              <a:prstGeom prst="rect">
                <a:avLst/>
              </a:prstGeom>
              <a:noFill/>
            </p:spPr>
          </p:pic>
          <p:sp>
            <p:nvSpPr>
              <p:cNvPr id="163" name="Right Arrow 162"/>
              <p:cNvSpPr/>
              <p:nvPr/>
            </p:nvSpPr>
            <p:spPr>
              <a:xfrm>
                <a:off x="2697480" y="2240280"/>
                <a:ext cx="674370" cy="1223010"/>
              </a:xfrm>
              <a:prstGeom prst="rightArrow">
                <a:avLst/>
              </a:prstGeom>
              <a:solidFill>
                <a:srgbClr val="66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TextBox 163"/>
              <p:cNvSpPr txBox="1"/>
              <p:nvPr/>
            </p:nvSpPr>
            <p:spPr>
              <a:xfrm>
                <a:off x="1653671" y="2308310"/>
                <a:ext cx="910824" cy="849014"/>
              </a:xfrm>
              <a:prstGeom prst="rect">
                <a:avLst/>
              </a:prstGeom>
              <a:solidFill>
                <a:schemeClr val="bg1"/>
              </a:solidFill>
            </p:spPr>
            <p:txBody>
              <a:bodyPr wrap="none" rtlCol="0">
                <a:spAutoFit/>
              </a:bodyPr>
              <a:lstStyle/>
              <a:p>
                <a:r>
                  <a:rPr lang="en-US" sz="2000" dirty="0" smtClean="0">
                    <a:latin typeface="Cambria Math" pitchFamily="18" charset="0"/>
                    <a:ea typeface="Cambria Math" pitchFamily="18" charset="0"/>
                  </a:rPr>
                  <a:t>S</a:t>
                </a:r>
                <a:endParaRPr lang="en-US" sz="2000" dirty="0">
                  <a:latin typeface="Cambria Math" pitchFamily="18" charset="0"/>
                  <a:ea typeface="Cambria Math" pitchFamily="18" charset="0"/>
                </a:endParaRPr>
              </a:p>
            </p:txBody>
          </p:sp>
          <p:sp>
            <p:nvSpPr>
              <p:cNvPr id="165" name="TextBox 164"/>
              <p:cNvSpPr txBox="1"/>
              <p:nvPr/>
            </p:nvSpPr>
            <p:spPr>
              <a:xfrm>
                <a:off x="4926340" y="2295247"/>
                <a:ext cx="784188" cy="849014"/>
              </a:xfrm>
              <a:prstGeom prst="rect">
                <a:avLst/>
              </a:prstGeom>
              <a:solidFill>
                <a:srgbClr val="66FF66"/>
              </a:solidFill>
            </p:spPr>
            <p:txBody>
              <a:bodyPr wrap="none" rtlCol="0">
                <a:spAutoFit/>
              </a:bodyPr>
              <a:lstStyle/>
              <a:p>
                <a:r>
                  <a:rPr lang="en-US" sz="2000" dirty="0" smtClean="0">
                    <a:latin typeface="Cambria Math" pitchFamily="18" charset="0"/>
                    <a:ea typeface="Cambria Math" pitchFamily="18" charset="0"/>
                  </a:rPr>
                  <a:t>I</a:t>
                </a:r>
                <a:endParaRPr lang="en-US" sz="2000" baseline="-25000" dirty="0">
                  <a:latin typeface="Cambria Math" pitchFamily="18" charset="0"/>
                  <a:ea typeface="Cambria Math" pitchFamily="18" charset="0"/>
                </a:endParaRPr>
              </a:p>
            </p:txBody>
          </p:sp>
          <p:sp>
            <p:nvSpPr>
              <p:cNvPr id="166" name="TextBox 165"/>
              <p:cNvSpPr txBox="1"/>
              <p:nvPr/>
            </p:nvSpPr>
            <p:spPr>
              <a:xfrm>
                <a:off x="7964184" y="2264767"/>
                <a:ext cx="1004626" cy="849014"/>
              </a:xfrm>
              <a:prstGeom prst="rect">
                <a:avLst/>
              </a:prstGeom>
              <a:solidFill>
                <a:srgbClr val="FF66FF"/>
              </a:solidFill>
            </p:spPr>
            <p:txBody>
              <a:bodyPr wrap="none" rtlCol="0">
                <a:spAutoFit/>
              </a:bodyPr>
              <a:lstStyle/>
              <a:p>
                <a:r>
                  <a:rPr lang="en-US" sz="2000" dirty="0" smtClean="0">
                    <a:latin typeface="Cambria Math" pitchFamily="18" charset="0"/>
                    <a:ea typeface="Cambria Math" pitchFamily="18" charset="0"/>
                  </a:rPr>
                  <a:t>R</a:t>
                </a:r>
                <a:endParaRPr lang="en-US" sz="2000" baseline="-25000" dirty="0">
                  <a:latin typeface="Cambria Math" pitchFamily="18" charset="0"/>
                  <a:ea typeface="Cambria Math" pitchFamily="18" charset="0"/>
                </a:endParaRPr>
              </a:p>
            </p:txBody>
          </p:sp>
          <p:sp>
            <p:nvSpPr>
              <p:cNvPr id="167" name="Right Arrow 166"/>
              <p:cNvSpPr/>
              <p:nvPr/>
            </p:nvSpPr>
            <p:spPr>
              <a:xfrm>
                <a:off x="5909310" y="2221230"/>
                <a:ext cx="651510" cy="1287780"/>
              </a:xfrm>
              <a:prstGeom prst="rightArrow">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8" name="Down Arrow 167"/>
              <p:cNvSpPr/>
              <p:nvPr/>
            </p:nvSpPr>
            <p:spPr>
              <a:xfrm>
                <a:off x="605790" y="361188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Down Arrow 168"/>
              <p:cNvSpPr/>
              <p:nvPr/>
            </p:nvSpPr>
            <p:spPr>
              <a:xfrm>
                <a:off x="4164330" y="358140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0" name="Down Arrow 169"/>
              <p:cNvSpPr/>
              <p:nvPr/>
            </p:nvSpPr>
            <p:spPr>
              <a:xfrm>
                <a:off x="7357110" y="348234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1" name="Down Arrow 170"/>
              <p:cNvSpPr/>
              <p:nvPr/>
            </p:nvSpPr>
            <p:spPr>
              <a:xfrm>
                <a:off x="758190" y="1466850"/>
                <a:ext cx="1131569" cy="742950"/>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79" name="TextBox 178"/>
          <p:cNvSpPr txBox="1"/>
          <p:nvPr/>
        </p:nvSpPr>
        <p:spPr>
          <a:xfrm>
            <a:off x="4857750" y="3417570"/>
            <a:ext cx="2848857" cy="584775"/>
          </a:xfrm>
          <a:prstGeom prst="rect">
            <a:avLst/>
          </a:prstGeom>
          <a:noFill/>
        </p:spPr>
        <p:txBody>
          <a:bodyPr wrap="none" rtlCol="0">
            <a:spAutoFit/>
          </a:bodyPr>
          <a:lstStyle/>
          <a:p>
            <a:r>
              <a:rPr lang="en-US" sz="3200" dirty="0" smtClean="0"/>
              <a:t>Migration Rate</a:t>
            </a:r>
            <a:endParaRPr lang="en-US" sz="3200" dirty="0"/>
          </a:p>
        </p:txBody>
      </p:sp>
      <p:sp>
        <p:nvSpPr>
          <p:cNvPr id="180" name="TextBox 179"/>
          <p:cNvSpPr txBox="1"/>
          <p:nvPr/>
        </p:nvSpPr>
        <p:spPr>
          <a:xfrm>
            <a:off x="674370" y="662940"/>
            <a:ext cx="1871025" cy="584775"/>
          </a:xfrm>
          <a:prstGeom prst="rect">
            <a:avLst/>
          </a:prstGeom>
          <a:noFill/>
        </p:spPr>
        <p:txBody>
          <a:bodyPr wrap="none" rtlCol="0">
            <a:spAutoFit/>
          </a:bodyPr>
          <a:lstStyle/>
          <a:p>
            <a:r>
              <a:rPr lang="en-US" sz="3200" dirty="0" smtClean="0"/>
              <a:t>Raceway</a:t>
            </a:r>
            <a:endParaRPr lang="en-US" sz="3200" dirty="0"/>
          </a:p>
        </p:txBody>
      </p:sp>
      <p:sp>
        <p:nvSpPr>
          <p:cNvPr id="74" name="TextBox 73"/>
          <p:cNvSpPr txBox="1"/>
          <p:nvPr/>
        </p:nvSpPr>
        <p:spPr>
          <a:xfrm>
            <a:off x="5440680" y="617220"/>
            <a:ext cx="412292" cy="584775"/>
          </a:xfrm>
          <a:prstGeom prst="rect">
            <a:avLst/>
          </a:prstGeom>
          <a:noFill/>
        </p:spPr>
        <p:txBody>
          <a:bodyPr wrap="none" rtlCol="0">
            <a:spAutoFit/>
          </a:bodyPr>
          <a:lstStyle/>
          <a:p>
            <a:r>
              <a:rPr lang="en-US" sz="3200" dirty="0" smtClean="0">
                <a:latin typeface="Cambria Math" pitchFamily="18" charset="0"/>
                <a:ea typeface="Cambria Math" pitchFamily="18" charset="0"/>
              </a:rPr>
              <a:t>2</a:t>
            </a:r>
            <a:endParaRPr lang="en-US" sz="3200" dirty="0">
              <a:latin typeface="Cambria Math" pitchFamily="18" charset="0"/>
              <a:ea typeface="Cambria Math" pitchFamily="18" charset="0"/>
            </a:endParaRPr>
          </a:p>
        </p:txBody>
      </p:sp>
      <p:sp>
        <p:nvSpPr>
          <p:cNvPr id="75" name="TextBox 74"/>
          <p:cNvSpPr txBox="1"/>
          <p:nvPr/>
        </p:nvSpPr>
        <p:spPr>
          <a:xfrm>
            <a:off x="5421630" y="3890010"/>
            <a:ext cx="1122423" cy="584775"/>
          </a:xfrm>
          <a:prstGeom prst="rect">
            <a:avLst/>
          </a:prstGeom>
          <a:noFill/>
        </p:spPr>
        <p:txBody>
          <a:bodyPr wrap="none" rtlCol="0">
            <a:spAutoFit/>
          </a:bodyPr>
          <a:lstStyle/>
          <a:p>
            <a:r>
              <a:rPr lang="en-US" sz="3200" dirty="0" smtClean="0">
                <a:latin typeface="Cambria Math" pitchFamily="18" charset="0"/>
                <a:ea typeface="Cambria Math" pitchFamily="18" charset="0"/>
              </a:rPr>
              <a:t>4 … Z</a:t>
            </a:r>
            <a:endParaRPr lang="en-US" sz="3200" dirty="0">
              <a:latin typeface="Cambria Math" pitchFamily="18" charset="0"/>
              <a:ea typeface="Cambria Math" pitchFamily="18" charset="0"/>
            </a:endParaRPr>
          </a:p>
        </p:txBody>
      </p:sp>
      <p:sp>
        <p:nvSpPr>
          <p:cNvPr id="76" name="TextBox 75"/>
          <p:cNvSpPr txBox="1"/>
          <p:nvPr/>
        </p:nvSpPr>
        <p:spPr>
          <a:xfrm>
            <a:off x="750570" y="3790950"/>
            <a:ext cx="412292" cy="584775"/>
          </a:xfrm>
          <a:prstGeom prst="rect">
            <a:avLst/>
          </a:prstGeom>
          <a:noFill/>
        </p:spPr>
        <p:txBody>
          <a:bodyPr wrap="none" rtlCol="0">
            <a:spAutoFit/>
          </a:bodyPr>
          <a:lstStyle/>
          <a:p>
            <a:r>
              <a:rPr lang="en-US" sz="3200" dirty="0" smtClean="0">
                <a:latin typeface="Cambria Math" pitchFamily="18" charset="0"/>
                <a:ea typeface="Cambria Math" pitchFamily="18" charset="0"/>
              </a:rPr>
              <a:t>3</a:t>
            </a:r>
            <a:endParaRPr lang="en-US" sz="3200" dirty="0">
              <a:latin typeface="Cambria Math" pitchFamily="18" charset="0"/>
              <a:ea typeface="Cambria Math" pitchFamily="18" charset="0"/>
            </a:endParaRPr>
          </a:p>
        </p:txBody>
      </p:sp>
      <p:sp>
        <p:nvSpPr>
          <p:cNvPr id="77" name="TextBox 76"/>
          <p:cNvSpPr txBox="1"/>
          <p:nvPr/>
        </p:nvSpPr>
        <p:spPr>
          <a:xfrm>
            <a:off x="2461260" y="678180"/>
            <a:ext cx="412292" cy="584775"/>
          </a:xfrm>
          <a:prstGeom prst="rect">
            <a:avLst/>
          </a:prstGeom>
          <a:noFill/>
        </p:spPr>
        <p:txBody>
          <a:bodyPr wrap="none" rtlCol="0">
            <a:spAutoFit/>
          </a:bodyPr>
          <a:lstStyle/>
          <a:p>
            <a:r>
              <a:rPr lang="en-US" sz="3200" dirty="0" smtClean="0">
                <a:latin typeface="Cambria Math" pitchFamily="18" charset="0"/>
                <a:ea typeface="Cambria Math" pitchFamily="18" charset="0"/>
              </a:rPr>
              <a:t>1</a:t>
            </a:r>
            <a:endParaRPr lang="en-US" sz="3200" dirty="0">
              <a:latin typeface="Cambria Math" pitchFamily="18" charset="0"/>
              <a:ea typeface="Cambria Math" pitchFamily="18" charset="0"/>
            </a:endParaRPr>
          </a:p>
        </p:txBody>
      </p:sp>
      <p:sp>
        <p:nvSpPr>
          <p:cNvPr id="125" name="Right Arrow 124"/>
          <p:cNvSpPr/>
          <p:nvPr/>
        </p:nvSpPr>
        <p:spPr>
          <a:xfrm>
            <a:off x="4309110" y="1794510"/>
            <a:ext cx="560070" cy="1062990"/>
          </a:xfrm>
          <a:prstGeom prst="rightArrow">
            <a:avLst/>
          </a:prstGeom>
          <a:solidFill>
            <a:srgbClr val="99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7" name="Right Arrow 176"/>
          <p:cNvSpPr/>
          <p:nvPr/>
        </p:nvSpPr>
        <p:spPr>
          <a:xfrm>
            <a:off x="1733550" y="3390900"/>
            <a:ext cx="560070" cy="1062990"/>
          </a:xfrm>
          <a:prstGeom prst="rightArrow">
            <a:avLst/>
          </a:prstGeom>
          <a:solidFill>
            <a:srgbClr val="9966FF"/>
          </a:solidFill>
          <a:ln>
            <a:solidFill>
              <a:schemeClr val="tx1"/>
            </a:solid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 name="Right Arrow 173"/>
          <p:cNvSpPr/>
          <p:nvPr/>
        </p:nvSpPr>
        <p:spPr>
          <a:xfrm>
            <a:off x="4232910" y="3295650"/>
            <a:ext cx="560070" cy="1062990"/>
          </a:xfrm>
          <a:prstGeom prst="rightArrow">
            <a:avLst/>
          </a:prstGeom>
          <a:solidFill>
            <a:srgbClr val="9966FF"/>
          </a:solidFill>
          <a:ln>
            <a:solidFill>
              <a:schemeClr val="tx1"/>
            </a:solidFill>
          </a:ln>
          <a:scene3d>
            <a:camera prst="orthographicFront">
              <a:rot lat="0" lon="0" rev="189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TextBox 81"/>
          <p:cNvSpPr txBox="1"/>
          <p:nvPr/>
        </p:nvSpPr>
        <p:spPr>
          <a:xfrm>
            <a:off x="4275910" y="3432810"/>
            <a:ext cx="407484" cy="584775"/>
          </a:xfrm>
          <a:prstGeom prst="rect">
            <a:avLst/>
          </a:prstGeom>
          <a:noFill/>
        </p:spPr>
        <p:txBody>
          <a:bodyPr wrap="none" rtlCol="0">
            <a:spAutoFit/>
          </a:bodyPr>
          <a:lstStyle/>
          <a:p>
            <a:r>
              <a:rPr lang="el-GR" sz="3200" dirty="0" smtClean="0">
                <a:latin typeface="Cambria Math" pitchFamily="18" charset="0"/>
                <a:ea typeface="Cambria Math" pitchFamily="18" charset="0"/>
              </a:rPr>
              <a:t>μ</a:t>
            </a:r>
            <a:endParaRPr lang="en-US" sz="3200" baseline="-25000" dirty="0">
              <a:latin typeface="Cambria Math" pitchFamily="18" charset="0"/>
              <a:ea typeface="Cambria Math" pitchFamily="18" charset="0"/>
            </a:endParaRPr>
          </a:p>
        </p:txBody>
      </p:sp>
      <p:sp>
        <p:nvSpPr>
          <p:cNvPr id="83" name="TextBox 82"/>
          <p:cNvSpPr txBox="1"/>
          <p:nvPr/>
        </p:nvSpPr>
        <p:spPr>
          <a:xfrm>
            <a:off x="4284074" y="1954530"/>
            <a:ext cx="407484" cy="584775"/>
          </a:xfrm>
          <a:prstGeom prst="rect">
            <a:avLst/>
          </a:prstGeom>
          <a:noFill/>
        </p:spPr>
        <p:txBody>
          <a:bodyPr wrap="none" rtlCol="0">
            <a:spAutoFit/>
          </a:bodyPr>
          <a:lstStyle/>
          <a:p>
            <a:r>
              <a:rPr lang="el-GR" sz="3200" dirty="0" smtClean="0">
                <a:latin typeface="Cambria Math" pitchFamily="18" charset="0"/>
                <a:ea typeface="Cambria Math" pitchFamily="18" charset="0"/>
              </a:rPr>
              <a:t>μ</a:t>
            </a:r>
            <a:endParaRPr lang="en-US" sz="3200" baseline="-25000" dirty="0">
              <a:latin typeface="Cambria Math" pitchFamily="18" charset="0"/>
              <a:ea typeface="Cambria Math" pitchFamily="18" charset="0"/>
            </a:endParaRPr>
          </a:p>
        </p:txBody>
      </p:sp>
      <p:sp>
        <p:nvSpPr>
          <p:cNvPr id="84" name="TextBox 83"/>
          <p:cNvSpPr txBox="1"/>
          <p:nvPr/>
        </p:nvSpPr>
        <p:spPr>
          <a:xfrm>
            <a:off x="1773284" y="3501390"/>
            <a:ext cx="407484" cy="584775"/>
          </a:xfrm>
          <a:prstGeom prst="rect">
            <a:avLst/>
          </a:prstGeom>
          <a:noFill/>
        </p:spPr>
        <p:txBody>
          <a:bodyPr wrap="none" rtlCol="0">
            <a:spAutoFit/>
          </a:bodyPr>
          <a:lstStyle/>
          <a:p>
            <a:r>
              <a:rPr lang="el-GR" sz="3200" dirty="0" smtClean="0">
                <a:latin typeface="Cambria Math" pitchFamily="18" charset="0"/>
                <a:ea typeface="Cambria Math" pitchFamily="18" charset="0"/>
              </a:rPr>
              <a:t>μ</a:t>
            </a:r>
            <a:endParaRPr lang="en-US" sz="3200" baseline="-25000" dirty="0">
              <a:latin typeface="Cambria Math" pitchFamily="18" charset="0"/>
              <a:ea typeface="Cambria Math" pitchFamily="18" charset="0"/>
            </a:endParaRPr>
          </a:p>
        </p:txBody>
      </p:sp>
      <p:sp>
        <p:nvSpPr>
          <p:cNvPr id="3" name="TextBox 2"/>
          <p:cNvSpPr txBox="1"/>
          <p:nvPr/>
        </p:nvSpPr>
        <p:spPr>
          <a:xfrm>
            <a:off x="6190691" y="1600200"/>
            <a:ext cx="1093569" cy="1938992"/>
          </a:xfrm>
          <a:prstGeom prst="rect">
            <a:avLst/>
          </a:prstGeom>
          <a:noFill/>
        </p:spPr>
        <p:txBody>
          <a:bodyPr wrap="none" rtlCol="0">
            <a:spAutoFit/>
          </a:bodyPr>
          <a:lstStyle/>
          <a:p>
            <a:pPr algn="ctr"/>
            <a:r>
              <a:rPr lang="en-US" sz="4000" dirty="0"/>
              <a:t>S= 0</a:t>
            </a:r>
          </a:p>
          <a:p>
            <a:pPr algn="ctr"/>
            <a:r>
              <a:rPr lang="en-US" sz="4000" dirty="0"/>
              <a:t>I= 0</a:t>
            </a:r>
          </a:p>
          <a:p>
            <a:pPr algn="ctr"/>
            <a:r>
              <a:rPr lang="en-US" sz="4000" dirty="0"/>
              <a:t>R= </a:t>
            </a:r>
            <a:r>
              <a:rPr lang="en-US" sz="4000" dirty="0" smtClean="0"/>
              <a:t>0</a:t>
            </a:r>
            <a:endParaRPr lang="en-US" sz="4000" dirty="0"/>
          </a:p>
        </p:txBody>
      </p:sp>
      <p:sp>
        <p:nvSpPr>
          <p:cNvPr id="64" name="Title 1"/>
          <p:cNvSpPr txBox="1">
            <a:spLocks/>
          </p:cNvSpPr>
          <p:nvPr/>
        </p:nvSpPr>
        <p:spPr bwMode="auto">
          <a:xfrm>
            <a:off x="0" y="8092"/>
            <a:ext cx="9144000" cy="747213"/>
          </a:xfrm>
          <a:prstGeom prst="rect">
            <a:avLst/>
          </a:prstGeom>
          <a:solidFill>
            <a:srgbClr val="99FFCC"/>
          </a:solid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kern="0" smtClean="0"/>
              <a:t>Aquaculture Model</a:t>
            </a:r>
            <a:endParaRPr lang="en-US" kern="0" dirty="0"/>
          </a:p>
        </p:txBody>
      </p:sp>
      <p:sp>
        <p:nvSpPr>
          <p:cNvPr id="66" name="TextBox 65"/>
          <p:cNvSpPr txBox="1"/>
          <p:nvPr/>
        </p:nvSpPr>
        <p:spPr>
          <a:xfrm>
            <a:off x="7005497" y="591392"/>
            <a:ext cx="1814821" cy="707886"/>
          </a:xfrm>
          <a:prstGeom prst="rect">
            <a:avLst/>
          </a:prstGeom>
          <a:noFill/>
          <a:ln w="38100">
            <a:solidFill>
              <a:srgbClr val="FF0000"/>
            </a:solidFill>
          </a:ln>
        </p:spPr>
        <p:txBody>
          <a:bodyPr wrap="square" rtlCol="0">
            <a:spAutoFit/>
          </a:bodyPr>
          <a:lstStyle/>
          <a:p>
            <a:r>
              <a:rPr lang="en-US" sz="4000" dirty="0" smtClean="0">
                <a:solidFill>
                  <a:srgbClr val="FF0000"/>
                </a:solidFill>
              </a:rPr>
              <a:t>Culling</a:t>
            </a:r>
            <a:endParaRPr lang="en-US" sz="4000" dirty="0">
              <a:solidFill>
                <a:srgbClr val="FF0000"/>
              </a:solidFill>
            </a:endParaRPr>
          </a:p>
        </p:txBody>
      </p:sp>
    </p:spTree>
    <p:custDataLst>
      <p:tags r:id="rId1"/>
    </p:custDataLst>
    <p:extLst>
      <p:ext uri="{BB962C8B-B14F-4D97-AF65-F5344CB8AC3E}">
        <p14:creationId xmlns:p14="http://schemas.microsoft.com/office/powerpoint/2010/main" val="2305603218"/>
      </p:ext>
    </p:extLst>
  </p:cSld>
  <p:clrMapOvr>
    <a:masterClrMapping/>
  </p:clrMapOvr>
  <mc:AlternateContent xmlns:mc="http://schemas.openxmlformats.org/markup-compatibility/2006" xmlns:p14="http://schemas.microsoft.com/office/powerpoint/2010/main">
    <mc:Choice Requires="p14">
      <p:transition spd="slow" p14:dur="2000" advTm="13390"/>
    </mc:Choice>
    <mc:Fallback xmlns="">
      <p:transition spd="slow" advTm="13390"/>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60"/>
            <a:ext cx="9144000" cy="691155"/>
          </a:xfrm>
          <a:solidFill>
            <a:srgbClr val="99FFCC"/>
          </a:solidFill>
        </p:spPr>
        <p:txBody>
          <a:bodyPr/>
          <a:lstStyle/>
          <a:p>
            <a:r>
              <a:rPr lang="en-US" dirty="0" smtClean="0"/>
              <a:t>Culling Model Results</a:t>
            </a:r>
            <a:endParaRPr lang="en-US" dirty="0"/>
          </a:p>
        </p:txBody>
      </p:sp>
      <p:sp>
        <p:nvSpPr>
          <p:cNvPr id="12" name="TextBox 11"/>
          <p:cNvSpPr txBox="1"/>
          <p:nvPr/>
        </p:nvSpPr>
        <p:spPr>
          <a:xfrm rot="16200000">
            <a:off x="1904168" y="366754"/>
            <a:ext cx="677108" cy="2140971"/>
          </a:xfrm>
          <a:prstGeom prst="rect">
            <a:avLst/>
          </a:prstGeom>
          <a:noFill/>
        </p:spPr>
        <p:txBody>
          <a:bodyPr vert="vert" wrap="none" rtlCol="0">
            <a:spAutoFit/>
          </a:bodyPr>
          <a:lstStyle/>
          <a:p>
            <a:r>
              <a:rPr lang="en-US" sz="3200" b="1" dirty="0" smtClean="0"/>
              <a:t>No Culling</a:t>
            </a:r>
            <a:endParaRPr lang="en-US" sz="3200" b="1" dirty="0"/>
          </a:p>
        </p:txBody>
      </p:sp>
      <p:sp>
        <p:nvSpPr>
          <p:cNvPr id="13" name="TextBox 12"/>
          <p:cNvSpPr txBox="1"/>
          <p:nvPr/>
        </p:nvSpPr>
        <p:spPr>
          <a:xfrm rot="16200000">
            <a:off x="-774354" y="3008703"/>
            <a:ext cx="2723824" cy="461666"/>
          </a:xfrm>
          <a:prstGeom prst="rect">
            <a:avLst/>
          </a:prstGeom>
          <a:noFill/>
        </p:spPr>
        <p:txBody>
          <a:bodyPr wrap="none" rtlCol="0">
            <a:spAutoFit/>
          </a:bodyPr>
          <a:lstStyle/>
          <a:p>
            <a:r>
              <a:rPr lang="en-US" sz="2400" dirty="0" smtClean="0"/>
              <a:t>Log(Number of Fish)</a:t>
            </a:r>
            <a:endParaRPr lang="en-US" sz="2400" dirty="0"/>
          </a:p>
        </p:txBody>
      </p:sp>
      <p:sp>
        <p:nvSpPr>
          <p:cNvPr id="19" name="TextBox 18"/>
          <p:cNvSpPr txBox="1"/>
          <p:nvPr/>
        </p:nvSpPr>
        <p:spPr>
          <a:xfrm>
            <a:off x="7685093" y="1742449"/>
            <a:ext cx="1661432" cy="445488"/>
          </a:xfrm>
          <a:prstGeom prst="rect">
            <a:avLst/>
          </a:prstGeom>
          <a:noFill/>
        </p:spPr>
        <p:txBody>
          <a:bodyPr wrap="none" rtlCol="0">
            <a:spAutoFit/>
          </a:bodyPr>
          <a:lstStyle/>
          <a:p>
            <a:r>
              <a:rPr lang="en-US" dirty="0" smtClean="0"/>
              <a:t>Susceptible</a:t>
            </a:r>
            <a:endParaRPr lang="en-US" dirty="0"/>
          </a:p>
        </p:txBody>
      </p:sp>
      <p:sp>
        <p:nvSpPr>
          <p:cNvPr id="20" name="TextBox 19"/>
          <p:cNvSpPr txBox="1"/>
          <p:nvPr/>
        </p:nvSpPr>
        <p:spPr>
          <a:xfrm>
            <a:off x="7688097" y="2131369"/>
            <a:ext cx="1546933" cy="445488"/>
          </a:xfrm>
          <a:prstGeom prst="rect">
            <a:avLst/>
          </a:prstGeom>
          <a:noFill/>
        </p:spPr>
        <p:txBody>
          <a:bodyPr wrap="none" rtlCol="0">
            <a:spAutoFit/>
          </a:bodyPr>
          <a:lstStyle/>
          <a:p>
            <a:r>
              <a:rPr lang="en-US" dirty="0" smtClean="0"/>
              <a:t>Recovered</a:t>
            </a:r>
            <a:endParaRPr lang="en-US" dirty="0"/>
          </a:p>
        </p:txBody>
      </p:sp>
      <p:sp>
        <p:nvSpPr>
          <p:cNvPr id="21" name="TextBox 20"/>
          <p:cNvSpPr txBox="1"/>
          <p:nvPr/>
        </p:nvSpPr>
        <p:spPr>
          <a:xfrm>
            <a:off x="7716594" y="2558658"/>
            <a:ext cx="1694595" cy="445488"/>
          </a:xfrm>
          <a:prstGeom prst="rect">
            <a:avLst/>
          </a:prstGeom>
          <a:noFill/>
        </p:spPr>
        <p:txBody>
          <a:bodyPr wrap="none" rtlCol="0">
            <a:spAutoFit/>
          </a:bodyPr>
          <a:lstStyle/>
          <a:p>
            <a:r>
              <a:rPr lang="en-US" dirty="0" smtClean="0"/>
              <a:t>Infected HV</a:t>
            </a:r>
            <a:endParaRPr lang="en-US" dirty="0"/>
          </a:p>
        </p:txBody>
      </p:sp>
      <p:sp>
        <p:nvSpPr>
          <p:cNvPr id="22" name="TextBox 21"/>
          <p:cNvSpPr txBox="1"/>
          <p:nvPr/>
        </p:nvSpPr>
        <p:spPr>
          <a:xfrm>
            <a:off x="7718184" y="3004146"/>
            <a:ext cx="1611222" cy="445488"/>
          </a:xfrm>
          <a:prstGeom prst="rect">
            <a:avLst/>
          </a:prstGeom>
          <a:noFill/>
        </p:spPr>
        <p:txBody>
          <a:bodyPr wrap="none" rtlCol="0">
            <a:spAutoFit/>
          </a:bodyPr>
          <a:lstStyle/>
          <a:p>
            <a:r>
              <a:rPr lang="en-US" dirty="0" smtClean="0"/>
              <a:t>Infected LV</a:t>
            </a:r>
            <a:endParaRPr lang="en-US" dirty="0"/>
          </a:p>
        </p:txBody>
      </p:sp>
      <p:pic>
        <p:nvPicPr>
          <p:cNvPr id="125"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9324" y="1704069"/>
            <a:ext cx="2846010" cy="2972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7" name="Rectangle 126"/>
          <p:cNvSpPr/>
          <p:nvPr/>
        </p:nvSpPr>
        <p:spPr>
          <a:xfrm>
            <a:off x="1024618" y="2300098"/>
            <a:ext cx="107626" cy="2034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5" name="TextBox 134"/>
          <p:cNvSpPr txBox="1"/>
          <p:nvPr/>
        </p:nvSpPr>
        <p:spPr>
          <a:xfrm>
            <a:off x="882123" y="4003821"/>
            <a:ext cx="301686"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smtClean="0"/>
              <a:t>0</a:t>
            </a:r>
            <a:endParaRPr lang="en-US" dirty="0"/>
          </a:p>
        </p:txBody>
      </p:sp>
      <p:sp>
        <p:nvSpPr>
          <p:cNvPr id="136" name="TextBox 135"/>
          <p:cNvSpPr txBox="1"/>
          <p:nvPr/>
        </p:nvSpPr>
        <p:spPr>
          <a:xfrm>
            <a:off x="883680" y="3641531"/>
            <a:ext cx="301686"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a:t>1</a:t>
            </a:r>
          </a:p>
        </p:txBody>
      </p:sp>
      <p:sp>
        <p:nvSpPr>
          <p:cNvPr id="137" name="TextBox 136"/>
          <p:cNvSpPr txBox="1"/>
          <p:nvPr/>
        </p:nvSpPr>
        <p:spPr>
          <a:xfrm>
            <a:off x="885237" y="3279756"/>
            <a:ext cx="301686"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smtClean="0"/>
              <a:t>2</a:t>
            </a:r>
            <a:endParaRPr lang="en-US" dirty="0"/>
          </a:p>
        </p:txBody>
      </p:sp>
      <p:sp>
        <p:nvSpPr>
          <p:cNvPr id="138" name="TextBox 137"/>
          <p:cNvSpPr txBox="1"/>
          <p:nvPr/>
        </p:nvSpPr>
        <p:spPr>
          <a:xfrm>
            <a:off x="882123" y="2925538"/>
            <a:ext cx="301686"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a:t>3</a:t>
            </a:r>
          </a:p>
        </p:txBody>
      </p:sp>
      <p:sp>
        <p:nvSpPr>
          <p:cNvPr id="139" name="TextBox 138"/>
          <p:cNvSpPr txBox="1"/>
          <p:nvPr/>
        </p:nvSpPr>
        <p:spPr>
          <a:xfrm>
            <a:off x="885237" y="2571168"/>
            <a:ext cx="301686"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smtClean="0"/>
              <a:t>4</a:t>
            </a:r>
            <a:endParaRPr lang="en-US" dirty="0"/>
          </a:p>
        </p:txBody>
      </p:sp>
      <p:sp>
        <p:nvSpPr>
          <p:cNvPr id="145" name="TextBox 144"/>
          <p:cNvSpPr txBox="1"/>
          <p:nvPr/>
        </p:nvSpPr>
        <p:spPr>
          <a:xfrm>
            <a:off x="882123" y="2201836"/>
            <a:ext cx="301686"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a:t>5</a:t>
            </a:r>
          </a:p>
        </p:txBody>
      </p:sp>
      <p:sp>
        <p:nvSpPr>
          <p:cNvPr id="151" name="Rectangle 150"/>
          <p:cNvSpPr/>
          <p:nvPr/>
        </p:nvSpPr>
        <p:spPr>
          <a:xfrm>
            <a:off x="885238" y="4334632"/>
            <a:ext cx="2642544" cy="318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TextBox 151"/>
          <p:cNvSpPr txBox="1"/>
          <p:nvPr/>
        </p:nvSpPr>
        <p:spPr>
          <a:xfrm>
            <a:off x="1171359" y="4279538"/>
            <a:ext cx="301686"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smtClean="0"/>
              <a:t>0</a:t>
            </a:r>
            <a:endParaRPr lang="en-US" dirty="0"/>
          </a:p>
        </p:txBody>
      </p:sp>
      <p:sp>
        <p:nvSpPr>
          <p:cNvPr id="154" name="TextBox 153"/>
          <p:cNvSpPr txBox="1"/>
          <p:nvPr/>
        </p:nvSpPr>
        <p:spPr>
          <a:xfrm>
            <a:off x="1790911" y="4283983"/>
            <a:ext cx="418704"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smtClean="0"/>
              <a:t>50</a:t>
            </a:r>
            <a:endParaRPr lang="en-US" dirty="0"/>
          </a:p>
        </p:txBody>
      </p:sp>
      <p:sp>
        <p:nvSpPr>
          <p:cNvPr id="177" name="TextBox 176"/>
          <p:cNvSpPr txBox="1"/>
          <p:nvPr/>
        </p:nvSpPr>
        <p:spPr>
          <a:xfrm>
            <a:off x="2444652" y="4290037"/>
            <a:ext cx="535724"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smtClean="0"/>
              <a:t>100</a:t>
            </a:r>
            <a:endParaRPr lang="en-US" dirty="0"/>
          </a:p>
        </p:txBody>
      </p:sp>
      <p:sp>
        <p:nvSpPr>
          <p:cNvPr id="178" name="TextBox 177"/>
          <p:cNvSpPr txBox="1"/>
          <p:nvPr/>
        </p:nvSpPr>
        <p:spPr>
          <a:xfrm>
            <a:off x="3146654" y="4282641"/>
            <a:ext cx="535724"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smtClean="0"/>
              <a:t>150</a:t>
            </a:r>
            <a:endParaRPr lang="en-US" dirty="0"/>
          </a:p>
        </p:txBody>
      </p:sp>
      <p:pic>
        <p:nvPicPr>
          <p:cNvPr id="17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24034" y="1708373"/>
            <a:ext cx="2813756" cy="2971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96" name="Straight Connector 195"/>
          <p:cNvCxnSpPr/>
          <p:nvPr/>
        </p:nvCxnSpPr>
        <p:spPr>
          <a:xfrm>
            <a:off x="7395320" y="3239536"/>
            <a:ext cx="352776"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7319719" y="1951520"/>
            <a:ext cx="35277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7335321" y="2339513"/>
            <a:ext cx="352776"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7363818" y="2762742"/>
            <a:ext cx="35277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0" name="Rectangle 199"/>
          <p:cNvSpPr/>
          <p:nvPr/>
        </p:nvSpPr>
        <p:spPr>
          <a:xfrm>
            <a:off x="4473126" y="2319250"/>
            <a:ext cx="107626" cy="2034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1" name="TextBox 200"/>
          <p:cNvSpPr txBox="1"/>
          <p:nvPr/>
        </p:nvSpPr>
        <p:spPr>
          <a:xfrm>
            <a:off x="4325702" y="4040827"/>
            <a:ext cx="301686"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smtClean="0"/>
              <a:t>0</a:t>
            </a:r>
            <a:endParaRPr lang="en-US" dirty="0"/>
          </a:p>
        </p:txBody>
      </p:sp>
      <p:sp>
        <p:nvSpPr>
          <p:cNvPr id="202" name="TextBox 201"/>
          <p:cNvSpPr txBox="1"/>
          <p:nvPr/>
        </p:nvSpPr>
        <p:spPr>
          <a:xfrm>
            <a:off x="4327259" y="3663938"/>
            <a:ext cx="301686"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a:t>1</a:t>
            </a:r>
          </a:p>
        </p:txBody>
      </p:sp>
      <p:sp>
        <p:nvSpPr>
          <p:cNvPr id="203" name="TextBox 202"/>
          <p:cNvSpPr txBox="1"/>
          <p:nvPr/>
        </p:nvSpPr>
        <p:spPr>
          <a:xfrm>
            <a:off x="4328816" y="3302163"/>
            <a:ext cx="301686"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smtClean="0"/>
              <a:t>2</a:t>
            </a:r>
            <a:endParaRPr lang="en-US" dirty="0"/>
          </a:p>
        </p:txBody>
      </p:sp>
      <p:sp>
        <p:nvSpPr>
          <p:cNvPr id="204" name="TextBox 203"/>
          <p:cNvSpPr txBox="1"/>
          <p:nvPr/>
        </p:nvSpPr>
        <p:spPr>
          <a:xfrm>
            <a:off x="4325702" y="2947945"/>
            <a:ext cx="301686"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a:t>3</a:t>
            </a:r>
          </a:p>
        </p:txBody>
      </p:sp>
      <p:sp>
        <p:nvSpPr>
          <p:cNvPr id="205" name="TextBox 204"/>
          <p:cNvSpPr txBox="1"/>
          <p:nvPr/>
        </p:nvSpPr>
        <p:spPr>
          <a:xfrm>
            <a:off x="4328816" y="2593575"/>
            <a:ext cx="301686"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smtClean="0"/>
              <a:t>4</a:t>
            </a:r>
            <a:endParaRPr lang="en-US" dirty="0"/>
          </a:p>
        </p:txBody>
      </p:sp>
      <p:sp>
        <p:nvSpPr>
          <p:cNvPr id="206" name="TextBox 205"/>
          <p:cNvSpPr txBox="1"/>
          <p:nvPr/>
        </p:nvSpPr>
        <p:spPr>
          <a:xfrm>
            <a:off x="4325702" y="2224243"/>
            <a:ext cx="301686"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a:t>5</a:t>
            </a:r>
          </a:p>
        </p:txBody>
      </p:sp>
      <p:sp>
        <p:nvSpPr>
          <p:cNvPr id="207" name="Rectangle 206"/>
          <p:cNvSpPr/>
          <p:nvPr/>
        </p:nvSpPr>
        <p:spPr>
          <a:xfrm>
            <a:off x="4441186" y="4386950"/>
            <a:ext cx="2640157" cy="306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8" name="TextBox 207"/>
          <p:cNvSpPr txBox="1"/>
          <p:nvPr/>
        </p:nvSpPr>
        <p:spPr>
          <a:xfrm>
            <a:off x="5260031" y="4311173"/>
            <a:ext cx="418704"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smtClean="0"/>
              <a:t>50</a:t>
            </a:r>
            <a:endParaRPr lang="en-US" dirty="0"/>
          </a:p>
        </p:txBody>
      </p:sp>
      <p:sp>
        <p:nvSpPr>
          <p:cNvPr id="209" name="TextBox 208"/>
          <p:cNvSpPr txBox="1"/>
          <p:nvPr/>
        </p:nvSpPr>
        <p:spPr>
          <a:xfrm>
            <a:off x="5884518" y="4309670"/>
            <a:ext cx="535724"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smtClean="0"/>
              <a:t>100</a:t>
            </a:r>
            <a:endParaRPr lang="en-US" dirty="0"/>
          </a:p>
        </p:txBody>
      </p:sp>
      <p:sp>
        <p:nvSpPr>
          <p:cNvPr id="210" name="TextBox 209"/>
          <p:cNvSpPr txBox="1"/>
          <p:nvPr/>
        </p:nvSpPr>
        <p:spPr>
          <a:xfrm>
            <a:off x="6557295" y="4337050"/>
            <a:ext cx="535724"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smtClean="0"/>
              <a:t>150</a:t>
            </a:r>
            <a:endParaRPr lang="en-US" dirty="0"/>
          </a:p>
        </p:txBody>
      </p:sp>
      <p:sp>
        <p:nvSpPr>
          <p:cNvPr id="211" name="TextBox 210"/>
          <p:cNvSpPr txBox="1"/>
          <p:nvPr/>
        </p:nvSpPr>
        <p:spPr>
          <a:xfrm>
            <a:off x="4603421" y="4318937"/>
            <a:ext cx="301686" cy="369332"/>
          </a:xfrm>
          <a:prstGeom prst="rect">
            <a:avLst/>
          </a:prstGeom>
          <a:solidFill>
            <a:schemeClr val="bg1"/>
          </a:solidFill>
          <a:scene3d>
            <a:camera prst="orthographicFront">
              <a:rot lat="0" lon="0" rev="0"/>
            </a:camera>
            <a:lightRig rig="threePt" dir="t"/>
          </a:scene3d>
        </p:spPr>
        <p:txBody>
          <a:bodyPr wrap="none" rtlCol="0">
            <a:spAutoFit/>
          </a:bodyPr>
          <a:lstStyle/>
          <a:p>
            <a:r>
              <a:rPr lang="en-US" dirty="0" smtClean="0"/>
              <a:t>0</a:t>
            </a:r>
            <a:endParaRPr lang="en-US" dirty="0"/>
          </a:p>
        </p:txBody>
      </p:sp>
      <p:sp>
        <p:nvSpPr>
          <p:cNvPr id="212" name="TextBox 211"/>
          <p:cNvSpPr txBox="1"/>
          <p:nvPr/>
        </p:nvSpPr>
        <p:spPr>
          <a:xfrm rot="16200000">
            <a:off x="5165539" y="-472882"/>
            <a:ext cx="1169551" cy="3519554"/>
          </a:xfrm>
          <a:prstGeom prst="rect">
            <a:avLst/>
          </a:prstGeom>
          <a:noFill/>
        </p:spPr>
        <p:txBody>
          <a:bodyPr vert="vert" wrap="none" rtlCol="0">
            <a:spAutoFit/>
          </a:bodyPr>
          <a:lstStyle/>
          <a:p>
            <a:pPr algn="ctr"/>
            <a:r>
              <a:rPr lang="en-US" sz="3200" b="1" dirty="0" smtClean="0"/>
              <a:t>Culling </a:t>
            </a:r>
          </a:p>
          <a:p>
            <a:pPr algn="ctr"/>
            <a:r>
              <a:rPr lang="en-US" sz="3200" b="1" dirty="0" smtClean="0"/>
              <a:t>(Threshold= 30%)</a:t>
            </a:r>
            <a:endParaRPr lang="en-US" sz="3200" b="1" dirty="0"/>
          </a:p>
        </p:txBody>
      </p:sp>
      <p:sp>
        <p:nvSpPr>
          <p:cNvPr id="214" name="TextBox 213"/>
          <p:cNvSpPr txBox="1"/>
          <p:nvPr/>
        </p:nvSpPr>
        <p:spPr>
          <a:xfrm>
            <a:off x="1966472" y="4633860"/>
            <a:ext cx="723980" cy="461665"/>
          </a:xfrm>
          <a:prstGeom prst="rect">
            <a:avLst/>
          </a:prstGeom>
          <a:noFill/>
        </p:spPr>
        <p:txBody>
          <a:bodyPr wrap="none" rtlCol="0">
            <a:spAutoFit/>
          </a:bodyPr>
          <a:lstStyle/>
          <a:p>
            <a:r>
              <a:rPr lang="en-US" sz="2400" dirty="0" smtClean="0"/>
              <a:t>Day </a:t>
            </a:r>
            <a:endParaRPr lang="en-US" sz="2400" dirty="0"/>
          </a:p>
        </p:txBody>
      </p:sp>
      <p:sp>
        <p:nvSpPr>
          <p:cNvPr id="215" name="TextBox 214"/>
          <p:cNvSpPr txBox="1"/>
          <p:nvPr/>
        </p:nvSpPr>
        <p:spPr>
          <a:xfrm>
            <a:off x="5491073" y="4596472"/>
            <a:ext cx="723980" cy="461665"/>
          </a:xfrm>
          <a:prstGeom prst="rect">
            <a:avLst/>
          </a:prstGeom>
          <a:noFill/>
        </p:spPr>
        <p:txBody>
          <a:bodyPr wrap="none" rtlCol="0">
            <a:spAutoFit/>
          </a:bodyPr>
          <a:lstStyle/>
          <a:p>
            <a:r>
              <a:rPr lang="en-US" sz="2400" dirty="0" smtClean="0"/>
              <a:t>Day </a:t>
            </a:r>
            <a:endParaRPr lang="en-US" sz="2400" dirty="0"/>
          </a:p>
        </p:txBody>
      </p:sp>
      <p:sp>
        <p:nvSpPr>
          <p:cNvPr id="216" name="Rectangle 215"/>
          <p:cNvSpPr/>
          <p:nvPr/>
        </p:nvSpPr>
        <p:spPr>
          <a:xfrm>
            <a:off x="4308768" y="1681416"/>
            <a:ext cx="2935730" cy="3384525"/>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768366" y="5242491"/>
            <a:ext cx="7904728" cy="1569660"/>
          </a:xfrm>
          <a:prstGeom prst="rect">
            <a:avLst/>
          </a:prstGeom>
          <a:noFill/>
        </p:spPr>
        <p:txBody>
          <a:bodyPr wrap="none" rtlCol="0">
            <a:spAutoFit/>
          </a:bodyPr>
          <a:lstStyle/>
          <a:p>
            <a:r>
              <a:rPr lang="en-US" sz="3200" dirty="0" smtClean="0">
                <a:solidFill>
                  <a:srgbClr val="FF0000"/>
                </a:solidFill>
              </a:rPr>
              <a:t>Culling selects for low virulence</a:t>
            </a:r>
          </a:p>
          <a:p>
            <a:endParaRPr lang="en-US" sz="3200" dirty="0" smtClean="0">
              <a:solidFill>
                <a:srgbClr val="FF0000"/>
              </a:solidFill>
            </a:endParaRPr>
          </a:p>
          <a:p>
            <a:r>
              <a:rPr lang="en-US" sz="3200" dirty="0" smtClean="0">
                <a:solidFill>
                  <a:srgbClr val="FF0000"/>
                </a:solidFill>
              </a:rPr>
              <a:t>Evolution of decreased virulence predicted</a:t>
            </a:r>
            <a:endParaRPr lang="en-US" sz="3200" dirty="0">
              <a:solidFill>
                <a:srgbClr val="FF0000"/>
              </a:solidFill>
            </a:endParaRPr>
          </a:p>
        </p:txBody>
      </p:sp>
    </p:spTree>
    <p:custDataLst>
      <p:tags r:id="rId1"/>
    </p:custDataLst>
    <p:extLst>
      <p:ext uri="{BB962C8B-B14F-4D97-AF65-F5344CB8AC3E}">
        <p14:creationId xmlns:p14="http://schemas.microsoft.com/office/powerpoint/2010/main" val="920498741"/>
      </p:ext>
    </p:extLst>
  </p:cSld>
  <p:clrMapOvr>
    <a:masterClrMapping/>
  </p:clrMapOvr>
  <mc:AlternateContent xmlns:mc="http://schemas.openxmlformats.org/markup-compatibility/2006" xmlns:p14="http://schemas.microsoft.com/office/powerpoint/2010/main">
    <mc:Choice Requires="p14">
      <p:transition spd="slow" p14:dur="2000" advTm="46595"/>
    </mc:Choice>
    <mc:Fallback xmlns="">
      <p:transition spd="slow" advTm="46595"/>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2"/>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21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p:bldP spid="216" grpId="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799469" y="4009970"/>
            <a:ext cx="1285929" cy="523220"/>
          </a:xfrm>
          <a:prstGeom prst="rect">
            <a:avLst/>
          </a:prstGeom>
          <a:noFill/>
        </p:spPr>
        <p:txBody>
          <a:bodyPr wrap="none" rtlCol="0">
            <a:spAutoFit/>
          </a:bodyPr>
          <a:lstStyle/>
          <a:p>
            <a:r>
              <a:rPr lang="en-US" sz="2800" dirty="0" smtClean="0"/>
              <a:t>Culling</a:t>
            </a:r>
            <a:endParaRPr lang="en-US" sz="2800" dirty="0"/>
          </a:p>
        </p:txBody>
      </p:sp>
      <p:pic>
        <p:nvPicPr>
          <p:cNvPr id="117768" name="Picture 8" descr="http://www.salmovac.com/my_pictures/fish_vaccination_close_homepage.jpg"/>
          <p:cNvPicPr>
            <a:picLocks noChangeAspect="1" noChangeArrowheads="1"/>
          </p:cNvPicPr>
          <p:nvPr/>
        </p:nvPicPr>
        <p:blipFill>
          <a:blip r:embed="rId4" cstate="print"/>
          <a:srcRect/>
          <a:stretch>
            <a:fillRect/>
          </a:stretch>
        </p:blipFill>
        <p:spPr bwMode="auto">
          <a:xfrm>
            <a:off x="5379639" y="1516185"/>
            <a:ext cx="3516923" cy="1828800"/>
          </a:xfrm>
          <a:prstGeom prst="rect">
            <a:avLst/>
          </a:prstGeom>
          <a:noFill/>
          <a:ln>
            <a:solidFill>
              <a:schemeClr val="tx1"/>
            </a:solidFill>
          </a:ln>
        </p:spPr>
      </p:pic>
      <p:sp>
        <p:nvSpPr>
          <p:cNvPr id="18" name="TextBox 17"/>
          <p:cNvSpPr txBox="1"/>
          <p:nvPr/>
        </p:nvSpPr>
        <p:spPr>
          <a:xfrm>
            <a:off x="6438484" y="3408191"/>
            <a:ext cx="2017475" cy="523220"/>
          </a:xfrm>
          <a:prstGeom prst="rect">
            <a:avLst/>
          </a:prstGeom>
          <a:noFill/>
        </p:spPr>
        <p:txBody>
          <a:bodyPr wrap="none" rtlCol="0">
            <a:spAutoFit/>
          </a:bodyPr>
          <a:lstStyle/>
          <a:p>
            <a:r>
              <a:rPr lang="en-US" sz="2800" dirty="0" smtClean="0"/>
              <a:t>Vaccination</a:t>
            </a:r>
            <a:endParaRPr lang="en-US" sz="2800" dirty="0"/>
          </a:p>
        </p:txBody>
      </p:sp>
      <p:pic>
        <p:nvPicPr>
          <p:cNvPr id="130052" name="Picture 4" descr="http://images.publicradio.org/content/2007/02/14/20070214_deadfish_2.jpg"/>
          <p:cNvPicPr>
            <a:picLocks noChangeAspect="1" noChangeArrowheads="1"/>
          </p:cNvPicPr>
          <p:nvPr/>
        </p:nvPicPr>
        <p:blipFill>
          <a:blip r:embed="rId5" cstate="print"/>
          <a:srcRect/>
          <a:stretch>
            <a:fillRect/>
          </a:stretch>
        </p:blipFill>
        <p:spPr bwMode="auto">
          <a:xfrm>
            <a:off x="3032369" y="3584172"/>
            <a:ext cx="2998320" cy="2248741"/>
          </a:xfrm>
          <a:prstGeom prst="rect">
            <a:avLst/>
          </a:prstGeom>
          <a:noFill/>
          <a:ln>
            <a:solidFill>
              <a:schemeClr val="tx1"/>
            </a:solidFill>
          </a:ln>
        </p:spPr>
      </p:pic>
      <p:sp>
        <p:nvSpPr>
          <p:cNvPr id="27" name="TextBox 26"/>
          <p:cNvSpPr txBox="1"/>
          <p:nvPr/>
        </p:nvSpPr>
        <p:spPr>
          <a:xfrm>
            <a:off x="1832329" y="5841413"/>
            <a:ext cx="5446323" cy="584776"/>
          </a:xfrm>
          <a:prstGeom prst="rect">
            <a:avLst/>
          </a:prstGeom>
          <a:noFill/>
        </p:spPr>
        <p:txBody>
          <a:bodyPr wrap="none" rtlCol="0">
            <a:spAutoFit/>
          </a:bodyPr>
          <a:lstStyle/>
          <a:p>
            <a:pPr algn="ctr"/>
            <a:r>
              <a:rPr lang="en-US" sz="3200" dirty="0">
                <a:solidFill>
                  <a:srgbClr val="FF0000"/>
                </a:solidFill>
              </a:rPr>
              <a:t>Virulence and Transmission</a:t>
            </a:r>
            <a:r>
              <a:rPr lang="en-US" sz="3200" dirty="0" smtClean="0">
                <a:solidFill>
                  <a:srgbClr val="FF0000"/>
                </a:solidFill>
              </a:rPr>
              <a:t>?</a:t>
            </a:r>
            <a:endParaRPr lang="en-US" sz="3200" dirty="0">
              <a:solidFill>
                <a:srgbClr val="FF0000"/>
              </a:solidFill>
            </a:endParaRPr>
          </a:p>
        </p:txBody>
      </p:sp>
      <p:sp>
        <p:nvSpPr>
          <p:cNvPr id="28" name="Rectangle 27"/>
          <p:cNvSpPr/>
          <p:nvPr/>
        </p:nvSpPr>
        <p:spPr>
          <a:xfrm>
            <a:off x="5156223" y="1148862"/>
            <a:ext cx="3839284" cy="2782549"/>
          </a:xfrm>
          <a:prstGeom prst="rect">
            <a:avLst/>
          </a:prstGeom>
          <a:noFill/>
          <a:ln w="635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7" name="Group 41"/>
          <p:cNvGrpSpPr/>
          <p:nvPr/>
        </p:nvGrpSpPr>
        <p:grpSpPr>
          <a:xfrm>
            <a:off x="6228862" y="4009970"/>
            <a:ext cx="909378" cy="523220"/>
            <a:chOff x="1771579" y="2524781"/>
            <a:chExt cx="909378" cy="523220"/>
          </a:xfrm>
        </p:grpSpPr>
        <p:cxnSp>
          <p:nvCxnSpPr>
            <p:cNvPr id="48" name="Straight Connector 47"/>
            <p:cNvCxnSpPr/>
            <p:nvPr/>
          </p:nvCxnSpPr>
          <p:spPr>
            <a:xfrm>
              <a:off x="2656115" y="2524781"/>
              <a:ext cx="0" cy="52322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1771579" y="3037115"/>
              <a:ext cx="909378" cy="0"/>
            </a:xfrm>
            <a:prstGeom prst="straightConnector1">
              <a:avLst/>
            </a:prstGeom>
            <a:ln w="6350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grpSp>
      <p:pic>
        <p:nvPicPr>
          <p:cNvPr id="116738" name="Picture 2"/>
          <p:cNvPicPr>
            <a:picLocks noChangeAspect="1" noChangeArrowheads="1"/>
          </p:cNvPicPr>
          <p:nvPr/>
        </p:nvPicPr>
        <p:blipFill>
          <a:blip r:embed="rId6" cstate="print"/>
          <a:srcRect/>
          <a:stretch>
            <a:fillRect/>
          </a:stretch>
        </p:blipFill>
        <p:spPr bwMode="auto">
          <a:xfrm>
            <a:off x="413811" y="1245488"/>
            <a:ext cx="2227789" cy="2685924"/>
          </a:xfrm>
          <a:prstGeom prst="rect">
            <a:avLst/>
          </a:prstGeom>
          <a:noFill/>
          <a:ln w="9525">
            <a:solidFill>
              <a:schemeClr val="tx1"/>
            </a:solidFill>
            <a:miter lim="800000"/>
            <a:headEnd/>
            <a:tailEnd/>
          </a:ln>
        </p:spPr>
      </p:pic>
      <p:cxnSp>
        <p:nvCxnSpPr>
          <p:cNvPr id="20" name="Straight Connector 19"/>
          <p:cNvCxnSpPr/>
          <p:nvPr/>
        </p:nvCxnSpPr>
        <p:spPr>
          <a:xfrm>
            <a:off x="1429678" y="4726073"/>
            <a:ext cx="0" cy="52322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409087" y="5224307"/>
            <a:ext cx="1310667" cy="0"/>
          </a:xfrm>
          <a:prstGeom prst="straightConnector1">
            <a:avLst/>
          </a:prstGeom>
          <a:ln w="6350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6" name="Title 1"/>
          <p:cNvSpPr>
            <a:spLocks noGrp="1"/>
          </p:cNvSpPr>
          <p:nvPr>
            <p:ph type="title"/>
          </p:nvPr>
        </p:nvSpPr>
        <p:spPr>
          <a:xfrm>
            <a:off x="0" y="32368"/>
            <a:ext cx="9144000" cy="962827"/>
          </a:xfrm>
          <a:solidFill>
            <a:srgbClr val="99FFCC"/>
          </a:solidFill>
        </p:spPr>
        <p:txBody>
          <a:bodyPr/>
          <a:lstStyle/>
          <a:p>
            <a:r>
              <a:rPr lang="en-US" sz="4000" dirty="0" smtClean="0"/>
              <a:t>Disease Management Practices</a:t>
            </a:r>
            <a:endParaRPr lang="en-US" sz="4000" dirty="0"/>
          </a:p>
        </p:txBody>
      </p:sp>
    </p:spTree>
    <p:custDataLst>
      <p:tags r:id="rId1"/>
    </p:custDataLst>
    <p:extLst>
      <p:ext uri="{BB962C8B-B14F-4D97-AF65-F5344CB8AC3E}">
        <p14:creationId xmlns:p14="http://schemas.microsoft.com/office/powerpoint/2010/main" val="386676337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458"/>
            <a:ext cx="9144000" cy="1143000"/>
          </a:xfrm>
          <a:solidFill>
            <a:srgbClr val="99FFCC"/>
          </a:solidFill>
        </p:spPr>
        <p:txBody>
          <a:bodyPr/>
          <a:lstStyle/>
          <a:p>
            <a:r>
              <a:rPr lang="en-US" dirty="0" smtClean="0"/>
              <a:t>Vaccination and Transmission</a:t>
            </a:r>
            <a:endParaRPr lang="en-US" dirty="0"/>
          </a:p>
        </p:txBody>
      </p:sp>
      <p:sp>
        <p:nvSpPr>
          <p:cNvPr id="3" name="Content Placeholder 2"/>
          <p:cNvSpPr>
            <a:spLocks noGrp="1"/>
          </p:cNvSpPr>
          <p:nvPr>
            <p:ph idx="1"/>
          </p:nvPr>
        </p:nvSpPr>
        <p:spPr>
          <a:xfrm>
            <a:off x="237236" y="1195454"/>
            <a:ext cx="8906764" cy="4525963"/>
          </a:xfrm>
        </p:spPr>
        <p:txBody>
          <a:bodyPr/>
          <a:lstStyle/>
          <a:p>
            <a:r>
              <a:rPr lang="en-US" dirty="0" smtClean="0"/>
              <a:t>Vaccine protection is heterogeneous</a:t>
            </a:r>
          </a:p>
          <a:p>
            <a:r>
              <a:rPr lang="en-US" dirty="0" smtClean="0"/>
              <a:t>Typical vaccine trial very homogeneous</a:t>
            </a:r>
          </a:p>
          <a:p>
            <a:pPr lvl="1"/>
            <a:r>
              <a:rPr lang="en-US" dirty="0"/>
              <a:t>One host population</a:t>
            </a:r>
          </a:p>
          <a:p>
            <a:pPr lvl="1"/>
            <a:r>
              <a:rPr lang="en-US" dirty="0"/>
              <a:t>One pathogen exposure dose</a:t>
            </a:r>
          </a:p>
          <a:p>
            <a:pPr lvl="1"/>
            <a:r>
              <a:rPr lang="en-US" dirty="0"/>
              <a:t>Quantify protection against </a:t>
            </a:r>
            <a:r>
              <a:rPr lang="en-US" dirty="0" smtClean="0"/>
              <a:t>disease only</a:t>
            </a:r>
            <a:endParaRPr lang="en-US" dirty="0"/>
          </a:p>
          <a:p>
            <a:pPr lvl="1"/>
            <a:r>
              <a:rPr lang="en-US" dirty="0" smtClean="0"/>
              <a:t>Infection and transmission </a:t>
            </a:r>
            <a:r>
              <a:rPr lang="en-US" dirty="0"/>
              <a:t>rarely </a:t>
            </a:r>
            <a:r>
              <a:rPr lang="en-US" dirty="0" smtClean="0"/>
              <a:t>considered</a:t>
            </a:r>
          </a:p>
          <a:p>
            <a:r>
              <a:rPr lang="en-US" dirty="0" smtClean="0"/>
              <a:t>Homogeneous trials mask protection heterogeneity</a:t>
            </a:r>
          </a:p>
          <a:p>
            <a:r>
              <a:rPr lang="en-US" dirty="0" smtClean="0"/>
              <a:t>The shape of protection heterogeneity may have major epidemiological impacts</a:t>
            </a:r>
          </a:p>
          <a:p>
            <a:pPr lvl="1"/>
            <a:endParaRPr lang="en-US" dirty="0"/>
          </a:p>
        </p:txBody>
      </p:sp>
    </p:spTree>
    <p:extLst>
      <p:ext uri="{BB962C8B-B14F-4D97-AF65-F5344CB8AC3E}">
        <p14:creationId xmlns:p14="http://schemas.microsoft.com/office/powerpoint/2010/main" val="24763299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rgbClr val="99FFCC"/>
          </a:solidFill>
        </p:spPr>
        <p:txBody>
          <a:bodyPr/>
          <a:lstStyle/>
          <a:p>
            <a:r>
              <a:rPr lang="en-US" dirty="0" smtClean="0"/>
              <a:t>Vaccine Protection: </a:t>
            </a:r>
            <a:br>
              <a:rPr lang="en-US" dirty="0" smtClean="0"/>
            </a:br>
            <a:r>
              <a:rPr lang="en-US" dirty="0" smtClean="0"/>
              <a:t>Heterogeneity Distribution</a:t>
            </a:r>
            <a:endParaRPr lang="en-US" dirty="0"/>
          </a:p>
        </p:txBody>
      </p:sp>
      <p:sp>
        <p:nvSpPr>
          <p:cNvPr id="4" name="TextBox 3"/>
          <p:cNvSpPr txBox="1"/>
          <p:nvPr/>
        </p:nvSpPr>
        <p:spPr>
          <a:xfrm>
            <a:off x="3474790" y="1493370"/>
            <a:ext cx="2844874" cy="646331"/>
          </a:xfrm>
          <a:prstGeom prst="rect">
            <a:avLst/>
          </a:prstGeom>
          <a:noFill/>
        </p:spPr>
        <p:txBody>
          <a:bodyPr wrap="none" rtlCol="0">
            <a:spAutoFit/>
          </a:bodyPr>
          <a:lstStyle/>
          <a:p>
            <a:r>
              <a:rPr lang="en-US" sz="3600" dirty="0" smtClean="0">
                <a:solidFill>
                  <a:srgbClr val="008000"/>
                </a:solidFill>
              </a:rPr>
              <a:t>50% Efficacy</a:t>
            </a:r>
            <a:endParaRPr lang="en-US" sz="3600" dirty="0">
              <a:solidFill>
                <a:srgbClr val="008000"/>
              </a:solidFill>
            </a:endParaRPr>
          </a:p>
        </p:txBody>
      </p:sp>
      <p:cxnSp>
        <p:nvCxnSpPr>
          <p:cNvPr id="7" name="Straight Connector 6"/>
          <p:cNvCxnSpPr/>
          <p:nvPr/>
        </p:nvCxnSpPr>
        <p:spPr>
          <a:xfrm>
            <a:off x="879164" y="2051643"/>
            <a:ext cx="13955" cy="3935805"/>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879164" y="5987447"/>
            <a:ext cx="7968293" cy="27914"/>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Right Triangle 12"/>
          <p:cNvSpPr/>
          <p:nvPr/>
        </p:nvSpPr>
        <p:spPr>
          <a:xfrm>
            <a:off x="934984" y="3754367"/>
            <a:ext cx="669838" cy="2205167"/>
          </a:xfrm>
          <a:prstGeom prst="rtTriangle">
            <a:avLst/>
          </a:prstGeom>
          <a:solidFill>
            <a:srgbClr val="00009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Triangle 13"/>
          <p:cNvSpPr/>
          <p:nvPr/>
        </p:nvSpPr>
        <p:spPr>
          <a:xfrm flipH="1">
            <a:off x="8134649" y="3767201"/>
            <a:ext cx="669838" cy="2205167"/>
          </a:xfrm>
          <a:prstGeom prst="rtTriangle">
            <a:avLst/>
          </a:prstGeom>
          <a:solidFill>
            <a:srgbClr val="00009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3767844" y="6334780"/>
            <a:ext cx="2280192" cy="523220"/>
          </a:xfrm>
          <a:prstGeom prst="rect">
            <a:avLst/>
          </a:prstGeom>
          <a:noFill/>
        </p:spPr>
        <p:txBody>
          <a:bodyPr wrap="none" rtlCol="0">
            <a:spAutoFit/>
          </a:bodyPr>
          <a:lstStyle/>
          <a:p>
            <a:r>
              <a:rPr lang="en-US" sz="2800" dirty="0" smtClean="0"/>
              <a:t>Susceptibility</a:t>
            </a:r>
            <a:endParaRPr lang="en-US" sz="2800" dirty="0"/>
          </a:p>
        </p:txBody>
      </p:sp>
      <p:sp>
        <p:nvSpPr>
          <p:cNvPr id="16" name="TextBox 15"/>
          <p:cNvSpPr txBox="1"/>
          <p:nvPr/>
        </p:nvSpPr>
        <p:spPr>
          <a:xfrm>
            <a:off x="725659" y="6071187"/>
            <a:ext cx="384365" cy="523220"/>
          </a:xfrm>
          <a:prstGeom prst="rect">
            <a:avLst/>
          </a:prstGeom>
          <a:noFill/>
        </p:spPr>
        <p:txBody>
          <a:bodyPr wrap="none" rtlCol="0">
            <a:spAutoFit/>
          </a:bodyPr>
          <a:lstStyle/>
          <a:p>
            <a:r>
              <a:rPr lang="en-US" sz="2800" dirty="0" smtClean="0"/>
              <a:t>0</a:t>
            </a:r>
            <a:endParaRPr lang="en-US" sz="2800" dirty="0"/>
          </a:p>
        </p:txBody>
      </p:sp>
      <p:sp>
        <p:nvSpPr>
          <p:cNvPr id="17" name="TextBox 16"/>
          <p:cNvSpPr txBox="1"/>
          <p:nvPr/>
        </p:nvSpPr>
        <p:spPr>
          <a:xfrm>
            <a:off x="8553298" y="6070062"/>
            <a:ext cx="384365" cy="523220"/>
          </a:xfrm>
          <a:prstGeom prst="rect">
            <a:avLst/>
          </a:prstGeom>
          <a:noFill/>
        </p:spPr>
        <p:txBody>
          <a:bodyPr wrap="none" rtlCol="0">
            <a:spAutoFit/>
          </a:bodyPr>
          <a:lstStyle/>
          <a:p>
            <a:r>
              <a:rPr lang="en-US" sz="2800" dirty="0"/>
              <a:t>1</a:t>
            </a:r>
          </a:p>
        </p:txBody>
      </p:sp>
      <p:sp>
        <p:nvSpPr>
          <p:cNvPr id="18" name="TextBox 17"/>
          <p:cNvSpPr txBox="1"/>
          <p:nvPr/>
        </p:nvSpPr>
        <p:spPr>
          <a:xfrm>
            <a:off x="4547115" y="5985196"/>
            <a:ext cx="683826" cy="523220"/>
          </a:xfrm>
          <a:prstGeom prst="rect">
            <a:avLst/>
          </a:prstGeom>
          <a:noFill/>
        </p:spPr>
        <p:txBody>
          <a:bodyPr wrap="none" rtlCol="0">
            <a:spAutoFit/>
          </a:bodyPr>
          <a:lstStyle/>
          <a:p>
            <a:r>
              <a:rPr lang="en-US" sz="2800" dirty="0" smtClean="0"/>
              <a:t>0.5</a:t>
            </a:r>
            <a:endParaRPr lang="en-US" sz="2800" dirty="0"/>
          </a:p>
        </p:txBody>
      </p:sp>
      <p:sp>
        <p:nvSpPr>
          <p:cNvPr id="19" name="Freeform 18"/>
          <p:cNvSpPr/>
          <p:nvPr/>
        </p:nvSpPr>
        <p:spPr>
          <a:xfrm>
            <a:off x="3739934" y="2191209"/>
            <a:ext cx="2386302" cy="3796237"/>
          </a:xfrm>
          <a:custGeom>
            <a:avLst/>
            <a:gdLst>
              <a:gd name="connsiteX0" fmla="*/ 0 w 2386302"/>
              <a:gd name="connsiteY0" fmla="*/ 2431742 h 2431742"/>
              <a:gd name="connsiteX1" fmla="*/ 614020 w 2386302"/>
              <a:gd name="connsiteY1" fmla="*/ 1971169 h 2431742"/>
              <a:gd name="connsiteX2" fmla="*/ 1018714 w 2386302"/>
              <a:gd name="connsiteY2" fmla="*/ 435926 h 2431742"/>
              <a:gd name="connsiteX3" fmla="*/ 1311768 w 2386302"/>
              <a:gd name="connsiteY3" fmla="*/ 87008 h 2431742"/>
              <a:gd name="connsiteX4" fmla="*/ 1646688 w 2386302"/>
              <a:gd name="connsiteY4" fmla="*/ 1817645 h 2431742"/>
              <a:gd name="connsiteX5" fmla="*/ 1967652 w 2386302"/>
              <a:gd name="connsiteY5" fmla="*/ 2250304 h 2431742"/>
              <a:gd name="connsiteX6" fmla="*/ 2386302 w 2386302"/>
              <a:gd name="connsiteY6" fmla="*/ 2403829 h 2431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6302" h="2431742">
                <a:moveTo>
                  <a:pt x="0" y="2431742"/>
                </a:moveTo>
                <a:cubicBezTo>
                  <a:pt x="222117" y="2367773"/>
                  <a:pt x="444234" y="2303805"/>
                  <a:pt x="614020" y="1971169"/>
                </a:cubicBezTo>
                <a:cubicBezTo>
                  <a:pt x="783806" y="1638533"/>
                  <a:pt x="902423" y="749953"/>
                  <a:pt x="1018714" y="435926"/>
                </a:cubicBezTo>
                <a:cubicBezTo>
                  <a:pt x="1135005" y="121899"/>
                  <a:pt x="1207106" y="-143278"/>
                  <a:pt x="1311768" y="87008"/>
                </a:cubicBezTo>
                <a:cubicBezTo>
                  <a:pt x="1416430" y="317294"/>
                  <a:pt x="1537374" y="1457096"/>
                  <a:pt x="1646688" y="1817645"/>
                </a:cubicBezTo>
                <a:cubicBezTo>
                  <a:pt x="1756002" y="2178194"/>
                  <a:pt x="1844383" y="2152607"/>
                  <a:pt x="1967652" y="2250304"/>
                </a:cubicBezTo>
                <a:cubicBezTo>
                  <a:pt x="2090921" y="2348001"/>
                  <a:pt x="2238611" y="2375915"/>
                  <a:pt x="2386302" y="2403829"/>
                </a:cubicBezTo>
              </a:path>
            </a:pathLst>
          </a:custGeom>
          <a:solidFill>
            <a:srgbClr val="FF0000"/>
          </a:solidFill>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TextBox 20"/>
          <p:cNvSpPr txBox="1"/>
          <p:nvPr/>
        </p:nvSpPr>
        <p:spPr>
          <a:xfrm rot="16200000">
            <a:off x="-1214083" y="3712496"/>
            <a:ext cx="3258174" cy="523220"/>
          </a:xfrm>
          <a:prstGeom prst="rect">
            <a:avLst/>
          </a:prstGeom>
          <a:noFill/>
        </p:spPr>
        <p:txBody>
          <a:bodyPr wrap="none" rtlCol="0">
            <a:spAutoFit/>
          </a:bodyPr>
          <a:lstStyle/>
          <a:p>
            <a:r>
              <a:rPr lang="en-US" sz="2800" dirty="0" smtClean="0"/>
              <a:t>Proportion of Hosts</a:t>
            </a:r>
            <a:endParaRPr lang="en-US" sz="2800" dirty="0"/>
          </a:p>
        </p:txBody>
      </p:sp>
      <p:sp>
        <p:nvSpPr>
          <p:cNvPr id="22" name="TextBox 21"/>
          <p:cNvSpPr txBox="1"/>
          <p:nvPr/>
        </p:nvSpPr>
        <p:spPr>
          <a:xfrm>
            <a:off x="5288937" y="2344735"/>
            <a:ext cx="1553029" cy="584776"/>
          </a:xfrm>
          <a:prstGeom prst="rect">
            <a:avLst/>
          </a:prstGeom>
          <a:noFill/>
        </p:spPr>
        <p:txBody>
          <a:bodyPr wrap="none" rtlCol="0">
            <a:spAutoFit/>
          </a:bodyPr>
          <a:lstStyle/>
          <a:p>
            <a:r>
              <a:rPr lang="en-US" sz="3200" dirty="0" smtClean="0">
                <a:solidFill>
                  <a:srgbClr val="FF0000"/>
                </a:solidFill>
              </a:rPr>
              <a:t>“Leaky”</a:t>
            </a:r>
            <a:endParaRPr lang="en-US" sz="3200" dirty="0">
              <a:solidFill>
                <a:srgbClr val="FF0000"/>
              </a:solidFill>
            </a:endParaRPr>
          </a:p>
        </p:txBody>
      </p:sp>
      <p:sp>
        <p:nvSpPr>
          <p:cNvPr id="23" name="TextBox 22"/>
          <p:cNvSpPr txBox="1"/>
          <p:nvPr/>
        </p:nvSpPr>
        <p:spPr>
          <a:xfrm>
            <a:off x="1172219" y="4145155"/>
            <a:ext cx="2921393" cy="584776"/>
          </a:xfrm>
          <a:prstGeom prst="rect">
            <a:avLst/>
          </a:prstGeom>
          <a:noFill/>
        </p:spPr>
        <p:txBody>
          <a:bodyPr wrap="none" rtlCol="0">
            <a:spAutoFit/>
          </a:bodyPr>
          <a:lstStyle/>
          <a:p>
            <a:r>
              <a:rPr lang="en-US" sz="3200" dirty="0" smtClean="0">
                <a:solidFill>
                  <a:srgbClr val="000090"/>
                </a:solidFill>
              </a:rPr>
              <a:t>“All or Nothing”</a:t>
            </a:r>
            <a:endParaRPr lang="en-US" sz="3200" dirty="0">
              <a:solidFill>
                <a:srgbClr val="000090"/>
              </a:solidFill>
            </a:endParaRPr>
          </a:p>
        </p:txBody>
      </p:sp>
    </p:spTree>
    <p:extLst>
      <p:ext uri="{BB962C8B-B14F-4D97-AF65-F5344CB8AC3E}">
        <p14:creationId xmlns:p14="http://schemas.microsoft.com/office/powerpoint/2010/main" val="33750660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9" grpId="0" animBg="1"/>
      <p:bldP spid="22"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23590"/>
            <a:ext cx="9144000" cy="1323439"/>
          </a:xfrm>
          <a:prstGeom prst="rect">
            <a:avLst/>
          </a:prstGeom>
          <a:solidFill>
            <a:srgbClr val="99FFCC"/>
          </a:solidFill>
        </p:spPr>
        <p:txBody>
          <a:bodyPr wrap="square" rtlCol="0">
            <a:spAutoFit/>
          </a:bodyPr>
          <a:lstStyle/>
          <a:p>
            <a:pPr algn="ctr"/>
            <a:r>
              <a:rPr lang="en-US" sz="4000" dirty="0" smtClean="0"/>
              <a:t>Vaccine Protection Heterogeneity:</a:t>
            </a:r>
          </a:p>
          <a:p>
            <a:pPr algn="ctr"/>
            <a:r>
              <a:rPr lang="en-US" sz="4000" dirty="0" smtClean="0"/>
              <a:t>Prevalence</a:t>
            </a:r>
          </a:p>
        </p:txBody>
      </p:sp>
      <p:grpSp>
        <p:nvGrpSpPr>
          <p:cNvPr id="700" name="Group 699"/>
          <p:cNvGrpSpPr/>
          <p:nvPr/>
        </p:nvGrpSpPr>
        <p:grpSpPr>
          <a:xfrm>
            <a:off x="5679881" y="4497394"/>
            <a:ext cx="3025376" cy="2318935"/>
            <a:chOff x="615747" y="4468832"/>
            <a:chExt cx="3025376" cy="2318935"/>
          </a:xfrm>
        </p:grpSpPr>
        <p:sp>
          <p:nvSpPr>
            <p:cNvPr id="106" name="Rectangle 16"/>
            <p:cNvSpPr>
              <a:spLocks noChangeArrowheads="1"/>
            </p:cNvSpPr>
            <p:nvPr/>
          </p:nvSpPr>
          <p:spPr bwMode="auto">
            <a:xfrm>
              <a:off x="1059499" y="6091237"/>
              <a:ext cx="998444" cy="67954"/>
            </a:xfrm>
            <a:prstGeom prst="rect">
              <a:avLst/>
            </a:prstGeom>
            <a:solidFill>
              <a:srgbClr val="0000CC"/>
            </a:solidFill>
            <a:ln w="9525">
              <a:solidFill>
                <a:schemeClr val="bg1"/>
              </a:solidFill>
              <a:miter lim="800000"/>
              <a:headEnd/>
              <a:tailEnd/>
            </a:ln>
            <a:effectLst/>
            <a:extLst/>
          </p:spPr>
          <p:txBody>
            <a:bodyPr wrap="none" anchor="ctr"/>
            <a:lstStyle/>
            <a:p>
              <a:endParaRPr lang="en-US" dirty="0"/>
            </a:p>
          </p:txBody>
        </p:sp>
        <p:sp>
          <p:nvSpPr>
            <p:cNvPr id="107" name="Rectangle 18"/>
            <p:cNvSpPr>
              <a:spLocks noChangeArrowheads="1"/>
            </p:cNvSpPr>
            <p:nvPr/>
          </p:nvSpPr>
          <p:spPr bwMode="auto">
            <a:xfrm>
              <a:off x="1836066" y="5751467"/>
              <a:ext cx="998444" cy="6795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8" name="AutoShape 247"/>
            <p:cNvSpPr>
              <a:spLocks noChangeArrowheads="1"/>
            </p:cNvSpPr>
            <p:nvPr/>
          </p:nvSpPr>
          <p:spPr bwMode="auto">
            <a:xfrm>
              <a:off x="615747" y="4468832"/>
              <a:ext cx="3025376" cy="1775302"/>
            </a:xfrm>
            <a:prstGeom prst="can">
              <a:avLst>
                <a:gd name="adj" fmla="val 25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9" name="AutoShape 248"/>
            <p:cNvSpPr>
              <a:spLocks noChangeArrowheads="1"/>
            </p:cNvSpPr>
            <p:nvPr/>
          </p:nvSpPr>
          <p:spPr bwMode="auto">
            <a:xfrm>
              <a:off x="615747" y="5012465"/>
              <a:ext cx="3025376" cy="1775302"/>
            </a:xfrm>
            <a:prstGeom prst="can">
              <a:avLst>
                <a:gd name="adj" fmla="val 25000"/>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110" name="Group 249"/>
            <p:cNvGrpSpPr>
              <a:grpSpLocks/>
            </p:cNvGrpSpPr>
            <p:nvPr/>
          </p:nvGrpSpPr>
          <p:grpSpPr bwMode="auto">
            <a:xfrm>
              <a:off x="2621422" y="6274461"/>
              <a:ext cx="793593" cy="192537"/>
              <a:chOff x="1292" y="1548"/>
              <a:chExt cx="2604" cy="763"/>
            </a:xfrm>
          </p:grpSpPr>
          <p:sp>
            <p:nvSpPr>
              <p:cNvPr id="129" name="Freeform 25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0" name="Freeform 25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1" name="Freeform 25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2" name="Freeform 25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3" name="Freeform 25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4" name="Freeform 25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5" name="Oval 256"/>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6" name="Oval 257"/>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11" name="Group 258"/>
            <p:cNvGrpSpPr>
              <a:grpSpLocks/>
            </p:cNvGrpSpPr>
            <p:nvPr/>
          </p:nvGrpSpPr>
          <p:grpSpPr bwMode="auto">
            <a:xfrm flipH="1">
              <a:off x="776644" y="5700330"/>
              <a:ext cx="835137" cy="208312"/>
              <a:chOff x="1292" y="1548"/>
              <a:chExt cx="2604" cy="763"/>
            </a:xfrm>
            <a:solidFill>
              <a:srgbClr val="0000CC"/>
            </a:solidFill>
          </p:grpSpPr>
          <p:sp>
            <p:nvSpPr>
              <p:cNvPr id="121"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2"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3"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4"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5"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6"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7" name="Oval 265"/>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8" name="Oval 266"/>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12" name="Group 267"/>
            <p:cNvGrpSpPr>
              <a:grpSpLocks/>
            </p:cNvGrpSpPr>
            <p:nvPr/>
          </p:nvGrpSpPr>
          <p:grpSpPr bwMode="auto">
            <a:xfrm>
              <a:off x="748952" y="5428810"/>
              <a:ext cx="792138" cy="224479"/>
              <a:chOff x="1292" y="1548"/>
              <a:chExt cx="2604" cy="763"/>
            </a:xfrm>
            <a:solidFill>
              <a:srgbClr val="0000CC"/>
            </a:solidFill>
          </p:grpSpPr>
          <p:sp>
            <p:nvSpPr>
              <p:cNvPr id="113"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4"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5"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6"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7"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8"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9" name="Oval 274"/>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0" name="Oval 275"/>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98" name="Freeform 268"/>
            <p:cNvSpPr>
              <a:spLocks/>
            </p:cNvSpPr>
            <p:nvPr/>
          </p:nvSpPr>
          <p:spPr bwMode="auto">
            <a:xfrm>
              <a:off x="3047892" y="5841023"/>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9" name="Freeform 269"/>
            <p:cNvSpPr>
              <a:spLocks/>
            </p:cNvSpPr>
            <p:nvPr/>
          </p:nvSpPr>
          <p:spPr bwMode="auto">
            <a:xfrm>
              <a:off x="3326235" y="5852497"/>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0" name="Freeform 270"/>
            <p:cNvSpPr>
              <a:spLocks/>
            </p:cNvSpPr>
            <p:nvPr/>
          </p:nvSpPr>
          <p:spPr bwMode="auto">
            <a:xfrm>
              <a:off x="3196646" y="5992539"/>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1" name="Freeform 271"/>
            <p:cNvSpPr>
              <a:spLocks/>
            </p:cNvSpPr>
            <p:nvPr/>
          </p:nvSpPr>
          <p:spPr bwMode="auto">
            <a:xfrm>
              <a:off x="3018080" y="6007249"/>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2" name="Freeform 272"/>
            <p:cNvSpPr>
              <a:spLocks/>
            </p:cNvSpPr>
            <p:nvPr/>
          </p:nvSpPr>
          <p:spPr bwMode="auto">
            <a:xfrm>
              <a:off x="3238321" y="5911044"/>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3" name="Freeform 273"/>
            <p:cNvSpPr>
              <a:spLocks/>
            </p:cNvSpPr>
            <p:nvPr/>
          </p:nvSpPr>
          <p:spPr bwMode="auto">
            <a:xfrm>
              <a:off x="2688327" y="5858381"/>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4" name="Oval 274"/>
            <p:cNvSpPr>
              <a:spLocks noChangeArrowheads="1"/>
            </p:cNvSpPr>
            <p:nvPr/>
          </p:nvSpPr>
          <p:spPr bwMode="auto">
            <a:xfrm rot="956723">
              <a:off x="2743691" y="5902512"/>
              <a:ext cx="17035" cy="129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5" name="Oval 275"/>
            <p:cNvSpPr>
              <a:spLocks noChangeArrowheads="1"/>
            </p:cNvSpPr>
            <p:nvPr/>
          </p:nvSpPr>
          <p:spPr bwMode="auto">
            <a:xfrm rot="956723">
              <a:off x="2727873" y="5888979"/>
              <a:ext cx="47759" cy="37953"/>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0" name="Freeform 259"/>
            <p:cNvSpPr>
              <a:spLocks/>
            </p:cNvSpPr>
            <p:nvPr/>
          </p:nvSpPr>
          <p:spPr bwMode="auto">
            <a:xfrm flipH="1">
              <a:off x="2959908" y="5524952"/>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1" name="Freeform 260"/>
            <p:cNvSpPr>
              <a:spLocks/>
            </p:cNvSpPr>
            <p:nvPr/>
          </p:nvSpPr>
          <p:spPr bwMode="auto">
            <a:xfrm flipH="1">
              <a:off x="2654589" y="5535600"/>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2" name="Freeform 261"/>
            <p:cNvSpPr>
              <a:spLocks/>
            </p:cNvSpPr>
            <p:nvPr/>
          </p:nvSpPr>
          <p:spPr bwMode="auto">
            <a:xfrm flipH="1">
              <a:off x="2828095" y="5665556"/>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3" name="Freeform 262"/>
            <p:cNvSpPr>
              <a:spLocks/>
            </p:cNvSpPr>
            <p:nvPr/>
          </p:nvSpPr>
          <p:spPr bwMode="auto">
            <a:xfrm flipH="1">
              <a:off x="2996469" y="5679207"/>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4" name="Freeform 263"/>
            <p:cNvSpPr>
              <a:spLocks/>
            </p:cNvSpPr>
            <p:nvPr/>
          </p:nvSpPr>
          <p:spPr bwMode="auto">
            <a:xfrm flipH="1">
              <a:off x="2834188" y="5589930"/>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5" name="Freeform 264"/>
            <p:cNvSpPr>
              <a:spLocks/>
            </p:cNvSpPr>
            <p:nvPr/>
          </p:nvSpPr>
          <p:spPr bwMode="auto">
            <a:xfrm flipH="1">
              <a:off x="2753369" y="5541060"/>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6" name="Oval 265"/>
            <p:cNvSpPr>
              <a:spLocks noChangeArrowheads="1"/>
            </p:cNvSpPr>
            <p:nvPr/>
          </p:nvSpPr>
          <p:spPr bwMode="auto">
            <a:xfrm rot="20643277" flipH="1">
              <a:off x="3413396" y="5582013"/>
              <a:ext cx="17960" cy="1201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7" name="Oval 266"/>
            <p:cNvSpPr>
              <a:spLocks noChangeArrowheads="1"/>
            </p:cNvSpPr>
            <p:nvPr/>
          </p:nvSpPr>
          <p:spPr bwMode="auto">
            <a:xfrm rot="20643277" flipH="1">
              <a:off x="3397681" y="5569454"/>
              <a:ext cx="50352" cy="3521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2" name="Freeform 259"/>
            <p:cNvSpPr>
              <a:spLocks/>
            </p:cNvSpPr>
            <p:nvPr/>
          </p:nvSpPr>
          <p:spPr bwMode="auto">
            <a:xfrm flipH="1">
              <a:off x="1104562" y="6101890"/>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83" name="Freeform 260"/>
            <p:cNvSpPr>
              <a:spLocks/>
            </p:cNvSpPr>
            <p:nvPr/>
          </p:nvSpPr>
          <p:spPr bwMode="auto">
            <a:xfrm flipH="1">
              <a:off x="799243" y="6112538"/>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84" name="Freeform 261"/>
            <p:cNvSpPr>
              <a:spLocks/>
            </p:cNvSpPr>
            <p:nvPr/>
          </p:nvSpPr>
          <p:spPr bwMode="auto">
            <a:xfrm flipH="1">
              <a:off x="972749" y="6242494"/>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85" name="Freeform 262"/>
            <p:cNvSpPr>
              <a:spLocks/>
            </p:cNvSpPr>
            <p:nvPr/>
          </p:nvSpPr>
          <p:spPr bwMode="auto">
            <a:xfrm flipH="1">
              <a:off x="1141123" y="6256145"/>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86" name="Freeform 263"/>
            <p:cNvSpPr>
              <a:spLocks/>
            </p:cNvSpPr>
            <p:nvPr/>
          </p:nvSpPr>
          <p:spPr bwMode="auto">
            <a:xfrm flipH="1">
              <a:off x="978842" y="6166868"/>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87" name="Freeform 264"/>
            <p:cNvSpPr>
              <a:spLocks/>
            </p:cNvSpPr>
            <p:nvPr/>
          </p:nvSpPr>
          <p:spPr bwMode="auto">
            <a:xfrm flipH="1">
              <a:off x="898023" y="6117998"/>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88" name="Oval 265"/>
            <p:cNvSpPr>
              <a:spLocks noChangeArrowheads="1"/>
            </p:cNvSpPr>
            <p:nvPr/>
          </p:nvSpPr>
          <p:spPr bwMode="auto">
            <a:xfrm rot="20643277" flipH="1">
              <a:off x="1558050" y="6158951"/>
              <a:ext cx="17960" cy="12013"/>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89" name="Oval 266"/>
            <p:cNvSpPr>
              <a:spLocks noChangeArrowheads="1"/>
            </p:cNvSpPr>
            <p:nvPr/>
          </p:nvSpPr>
          <p:spPr bwMode="auto">
            <a:xfrm rot="20643277" flipH="1">
              <a:off x="1542335" y="6146392"/>
              <a:ext cx="50352" cy="35219"/>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sp>
          <p:nvSpPr>
            <p:cNvPr id="74" name="Freeform 250"/>
            <p:cNvSpPr>
              <a:spLocks/>
            </p:cNvSpPr>
            <p:nvPr/>
          </p:nvSpPr>
          <p:spPr bwMode="auto">
            <a:xfrm>
              <a:off x="2055108" y="5524952"/>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5" name="Freeform 251"/>
            <p:cNvSpPr>
              <a:spLocks/>
            </p:cNvSpPr>
            <p:nvPr/>
          </p:nvSpPr>
          <p:spPr bwMode="auto">
            <a:xfrm>
              <a:off x="2333963" y="5534793"/>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6" name="Freeform 252"/>
            <p:cNvSpPr>
              <a:spLocks/>
            </p:cNvSpPr>
            <p:nvPr/>
          </p:nvSpPr>
          <p:spPr bwMode="auto">
            <a:xfrm>
              <a:off x="2204136" y="5654908"/>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7" name="Freeform 253"/>
            <p:cNvSpPr>
              <a:spLocks/>
            </p:cNvSpPr>
            <p:nvPr/>
          </p:nvSpPr>
          <p:spPr bwMode="auto">
            <a:xfrm>
              <a:off x="2025242" y="5667525"/>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8" name="Freeform 254"/>
            <p:cNvSpPr>
              <a:spLocks/>
            </p:cNvSpPr>
            <p:nvPr/>
          </p:nvSpPr>
          <p:spPr bwMode="auto">
            <a:xfrm>
              <a:off x="2245888" y="5585009"/>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9" name="Freeform 255"/>
            <p:cNvSpPr>
              <a:spLocks/>
            </p:cNvSpPr>
            <p:nvPr/>
          </p:nvSpPr>
          <p:spPr bwMode="auto">
            <a:xfrm>
              <a:off x="1694883" y="5539840"/>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80" name="Oval 256"/>
            <p:cNvSpPr>
              <a:spLocks noChangeArrowheads="1"/>
            </p:cNvSpPr>
            <p:nvPr/>
          </p:nvSpPr>
          <p:spPr bwMode="auto">
            <a:xfrm rot="956723">
              <a:off x="1750349" y="5577691"/>
              <a:ext cx="17067" cy="11103"/>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81" name="Oval 257"/>
            <p:cNvSpPr>
              <a:spLocks noChangeArrowheads="1"/>
            </p:cNvSpPr>
            <p:nvPr/>
          </p:nvSpPr>
          <p:spPr bwMode="auto">
            <a:xfrm rot="956723">
              <a:off x="1734502" y="5566084"/>
              <a:ext cx="47847" cy="32552"/>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sp>
          <p:nvSpPr>
            <p:cNvPr id="66" name="Freeform 250"/>
            <p:cNvSpPr>
              <a:spLocks/>
            </p:cNvSpPr>
            <p:nvPr/>
          </p:nvSpPr>
          <p:spPr bwMode="auto">
            <a:xfrm>
              <a:off x="2185787" y="6131552"/>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67" name="Freeform 251"/>
            <p:cNvSpPr>
              <a:spLocks/>
            </p:cNvSpPr>
            <p:nvPr/>
          </p:nvSpPr>
          <p:spPr bwMode="auto">
            <a:xfrm>
              <a:off x="2464642" y="6141393"/>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68" name="Freeform 252"/>
            <p:cNvSpPr>
              <a:spLocks/>
            </p:cNvSpPr>
            <p:nvPr/>
          </p:nvSpPr>
          <p:spPr bwMode="auto">
            <a:xfrm>
              <a:off x="2334815" y="6261508"/>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69" name="Freeform 253"/>
            <p:cNvSpPr>
              <a:spLocks/>
            </p:cNvSpPr>
            <p:nvPr/>
          </p:nvSpPr>
          <p:spPr bwMode="auto">
            <a:xfrm>
              <a:off x="2155921" y="6274125"/>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0" name="Freeform 254"/>
            <p:cNvSpPr>
              <a:spLocks/>
            </p:cNvSpPr>
            <p:nvPr/>
          </p:nvSpPr>
          <p:spPr bwMode="auto">
            <a:xfrm>
              <a:off x="2376567" y="6191609"/>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1" name="Freeform 255"/>
            <p:cNvSpPr>
              <a:spLocks/>
            </p:cNvSpPr>
            <p:nvPr/>
          </p:nvSpPr>
          <p:spPr bwMode="auto">
            <a:xfrm>
              <a:off x="1825562" y="6146440"/>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2" name="Oval 256"/>
            <p:cNvSpPr>
              <a:spLocks noChangeArrowheads="1"/>
            </p:cNvSpPr>
            <p:nvPr/>
          </p:nvSpPr>
          <p:spPr bwMode="auto">
            <a:xfrm rot="956723">
              <a:off x="1881028" y="6184291"/>
              <a:ext cx="17067" cy="11103"/>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73" name="Oval 257"/>
            <p:cNvSpPr>
              <a:spLocks noChangeArrowheads="1"/>
            </p:cNvSpPr>
            <p:nvPr/>
          </p:nvSpPr>
          <p:spPr bwMode="auto">
            <a:xfrm rot="956723">
              <a:off x="1865181" y="6172684"/>
              <a:ext cx="47847" cy="32552"/>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sp>
          <p:nvSpPr>
            <p:cNvPr id="58" name="Freeform 268"/>
            <p:cNvSpPr>
              <a:spLocks/>
            </p:cNvSpPr>
            <p:nvPr/>
          </p:nvSpPr>
          <p:spPr bwMode="auto">
            <a:xfrm>
              <a:off x="2138921" y="5759032"/>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59" name="Freeform 269"/>
            <p:cNvSpPr>
              <a:spLocks/>
            </p:cNvSpPr>
            <p:nvPr/>
          </p:nvSpPr>
          <p:spPr bwMode="auto">
            <a:xfrm>
              <a:off x="2417264" y="5770506"/>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60" name="Freeform 270"/>
            <p:cNvSpPr>
              <a:spLocks/>
            </p:cNvSpPr>
            <p:nvPr/>
          </p:nvSpPr>
          <p:spPr bwMode="auto">
            <a:xfrm>
              <a:off x="2287675" y="5910548"/>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61" name="Freeform 271"/>
            <p:cNvSpPr>
              <a:spLocks/>
            </p:cNvSpPr>
            <p:nvPr/>
          </p:nvSpPr>
          <p:spPr bwMode="auto">
            <a:xfrm>
              <a:off x="2109109" y="5925258"/>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62" name="Freeform 272"/>
            <p:cNvSpPr>
              <a:spLocks/>
            </p:cNvSpPr>
            <p:nvPr/>
          </p:nvSpPr>
          <p:spPr bwMode="auto">
            <a:xfrm>
              <a:off x="2329350" y="5829053"/>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63" name="Freeform 273"/>
            <p:cNvSpPr>
              <a:spLocks/>
            </p:cNvSpPr>
            <p:nvPr/>
          </p:nvSpPr>
          <p:spPr bwMode="auto">
            <a:xfrm>
              <a:off x="1779356" y="5776390"/>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64" name="Oval 274"/>
            <p:cNvSpPr>
              <a:spLocks noChangeArrowheads="1"/>
            </p:cNvSpPr>
            <p:nvPr/>
          </p:nvSpPr>
          <p:spPr bwMode="auto">
            <a:xfrm rot="956723">
              <a:off x="1834720" y="5820521"/>
              <a:ext cx="17035" cy="12945"/>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65" name="Oval 275"/>
            <p:cNvSpPr>
              <a:spLocks noChangeArrowheads="1"/>
            </p:cNvSpPr>
            <p:nvPr/>
          </p:nvSpPr>
          <p:spPr bwMode="auto">
            <a:xfrm rot="956723">
              <a:off x="1818902" y="5806988"/>
              <a:ext cx="47759" cy="37953"/>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sp>
          <p:nvSpPr>
            <p:cNvPr id="50" name="Freeform 259"/>
            <p:cNvSpPr>
              <a:spLocks/>
            </p:cNvSpPr>
            <p:nvPr/>
          </p:nvSpPr>
          <p:spPr bwMode="auto">
            <a:xfrm flipH="1">
              <a:off x="1970338" y="6451016"/>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51" name="Freeform 260"/>
            <p:cNvSpPr>
              <a:spLocks/>
            </p:cNvSpPr>
            <p:nvPr/>
          </p:nvSpPr>
          <p:spPr bwMode="auto">
            <a:xfrm flipH="1">
              <a:off x="1665019" y="6461664"/>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52" name="Freeform 261"/>
            <p:cNvSpPr>
              <a:spLocks/>
            </p:cNvSpPr>
            <p:nvPr/>
          </p:nvSpPr>
          <p:spPr bwMode="auto">
            <a:xfrm flipH="1">
              <a:off x="1838525" y="6591620"/>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53" name="Freeform 262"/>
            <p:cNvSpPr>
              <a:spLocks/>
            </p:cNvSpPr>
            <p:nvPr/>
          </p:nvSpPr>
          <p:spPr bwMode="auto">
            <a:xfrm flipH="1">
              <a:off x="2006899" y="6605271"/>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54" name="Freeform 263"/>
            <p:cNvSpPr>
              <a:spLocks/>
            </p:cNvSpPr>
            <p:nvPr/>
          </p:nvSpPr>
          <p:spPr bwMode="auto">
            <a:xfrm flipH="1">
              <a:off x="1844618" y="6515994"/>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55" name="Freeform 264"/>
            <p:cNvSpPr>
              <a:spLocks/>
            </p:cNvSpPr>
            <p:nvPr/>
          </p:nvSpPr>
          <p:spPr bwMode="auto">
            <a:xfrm flipH="1">
              <a:off x="1763799" y="6467124"/>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56" name="Oval 265"/>
            <p:cNvSpPr>
              <a:spLocks noChangeArrowheads="1"/>
            </p:cNvSpPr>
            <p:nvPr/>
          </p:nvSpPr>
          <p:spPr bwMode="auto">
            <a:xfrm rot="20643277" flipH="1">
              <a:off x="2423826" y="6508077"/>
              <a:ext cx="17960" cy="12013"/>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57" name="Oval 266"/>
            <p:cNvSpPr>
              <a:spLocks noChangeArrowheads="1"/>
            </p:cNvSpPr>
            <p:nvPr/>
          </p:nvSpPr>
          <p:spPr bwMode="auto">
            <a:xfrm rot="20643277" flipH="1">
              <a:off x="2408111" y="6495518"/>
              <a:ext cx="50352" cy="35219"/>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grpSp>
      <p:sp>
        <p:nvSpPr>
          <p:cNvPr id="520" name="TextBox 519"/>
          <p:cNvSpPr txBox="1"/>
          <p:nvPr/>
        </p:nvSpPr>
        <p:spPr>
          <a:xfrm>
            <a:off x="-63062" y="2657179"/>
            <a:ext cx="1694340" cy="954107"/>
          </a:xfrm>
          <a:prstGeom prst="rect">
            <a:avLst/>
          </a:prstGeom>
          <a:noFill/>
        </p:spPr>
        <p:txBody>
          <a:bodyPr wrap="square" rtlCol="0">
            <a:spAutoFit/>
          </a:bodyPr>
          <a:lstStyle/>
          <a:p>
            <a:pPr algn="ctr"/>
            <a:r>
              <a:rPr lang="en-US" sz="2800" dirty="0" smtClean="0">
                <a:solidFill>
                  <a:srgbClr val="FF0000"/>
                </a:solidFill>
              </a:rPr>
              <a:t>All or Nothing</a:t>
            </a:r>
            <a:endParaRPr lang="en-US" sz="2800" dirty="0">
              <a:solidFill>
                <a:srgbClr val="FF0000"/>
              </a:solidFill>
            </a:endParaRPr>
          </a:p>
        </p:txBody>
      </p:sp>
      <p:sp>
        <p:nvSpPr>
          <p:cNvPr id="521" name="TextBox 520"/>
          <p:cNvSpPr txBox="1"/>
          <p:nvPr/>
        </p:nvSpPr>
        <p:spPr>
          <a:xfrm>
            <a:off x="0" y="5262121"/>
            <a:ext cx="1694340" cy="523220"/>
          </a:xfrm>
          <a:prstGeom prst="rect">
            <a:avLst/>
          </a:prstGeom>
          <a:noFill/>
        </p:spPr>
        <p:txBody>
          <a:bodyPr wrap="square" rtlCol="0">
            <a:spAutoFit/>
          </a:bodyPr>
          <a:lstStyle/>
          <a:p>
            <a:pPr algn="ctr"/>
            <a:r>
              <a:rPr lang="en-US" sz="2800" dirty="0" smtClean="0">
                <a:solidFill>
                  <a:srgbClr val="0000CC"/>
                </a:solidFill>
              </a:rPr>
              <a:t>Leaky</a:t>
            </a:r>
            <a:endParaRPr lang="en-US" sz="2800" dirty="0">
              <a:solidFill>
                <a:srgbClr val="0000CC"/>
              </a:solidFill>
            </a:endParaRPr>
          </a:p>
        </p:txBody>
      </p:sp>
      <p:grpSp>
        <p:nvGrpSpPr>
          <p:cNvPr id="3" name="Group 2"/>
          <p:cNvGrpSpPr/>
          <p:nvPr/>
        </p:nvGrpSpPr>
        <p:grpSpPr>
          <a:xfrm>
            <a:off x="1453404" y="4460019"/>
            <a:ext cx="3025376" cy="2318935"/>
            <a:chOff x="5456203" y="4481140"/>
            <a:chExt cx="3025376" cy="2318935"/>
          </a:xfrm>
        </p:grpSpPr>
        <p:sp>
          <p:nvSpPr>
            <p:cNvPr id="702" name="Rectangle 16"/>
            <p:cNvSpPr>
              <a:spLocks noChangeArrowheads="1"/>
            </p:cNvSpPr>
            <p:nvPr/>
          </p:nvSpPr>
          <p:spPr bwMode="auto">
            <a:xfrm>
              <a:off x="5899955" y="6103545"/>
              <a:ext cx="998444" cy="67954"/>
            </a:xfrm>
            <a:prstGeom prst="rect">
              <a:avLst/>
            </a:prstGeom>
            <a:solidFill>
              <a:srgbClr val="0000CC"/>
            </a:solidFill>
            <a:ln w="9525">
              <a:solidFill>
                <a:schemeClr val="bg1"/>
              </a:solidFill>
              <a:miter lim="800000"/>
              <a:headEnd/>
              <a:tailEnd/>
            </a:ln>
            <a:effectLst/>
            <a:extLst/>
          </p:spPr>
          <p:txBody>
            <a:bodyPr wrap="none" anchor="ctr"/>
            <a:lstStyle/>
            <a:p>
              <a:endParaRPr lang="en-US" dirty="0"/>
            </a:p>
          </p:txBody>
        </p:sp>
        <p:sp>
          <p:nvSpPr>
            <p:cNvPr id="703" name="Rectangle 18"/>
            <p:cNvSpPr>
              <a:spLocks noChangeArrowheads="1"/>
            </p:cNvSpPr>
            <p:nvPr/>
          </p:nvSpPr>
          <p:spPr bwMode="auto">
            <a:xfrm>
              <a:off x="6676522" y="5763775"/>
              <a:ext cx="998444" cy="6795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04" name="AutoShape 247"/>
            <p:cNvSpPr>
              <a:spLocks noChangeArrowheads="1"/>
            </p:cNvSpPr>
            <p:nvPr/>
          </p:nvSpPr>
          <p:spPr bwMode="auto">
            <a:xfrm>
              <a:off x="5456203" y="4481140"/>
              <a:ext cx="3025376" cy="1775302"/>
            </a:xfrm>
            <a:prstGeom prst="can">
              <a:avLst>
                <a:gd name="adj" fmla="val 25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05" name="AutoShape 248"/>
            <p:cNvSpPr>
              <a:spLocks noChangeArrowheads="1"/>
            </p:cNvSpPr>
            <p:nvPr/>
          </p:nvSpPr>
          <p:spPr bwMode="auto">
            <a:xfrm>
              <a:off x="5456203" y="5024773"/>
              <a:ext cx="3025376" cy="1775302"/>
            </a:xfrm>
            <a:prstGeom prst="can">
              <a:avLst>
                <a:gd name="adj" fmla="val 25000"/>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81" name="Freeform 250"/>
            <p:cNvSpPr>
              <a:spLocks/>
            </p:cNvSpPr>
            <p:nvPr/>
          </p:nvSpPr>
          <p:spPr bwMode="auto">
            <a:xfrm>
              <a:off x="7822103" y="6286769"/>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82" name="Freeform 251"/>
            <p:cNvSpPr>
              <a:spLocks/>
            </p:cNvSpPr>
            <p:nvPr/>
          </p:nvSpPr>
          <p:spPr bwMode="auto">
            <a:xfrm>
              <a:off x="8100958" y="6296610"/>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83" name="Freeform 252"/>
            <p:cNvSpPr>
              <a:spLocks/>
            </p:cNvSpPr>
            <p:nvPr/>
          </p:nvSpPr>
          <p:spPr bwMode="auto">
            <a:xfrm>
              <a:off x="7971131" y="6416725"/>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84" name="Freeform 253"/>
            <p:cNvSpPr>
              <a:spLocks/>
            </p:cNvSpPr>
            <p:nvPr/>
          </p:nvSpPr>
          <p:spPr bwMode="auto">
            <a:xfrm>
              <a:off x="7792237" y="6429342"/>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85" name="Freeform 254"/>
            <p:cNvSpPr>
              <a:spLocks/>
            </p:cNvSpPr>
            <p:nvPr/>
          </p:nvSpPr>
          <p:spPr bwMode="auto">
            <a:xfrm>
              <a:off x="8012883" y="6346826"/>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86" name="Freeform 255"/>
            <p:cNvSpPr>
              <a:spLocks/>
            </p:cNvSpPr>
            <p:nvPr/>
          </p:nvSpPr>
          <p:spPr bwMode="auto">
            <a:xfrm>
              <a:off x="7461878" y="6301657"/>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87" name="Oval 256"/>
            <p:cNvSpPr>
              <a:spLocks noChangeArrowheads="1"/>
            </p:cNvSpPr>
            <p:nvPr/>
          </p:nvSpPr>
          <p:spPr bwMode="auto">
            <a:xfrm rot="956723">
              <a:off x="7517344" y="6339508"/>
              <a:ext cx="17067" cy="11103"/>
            </a:xfrm>
            <a:prstGeom prst="ellipse">
              <a:avLst/>
            </a:prstGeom>
            <a:solidFill>
              <a:schemeClr val="bg1">
                <a:lumMod val="50000"/>
              </a:schemeClr>
            </a:solidFill>
            <a:ln w="9525">
              <a:solidFill>
                <a:schemeClr val="tx1"/>
              </a:solidFill>
              <a:round/>
              <a:headEnd/>
              <a:tailEnd/>
            </a:ln>
            <a:effectLst/>
            <a:extLst/>
          </p:spPr>
          <p:txBody>
            <a:bodyPr wrap="none" anchor="ctr"/>
            <a:lstStyle/>
            <a:p>
              <a:endParaRPr lang="en-US" dirty="0"/>
            </a:p>
          </p:txBody>
        </p:sp>
        <p:sp>
          <p:nvSpPr>
            <p:cNvPr id="788" name="Oval 257"/>
            <p:cNvSpPr>
              <a:spLocks noChangeArrowheads="1"/>
            </p:cNvSpPr>
            <p:nvPr/>
          </p:nvSpPr>
          <p:spPr bwMode="auto">
            <a:xfrm rot="956723">
              <a:off x="7501497" y="6327901"/>
              <a:ext cx="47847" cy="32552"/>
            </a:xfrm>
            <a:prstGeom prst="ellipse">
              <a:avLst/>
            </a:prstGeom>
            <a:solidFill>
              <a:schemeClr val="bg1">
                <a:lumMod val="50000"/>
              </a:schemeClr>
            </a:solidFill>
            <a:ln w="3175">
              <a:solidFill>
                <a:schemeClr val="tx1"/>
              </a:solidFill>
              <a:round/>
              <a:headEnd/>
              <a:tailEnd/>
            </a:ln>
            <a:effectLst/>
            <a:extLst/>
          </p:spPr>
          <p:txBody>
            <a:bodyPr wrap="none" anchor="ctr"/>
            <a:lstStyle/>
            <a:p>
              <a:endParaRPr lang="en-US" dirty="0"/>
            </a:p>
          </p:txBody>
        </p:sp>
        <p:sp>
          <p:nvSpPr>
            <p:cNvPr id="773" name="Freeform 259"/>
            <p:cNvSpPr>
              <a:spLocks/>
            </p:cNvSpPr>
            <p:nvPr/>
          </p:nvSpPr>
          <p:spPr bwMode="auto">
            <a:xfrm flipH="1">
              <a:off x="5922419" y="5712638"/>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4" name="Freeform 260"/>
            <p:cNvSpPr>
              <a:spLocks/>
            </p:cNvSpPr>
            <p:nvPr/>
          </p:nvSpPr>
          <p:spPr bwMode="auto">
            <a:xfrm flipH="1">
              <a:off x="5617100" y="5723286"/>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5" name="Freeform 261"/>
            <p:cNvSpPr>
              <a:spLocks/>
            </p:cNvSpPr>
            <p:nvPr/>
          </p:nvSpPr>
          <p:spPr bwMode="auto">
            <a:xfrm flipH="1">
              <a:off x="5790606" y="5853242"/>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6" name="Freeform 262"/>
            <p:cNvSpPr>
              <a:spLocks/>
            </p:cNvSpPr>
            <p:nvPr/>
          </p:nvSpPr>
          <p:spPr bwMode="auto">
            <a:xfrm flipH="1">
              <a:off x="5958980" y="5866893"/>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7" name="Freeform 263"/>
            <p:cNvSpPr>
              <a:spLocks/>
            </p:cNvSpPr>
            <p:nvPr/>
          </p:nvSpPr>
          <p:spPr bwMode="auto">
            <a:xfrm flipH="1">
              <a:off x="5796699" y="5777616"/>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8" name="Freeform 264"/>
            <p:cNvSpPr>
              <a:spLocks/>
            </p:cNvSpPr>
            <p:nvPr/>
          </p:nvSpPr>
          <p:spPr bwMode="auto">
            <a:xfrm flipH="1">
              <a:off x="5715880" y="5728746"/>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9" name="Oval 265"/>
            <p:cNvSpPr>
              <a:spLocks noChangeArrowheads="1"/>
            </p:cNvSpPr>
            <p:nvPr/>
          </p:nvSpPr>
          <p:spPr bwMode="auto">
            <a:xfrm rot="20643277" flipH="1">
              <a:off x="6375907" y="5769699"/>
              <a:ext cx="17960" cy="12013"/>
            </a:xfrm>
            <a:prstGeom prst="ellipse">
              <a:avLst/>
            </a:pr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80" name="Oval 266"/>
            <p:cNvSpPr>
              <a:spLocks noChangeArrowheads="1"/>
            </p:cNvSpPr>
            <p:nvPr/>
          </p:nvSpPr>
          <p:spPr bwMode="auto">
            <a:xfrm rot="20643277" flipH="1">
              <a:off x="6360192" y="5757140"/>
              <a:ext cx="50352" cy="35219"/>
            </a:xfrm>
            <a:prstGeom prst="ellipse">
              <a:avLst/>
            </a:prstGeom>
            <a:solidFill>
              <a:srgbClr val="0000CC"/>
            </a:solid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5" name="Freeform 268"/>
            <p:cNvSpPr>
              <a:spLocks/>
            </p:cNvSpPr>
            <p:nvPr/>
          </p:nvSpPr>
          <p:spPr bwMode="auto">
            <a:xfrm>
              <a:off x="5948973" y="5441118"/>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6" name="Freeform 269"/>
            <p:cNvSpPr>
              <a:spLocks/>
            </p:cNvSpPr>
            <p:nvPr/>
          </p:nvSpPr>
          <p:spPr bwMode="auto">
            <a:xfrm>
              <a:off x="6227316" y="5452592"/>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7" name="Freeform 270"/>
            <p:cNvSpPr>
              <a:spLocks/>
            </p:cNvSpPr>
            <p:nvPr/>
          </p:nvSpPr>
          <p:spPr bwMode="auto">
            <a:xfrm>
              <a:off x="6097727" y="5592634"/>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8" name="Freeform 271"/>
            <p:cNvSpPr>
              <a:spLocks/>
            </p:cNvSpPr>
            <p:nvPr/>
          </p:nvSpPr>
          <p:spPr bwMode="auto">
            <a:xfrm>
              <a:off x="5919161" y="5607344"/>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 name="Freeform 272"/>
            <p:cNvSpPr>
              <a:spLocks/>
            </p:cNvSpPr>
            <p:nvPr/>
          </p:nvSpPr>
          <p:spPr bwMode="auto">
            <a:xfrm>
              <a:off x="6139402" y="5511139"/>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 name="Freeform 273"/>
            <p:cNvSpPr>
              <a:spLocks/>
            </p:cNvSpPr>
            <p:nvPr/>
          </p:nvSpPr>
          <p:spPr bwMode="auto">
            <a:xfrm>
              <a:off x="5589408" y="5458476"/>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1" name="Oval 274"/>
            <p:cNvSpPr>
              <a:spLocks noChangeArrowheads="1"/>
            </p:cNvSpPr>
            <p:nvPr/>
          </p:nvSpPr>
          <p:spPr bwMode="auto">
            <a:xfrm rot="956723">
              <a:off x="5644772" y="5502607"/>
              <a:ext cx="17035" cy="12945"/>
            </a:xfrm>
            <a:prstGeom prst="ellipse">
              <a:avLst/>
            </a:pr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2" name="Oval 275"/>
            <p:cNvSpPr>
              <a:spLocks noChangeArrowheads="1"/>
            </p:cNvSpPr>
            <p:nvPr/>
          </p:nvSpPr>
          <p:spPr bwMode="auto">
            <a:xfrm rot="956723">
              <a:off x="5628954" y="5489074"/>
              <a:ext cx="47759" cy="37953"/>
            </a:xfrm>
            <a:prstGeom prst="ellipse">
              <a:avLst/>
            </a:prstGeom>
            <a:solidFill>
              <a:srgbClr val="0000CC"/>
            </a:solid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09" name="Freeform 268"/>
            <p:cNvSpPr>
              <a:spLocks/>
            </p:cNvSpPr>
            <p:nvPr/>
          </p:nvSpPr>
          <p:spPr bwMode="auto">
            <a:xfrm>
              <a:off x="7888348" y="5853331"/>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10" name="Freeform 269"/>
            <p:cNvSpPr>
              <a:spLocks/>
            </p:cNvSpPr>
            <p:nvPr/>
          </p:nvSpPr>
          <p:spPr bwMode="auto">
            <a:xfrm>
              <a:off x="8166691" y="5864805"/>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11" name="Freeform 270"/>
            <p:cNvSpPr>
              <a:spLocks/>
            </p:cNvSpPr>
            <p:nvPr/>
          </p:nvSpPr>
          <p:spPr bwMode="auto">
            <a:xfrm>
              <a:off x="8037102" y="6004847"/>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12" name="Freeform 271"/>
            <p:cNvSpPr>
              <a:spLocks/>
            </p:cNvSpPr>
            <p:nvPr/>
          </p:nvSpPr>
          <p:spPr bwMode="auto">
            <a:xfrm>
              <a:off x="7858536" y="6019557"/>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13" name="Freeform 272"/>
            <p:cNvSpPr>
              <a:spLocks/>
            </p:cNvSpPr>
            <p:nvPr/>
          </p:nvSpPr>
          <p:spPr bwMode="auto">
            <a:xfrm>
              <a:off x="8078777" y="5923352"/>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14" name="Freeform 273"/>
            <p:cNvSpPr>
              <a:spLocks/>
            </p:cNvSpPr>
            <p:nvPr/>
          </p:nvSpPr>
          <p:spPr bwMode="auto">
            <a:xfrm>
              <a:off x="7528783" y="5870689"/>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15" name="Oval 274"/>
            <p:cNvSpPr>
              <a:spLocks noChangeArrowheads="1"/>
            </p:cNvSpPr>
            <p:nvPr/>
          </p:nvSpPr>
          <p:spPr bwMode="auto">
            <a:xfrm rot="956723">
              <a:off x="7584147" y="5914820"/>
              <a:ext cx="17035" cy="12945"/>
            </a:xfrm>
            <a:prstGeom prst="ellipse">
              <a:avLst/>
            </a:prstGeom>
            <a:solidFill>
              <a:schemeClr val="bg1">
                <a:lumMod val="50000"/>
              </a:schemeClr>
            </a:solidFill>
            <a:ln w="9525">
              <a:solidFill>
                <a:schemeClr val="tx1"/>
              </a:solidFill>
              <a:round/>
              <a:headEnd/>
              <a:tailEnd/>
            </a:ln>
            <a:effectLst/>
            <a:extLst/>
          </p:spPr>
          <p:txBody>
            <a:bodyPr wrap="none" anchor="ctr"/>
            <a:lstStyle/>
            <a:p>
              <a:endParaRPr lang="en-US" dirty="0"/>
            </a:p>
          </p:txBody>
        </p:sp>
        <p:sp>
          <p:nvSpPr>
            <p:cNvPr id="716" name="Oval 275"/>
            <p:cNvSpPr>
              <a:spLocks noChangeArrowheads="1"/>
            </p:cNvSpPr>
            <p:nvPr/>
          </p:nvSpPr>
          <p:spPr bwMode="auto">
            <a:xfrm rot="956723">
              <a:off x="7568329" y="5901287"/>
              <a:ext cx="47759" cy="37953"/>
            </a:xfrm>
            <a:prstGeom prst="ellipse">
              <a:avLst/>
            </a:prstGeom>
            <a:solidFill>
              <a:schemeClr val="bg1">
                <a:lumMod val="50000"/>
              </a:schemeClr>
            </a:solidFill>
            <a:ln w="3175">
              <a:solidFill>
                <a:schemeClr val="tx1"/>
              </a:solidFill>
              <a:round/>
              <a:headEnd/>
              <a:tailEnd/>
            </a:ln>
            <a:effectLst/>
            <a:extLst/>
          </p:spPr>
          <p:txBody>
            <a:bodyPr wrap="none" anchor="ctr"/>
            <a:lstStyle/>
            <a:p>
              <a:endParaRPr lang="en-US" dirty="0"/>
            </a:p>
          </p:txBody>
        </p:sp>
        <p:sp>
          <p:nvSpPr>
            <p:cNvPr id="717" name="Freeform 259"/>
            <p:cNvSpPr>
              <a:spLocks/>
            </p:cNvSpPr>
            <p:nvPr/>
          </p:nvSpPr>
          <p:spPr bwMode="auto">
            <a:xfrm flipH="1">
              <a:off x="7800364" y="5537260"/>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18" name="Freeform 260"/>
            <p:cNvSpPr>
              <a:spLocks/>
            </p:cNvSpPr>
            <p:nvPr/>
          </p:nvSpPr>
          <p:spPr bwMode="auto">
            <a:xfrm flipH="1">
              <a:off x="7495045" y="5547908"/>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19" name="Freeform 261"/>
            <p:cNvSpPr>
              <a:spLocks/>
            </p:cNvSpPr>
            <p:nvPr/>
          </p:nvSpPr>
          <p:spPr bwMode="auto">
            <a:xfrm flipH="1">
              <a:off x="7668551" y="5677864"/>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20" name="Freeform 262"/>
            <p:cNvSpPr>
              <a:spLocks/>
            </p:cNvSpPr>
            <p:nvPr/>
          </p:nvSpPr>
          <p:spPr bwMode="auto">
            <a:xfrm flipH="1">
              <a:off x="7836925" y="5691515"/>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21" name="Freeform 263"/>
            <p:cNvSpPr>
              <a:spLocks/>
            </p:cNvSpPr>
            <p:nvPr/>
          </p:nvSpPr>
          <p:spPr bwMode="auto">
            <a:xfrm flipH="1">
              <a:off x="7674644" y="5602238"/>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22" name="Freeform 264"/>
            <p:cNvSpPr>
              <a:spLocks/>
            </p:cNvSpPr>
            <p:nvPr/>
          </p:nvSpPr>
          <p:spPr bwMode="auto">
            <a:xfrm flipH="1">
              <a:off x="7593825" y="5553368"/>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23" name="Oval 265"/>
            <p:cNvSpPr>
              <a:spLocks noChangeArrowheads="1"/>
            </p:cNvSpPr>
            <p:nvPr/>
          </p:nvSpPr>
          <p:spPr bwMode="auto">
            <a:xfrm rot="20643277" flipH="1">
              <a:off x="8253852" y="5594321"/>
              <a:ext cx="17960" cy="1201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24" name="Oval 266"/>
            <p:cNvSpPr>
              <a:spLocks noChangeArrowheads="1"/>
            </p:cNvSpPr>
            <p:nvPr/>
          </p:nvSpPr>
          <p:spPr bwMode="auto">
            <a:xfrm rot="20643277" flipH="1">
              <a:off x="8238137" y="5581762"/>
              <a:ext cx="50352" cy="3521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25" name="Freeform 259"/>
            <p:cNvSpPr>
              <a:spLocks/>
            </p:cNvSpPr>
            <p:nvPr/>
          </p:nvSpPr>
          <p:spPr bwMode="auto">
            <a:xfrm flipH="1">
              <a:off x="5945018" y="6114198"/>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26" name="Freeform 260"/>
            <p:cNvSpPr>
              <a:spLocks/>
            </p:cNvSpPr>
            <p:nvPr/>
          </p:nvSpPr>
          <p:spPr bwMode="auto">
            <a:xfrm flipH="1">
              <a:off x="5639699" y="6124846"/>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27" name="Freeform 261"/>
            <p:cNvSpPr>
              <a:spLocks/>
            </p:cNvSpPr>
            <p:nvPr/>
          </p:nvSpPr>
          <p:spPr bwMode="auto">
            <a:xfrm flipH="1">
              <a:off x="5813205" y="6254802"/>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28" name="Freeform 262"/>
            <p:cNvSpPr>
              <a:spLocks/>
            </p:cNvSpPr>
            <p:nvPr/>
          </p:nvSpPr>
          <p:spPr bwMode="auto">
            <a:xfrm flipH="1">
              <a:off x="5981579" y="6268453"/>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29" name="Freeform 263"/>
            <p:cNvSpPr>
              <a:spLocks/>
            </p:cNvSpPr>
            <p:nvPr/>
          </p:nvSpPr>
          <p:spPr bwMode="auto">
            <a:xfrm flipH="1">
              <a:off x="5819298" y="6179176"/>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30" name="Freeform 264"/>
            <p:cNvSpPr>
              <a:spLocks/>
            </p:cNvSpPr>
            <p:nvPr/>
          </p:nvSpPr>
          <p:spPr bwMode="auto">
            <a:xfrm flipH="1">
              <a:off x="5738479" y="6130306"/>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31" name="Oval 265"/>
            <p:cNvSpPr>
              <a:spLocks noChangeArrowheads="1"/>
            </p:cNvSpPr>
            <p:nvPr/>
          </p:nvSpPr>
          <p:spPr bwMode="auto">
            <a:xfrm rot="20643277" flipH="1">
              <a:off x="6398506" y="6171259"/>
              <a:ext cx="17960" cy="12013"/>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732" name="Oval 266"/>
            <p:cNvSpPr>
              <a:spLocks noChangeArrowheads="1"/>
            </p:cNvSpPr>
            <p:nvPr/>
          </p:nvSpPr>
          <p:spPr bwMode="auto">
            <a:xfrm rot="20643277" flipH="1">
              <a:off x="6382791" y="6158700"/>
              <a:ext cx="50352" cy="35219"/>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sp>
          <p:nvSpPr>
            <p:cNvPr id="733" name="Freeform 250"/>
            <p:cNvSpPr>
              <a:spLocks/>
            </p:cNvSpPr>
            <p:nvPr/>
          </p:nvSpPr>
          <p:spPr bwMode="auto">
            <a:xfrm>
              <a:off x="6895564" y="5537260"/>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34" name="Freeform 251"/>
            <p:cNvSpPr>
              <a:spLocks/>
            </p:cNvSpPr>
            <p:nvPr/>
          </p:nvSpPr>
          <p:spPr bwMode="auto">
            <a:xfrm>
              <a:off x="7174419" y="5547101"/>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35" name="Freeform 252"/>
            <p:cNvSpPr>
              <a:spLocks/>
            </p:cNvSpPr>
            <p:nvPr/>
          </p:nvSpPr>
          <p:spPr bwMode="auto">
            <a:xfrm>
              <a:off x="7044592" y="5667216"/>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36" name="Freeform 253"/>
            <p:cNvSpPr>
              <a:spLocks/>
            </p:cNvSpPr>
            <p:nvPr/>
          </p:nvSpPr>
          <p:spPr bwMode="auto">
            <a:xfrm>
              <a:off x="6865698" y="5679833"/>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37" name="Freeform 254"/>
            <p:cNvSpPr>
              <a:spLocks/>
            </p:cNvSpPr>
            <p:nvPr/>
          </p:nvSpPr>
          <p:spPr bwMode="auto">
            <a:xfrm>
              <a:off x="7086344" y="5597317"/>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38" name="Freeform 255"/>
            <p:cNvSpPr>
              <a:spLocks/>
            </p:cNvSpPr>
            <p:nvPr/>
          </p:nvSpPr>
          <p:spPr bwMode="auto">
            <a:xfrm>
              <a:off x="6535339" y="5552148"/>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39" name="Oval 256"/>
            <p:cNvSpPr>
              <a:spLocks noChangeArrowheads="1"/>
            </p:cNvSpPr>
            <p:nvPr/>
          </p:nvSpPr>
          <p:spPr bwMode="auto">
            <a:xfrm rot="956723">
              <a:off x="6590805" y="5589999"/>
              <a:ext cx="17067" cy="11103"/>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740" name="Oval 257"/>
            <p:cNvSpPr>
              <a:spLocks noChangeArrowheads="1"/>
            </p:cNvSpPr>
            <p:nvPr/>
          </p:nvSpPr>
          <p:spPr bwMode="auto">
            <a:xfrm rot="956723">
              <a:off x="6574958" y="5578392"/>
              <a:ext cx="47847" cy="32552"/>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sp>
          <p:nvSpPr>
            <p:cNvPr id="741" name="Freeform 250"/>
            <p:cNvSpPr>
              <a:spLocks/>
            </p:cNvSpPr>
            <p:nvPr/>
          </p:nvSpPr>
          <p:spPr bwMode="auto">
            <a:xfrm>
              <a:off x="7026243" y="6143860"/>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42" name="Freeform 251"/>
            <p:cNvSpPr>
              <a:spLocks/>
            </p:cNvSpPr>
            <p:nvPr/>
          </p:nvSpPr>
          <p:spPr bwMode="auto">
            <a:xfrm>
              <a:off x="7305098" y="6153701"/>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43" name="Freeform 252"/>
            <p:cNvSpPr>
              <a:spLocks/>
            </p:cNvSpPr>
            <p:nvPr/>
          </p:nvSpPr>
          <p:spPr bwMode="auto">
            <a:xfrm>
              <a:off x="7175271" y="6273816"/>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44" name="Freeform 253"/>
            <p:cNvSpPr>
              <a:spLocks/>
            </p:cNvSpPr>
            <p:nvPr/>
          </p:nvSpPr>
          <p:spPr bwMode="auto">
            <a:xfrm>
              <a:off x="6996377" y="6286433"/>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45" name="Freeform 254"/>
            <p:cNvSpPr>
              <a:spLocks/>
            </p:cNvSpPr>
            <p:nvPr/>
          </p:nvSpPr>
          <p:spPr bwMode="auto">
            <a:xfrm>
              <a:off x="7217023" y="6203917"/>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46" name="Freeform 255"/>
            <p:cNvSpPr>
              <a:spLocks/>
            </p:cNvSpPr>
            <p:nvPr/>
          </p:nvSpPr>
          <p:spPr bwMode="auto">
            <a:xfrm>
              <a:off x="6666018" y="6158748"/>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47" name="Oval 256"/>
            <p:cNvSpPr>
              <a:spLocks noChangeArrowheads="1"/>
            </p:cNvSpPr>
            <p:nvPr/>
          </p:nvSpPr>
          <p:spPr bwMode="auto">
            <a:xfrm rot="956723">
              <a:off x="6721484" y="6196599"/>
              <a:ext cx="17067" cy="11103"/>
            </a:xfrm>
            <a:prstGeom prst="ellipse">
              <a:avLst/>
            </a:prstGeom>
            <a:solidFill>
              <a:schemeClr val="bg1">
                <a:lumMod val="50000"/>
              </a:schemeClr>
            </a:solidFill>
            <a:ln w="9525">
              <a:solidFill>
                <a:schemeClr val="tx1"/>
              </a:solidFill>
              <a:round/>
              <a:headEnd/>
              <a:tailEnd/>
            </a:ln>
            <a:effectLst/>
            <a:extLst/>
          </p:spPr>
          <p:txBody>
            <a:bodyPr wrap="none" anchor="ctr"/>
            <a:lstStyle/>
            <a:p>
              <a:endParaRPr lang="en-US" dirty="0"/>
            </a:p>
          </p:txBody>
        </p:sp>
        <p:sp>
          <p:nvSpPr>
            <p:cNvPr id="748" name="Oval 257"/>
            <p:cNvSpPr>
              <a:spLocks noChangeArrowheads="1"/>
            </p:cNvSpPr>
            <p:nvPr/>
          </p:nvSpPr>
          <p:spPr bwMode="auto">
            <a:xfrm rot="956723">
              <a:off x="6705637" y="6184992"/>
              <a:ext cx="47847" cy="32552"/>
            </a:xfrm>
            <a:prstGeom prst="ellipse">
              <a:avLst/>
            </a:prstGeom>
            <a:solidFill>
              <a:schemeClr val="bg1">
                <a:lumMod val="50000"/>
              </a:schemeClr>
            </a:solidFill>
            <a:ln w="3175">
              <a:solidFill>
                <a:schemeClr val="tx1"/>
              </a:solidFill>
              <a:round/>
              <a:headEnd/>
              <a:tailEnd/>
            </a:ln>
            <a:effectLst/>
            <a:extLst/>
          </p:spPr>
          <p:txBody>
            <a:bodyPr wrap="none" anchor="ctr"/>
            <a:lstStyle/>
            <a:p>
              <a:endParaRPr lang="en-US" dirty="0"/>
            </a:p>
          </p:txBody>
        </p:sp>
        <p:sp>
          <p:nvSpPr>
            <p:cNvPr id="749" name="Freeform 268"/>
            <p:cNvSpPr>
              <a:spLocks/>
            </p:cNvSpPr>
            <p:nvPr/>
          </p:nvSpPr>
          <p:spPr bwMode="auto">
            <a:xfrm>
              <a:off x="6979377" y="5771340"/>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50" name="Freeform 269"/>
            <p:cNvSpPr>
              <a:spLocks/>
            </p:cNvSpPr>
            <p:nvPr/>
          </p:nvSpPr>
          <p:spPr bwMode="auto">
            <a:xfrm>
              <a:off x="7257720" y="5782814"/>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51" name="Freeform 270"/>
            <p:cNvSpPr>
              <a:spLocks/>
            </p:cNvSpPr>
            <p:nvPr/>
          </p:nvSpPr>
          <p:spPr bwMode="auto">
            <a:xfrm>
              <a:off x="7128131" y="5922856"/>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52" name="Freeform 271"/>
            <p:cNvSpPr>
              <a:spLocks/>
            </p:cNvSpPr>
            <p:nvPr/>
          </p:nvSpPr>
          <p:spPr bwMode="auto">
            <a:xfrm>
              <a:off x="6949565" y="5937566"/>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53" name="Freeform 272"/>
            <p:cNvSpPr>
              <a:spLocks/>
            </p:cNvSpPr>
            <p:nvPr/>
          </p:nvSpPr>
          <p:spPr bwMode="auto">
            <a:xfrm>
              <a:off x="7169806" y="5841361"/>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54" name="Freeform 273"/>
            <p:cNvSpPr>
              <a:spLocks/>
            </p:cNvSpPr>
            <p:nvPr/>
          </p:nvSpPr>
          <p:spPr bwMode="auto">
            <a:xfrm>
              <a:off x="6619812" y="5788698"/>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55" name="Oval 274"/>
            <p:cNvSpPr>
              <a:spLocks noChangeArrowheads="1"/>
            </p:cNvSpPr>
            <p:nvPr/>
          </p:nvSpPr>
          <p:spPr bwMode="auto">
            <a:xfrm rot="956723">
              <a:off x="6675176" y="5832829"/>
              <a:ext cx="17035" cy="12945"/>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756" name="Oval 275"/>
            <p:cNvSpPr>
              <a:spLocks noChangeArrowheads="1"/>
            </p:cNvSpPr>
            <p:nvPr/>
          </p:nvSpPr>
          <p:spPr bwMode="auto">
            <a:xfrm rot="956723">
              <a:off x="6659358" y="5819296"/>
              <a:ext cx="47759" cy="37953"/>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sp>
          <p:nvSpPr>
            <p:cNvPr id="757" name="Freeform 259"/>
            <p:cNvSpPr>
              <a:spLocks/>
            </p:cNvSpPr>
            <p:nvPr/>
          </p:nvSpPr>
          <p:spPr bwMode="auto">
            <a:xfrm flipH="1">
              <a:off x="6810794" y="6463324"/>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58" name="Freeform 260"/>
            <p:cNvSpPr>
              <a:spLocks/>
            </p:cNvSpPr>
            <p:nvPr/>
          </p:nvSpPr>
          <p:spPr bwMode="auto">
            <a:xfrm flipH="1">
              <a:off x="6505475" y="6473972"/>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59" name="Freeform 261"/>
            <p:cNvSpPr>
              <a:spLocks/>
            </p:cNvSpPr>
            <p:nvPr/>
          </p:nvSpPr>
          <p:spPr bwMode="auto">
            <a:xfrm flipH="1">
              <a:off x="6678981" y="6603928"/>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60" name="Freeform 262"/>
            <p:cNvSpPr>
              <a:spLocks/>
            </p:cNvSpPr>
            <p:nvPr/>
          </p:nvSpPr>
          <p:spPr bwMode="auto">
            <a:xfrm flipH="1">
              <a:off x="6847355" y="6617579"/>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61" name="Freeform 263"/>
            <p:cNvSpPr>
              <a:spLocks/>
            </p:cNvSpPr>
            <p:nvPr/>
          </p:nvSpPr>
          <p:spPr bwMode="auto">
            <a:xfrm flipH="1">
              <a:off x="6685074" y="6528302"/>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62" name="Freeform 264"/>
            <p:cNvSpPr>
              <a:spLocks/>
            </p:cNvSpPr>
            <p:nvPr/>
          </p:nvSpPr>
          <p:spPr bwMode="auto">
            <a:xfrm flipH="1">
              <a:off x="6604255" y="6479432"/>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63" name="Oval 265"/>
            <p:cNvSpPr>
              <a:spLocks noChangeArrowheads="1"/>
            </p:cNvSpPr>
            <p:nvPr/>
          </p:nvSpPr>
          <p:spPr bwMode="auto">
            <a:xfrm rot="20643277" flipH="1">
              <a:off x="7264282" y="6520385"/>
              <a:ext cx="17960" cy="12013"/>
            </a:xfrm>
            <a:prstGeom prst="ellipse">
              <a:avLst/>
            </a:prstGeom>
            <a:solidFill>
              <a:schemeClr val="bg1">
                <a:lumMod val="50000"/>
              </a:schemeClr>
            </a:solidFill>
            <a:ln w="9525">
              <a:solidFill>
                <a:schemeClr val="tx1"/>
              </a:solidFill>
              <a:round/>
              <a:headEnd/>
              <a:tailEnd/>
            </a:ln>
            <a:effectLst/>
            <a:extLst/>
          </p:spPr>
          <p:txBody>
            <a:bodyPr wrap="none" anchor="ctr"/>
            <a:lstStyle/>
            <a:p>
              <a:endParaRPr lang="en-US" dirty="0"/>
            </a:p>
          </p:txBody>
        </p:sp>
        <p:sp>
          <p:nvSpPr>
            <p:cNvPr id="764" name="Oval 266"/>
            <p:cNvSpPr>
              <a:spLocks noChangeArrowheads="1"/>
            </p:cNvSpPr>
            <p:nvPr/>
          </p:nvSpPr>
          <p:spPr bwMode="auto">
            <a:xfrm rot="20643277" flipH="1">
              <a:off x="7248567" y="6507826"/>
              <a:ext cx="50352" cy="35219"/>
            </a:xfrm>
            <a:prstGeom prst="ellipse">
              <a:avLst/>
            </a:prstGeom>
            <a:solidFill>
              <a:schemeClr val="bg1">
                <a:lumMod val="50000"/>
              </a:schemeClr>
            </a:solidFill>
            <a:ln w="3175">
              <a:solidFill>
                <a:schemeClr val="tx1"/>
              </a:solidFill>
              <a:round/>
              <a:headEnd/>
              <a:tailEnd/>
            </a:ln>
            <a:effectLst/>
            <a:extLst/>
          </p:spPr>
          <p:txBody>
            <a:bodyPr wrap="none" anchor="ctr"/>
            <a:lstStyle/>
            <a:p>
              <a:endParaRPr lang="en-US" dirty="0"/>
            </a:p>
          </p:txBody>
        </p:sp>
      </p:grpSp>
      <p:grpSp>
        <p:nvGrpSpPr>
          <p:cNvPr id="9" name="Group 8"/>
          <p:cNvGrpSpPr/>
          <p:nvPr/>
        </p:nvGrpSpPr>
        <p:grpSpPr>
          <a:xfrm>
            <a:off x="5610701" y="1987574"/>
            <a:ext cx="3025376" cy="2318935"/>
            <a:chOff x="5583215" y="1901797"/>
            <a:chExt cx="3025376" cy="2318935"/>
          </a:xfrm>
        </p:grpSpPr>
        <p:sp>
          <p:nvSpPr>
            <p:cNvPr id="297" name="Rectangle 16"/>
            <p:cNvSpPr>
              <a:spLocks noChangeArrowheads="1"/>
            </p:cNvSpPr>
            <p:nvPr/>
          </p:nvSpPr>
          <p:spPr bwMode="auto">
            <a:xfrm>
              <a:off x="6026967" y="3524202"/>
              <a:ext cx="998444" cy="67954"/>
            </a:xfrm>
            <a:prstGeom prst="rect">
              <a:avLst/>
            </a:prstGeom>
            <a:solidFill>
              <a:srgbClr val="FF0000"/>
            </a:solidFill>
            <a:ln w="9525">
              <a:solidFill>
                <a:schemeClr val="bg1"/>
              </a:solidFill>
              <a:miter lim="800000"/>
              <a:headEnd/>
              <a:tailEnd/>
            </a:ln>
            <a:effectLst/>
            <a:extLst/>
          </p:spPr>
          <p:txBody>
            <a:bodyPr wrap="none" anchor="ctr"/>
            <a:lstStyle/>
            <a:p>
              <a:endParaRPr lang="en-US" dirty="0"/>
            </a:p>
          </p:txBody>
        </p:sp>
        <p:sp>
          <p:nvSpPr>
            <p:cNvPr id="298" name="Rectangle 18"/>
            <p:cNvSpPr>
              <a:spLocks noChangeArrowheads="1"/>
            </p:cNvSpPr>
            <p:nvPr/>
          </p:nvSpPr>
          <p:spPr bwMode="auto">
            <a:xfrm>
              <a:off x="6803534" y="3184432"/>
              <a:ext cx="998444" cy="6795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99" name="AutoShape 247"/>
            <p:cNvSpPr>
              <a:spLocks noChangeArrowheads="1"/>
            </p:cNvSpPr>
            <p:nvPr/>
          </p:nvSpPr>
          <p:spPr bwMode="auto">
            <a:xfrm>
              <a:off x="5583215" y="1901797"/>
              <a:ext cx="3025376" cy="1775302"/>
            </a:xfrm>
            <a:prstGeom prst="can">
              <a:avLst>
                <a:gd name="adj" fmla="val 25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00" name="AutoShape 248"/>
            <p:cNvSpPr>
              <a:spLocks noChangeArrowheads="1"/>
            </p:cNvSpPr>
            <p:nvPr/>
          </p:nvSpPr>
          <p:spPr bwMode="auto">
            <a:xfrm>
              <a:off x="5583215" y="2445430"/>
              <a:ext cx="3025376" cy="1775302"/>
            </a:xfrm>
            <a:prstGeom prst="can">
              <a:avLst>
                <a:gd name="adj" fmla="val 25000"/>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301" name="Group 249"/>
            <p:cNvGrpSpPr>
              <a:grpSpLocks/>
            </p:cNvGrpSpPr>
            <p:nvPr/>
          </p:nvGrpSpPr>
          <p:grpSpPr bwMode="auto">
            <a:xfrm>
              <a:off x="7588890" y="3707426"/>
              <a:ext cx="793593" cy="192537"/>
              <a:chOff x="1292" y="1548"/>
              <a:chExt cx="2604" cy="763"/>
            </a:xfrm>
          </p:grpSpPr>
          <p:sp>
            <p:nvSpPr>
              <p:cNvPr id="320" name="Freeform 25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1" name="Freeform 25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2" name="Freeform 25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3" name="Freeform 25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4" name="Freeform 25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5" name="Freeform 25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6" name="Oval 256"/>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27" name="Oval 257"/>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02" name="Group 258"/>
            <p:cNvGrpSpPr>
              <a:grpSpLocks/>
            </p:cNvGrpSpPr>
            <p:nvPr/>
          </p:nvGrpSpPr>
          <p:grpSpPr bwMode="auto">
            <a:xfrm flipH="1">
              <a:off x="5744112" y="3133295"/>
              <a:ext cx="835137" cy="208312"/>
              <a:chOff x="1292" y="1548"/>
              <a:chExt cx="2604" cy="763"/>
            </a:xfrm>
            <a:solidFill>
              <a:srgbClr val="FF0000"/>
            </a:solidFill>
          </p:grpSpPr>
          <p:sp>
            <p:nvSpPr>
              <p:cNvPr id="312"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3"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4"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5"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6"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7"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8" name="Oval 265"/>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19" name="Oval 266"/>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03" name="Group 267"/>
            <p:cNvGrpSpPr>
              <a:grpSpLocks/>
            </p:cNvGrpSpPr>
            <p:nvPr/>
          </p:nvGrpSpPr>
          <p:grpSpPr bwMode="auto">
            <a:xfrm>
              <a:off x="5716420" y="2861775"/>
              <a:ext cx="792138" cy="224479"/>
              <a:chOff x="1292" y="1548"/>
              <a:chExt cx="2604" cy="763"/>
            </a:xfrm>
            <a:solidFill>
              <a:srgbClr val="FF0000"/>
            </a:solidFill>
          </p:grpSpPr>
          <p:sp>
            <p:nvSpPr>
              <p:cNvPr id="304"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05"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06"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07"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08"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09"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0" name="Oval 274"/>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11" name="Oval 275"/>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289" name="Freeform 268"/>
            <p:cNvSpPr>
              <a:spLocks/>
            </p:cNvSpPr>
            <p:nvPr/>
          </p:nvSpPr>
          <p:spPr bwMode="auto">
            <a:xfrm>
              <a:off x="8015360" y="3273988"/>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90" name="Freeform 269"/>
            <p:cNvSpPr>
              <a:spLocks/>
            </p:cNvSpPr>
            <p:nvPr/>
          </p:nvSpPr>
          <p:spPr bwMode="auto">
            <a:xfrm>
              <a:off x="8293703" y="3285462"/>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91" name="Freeform 270"/>
            <p:cNvSpPr>
              <a:spLocks/>
            </p:cNvSpPr>
            <p:nvPr/>
          </p:nvSpPr>
          <p:spPr bwMode="auto">
            <a:xfrm>
              <a:off x="8164114" y="3425504"/>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92" name="Freeform 271"/>
            <p:cNvSpPr>
              <a:spLocks/>
            </p:cNvSpPr>
            <p:nvPr/>
          </p:nvSpPr>
          <p:spPr bwMode="auto">
            <a:xfrm>
              <a:off x="7985548" y="3440214"/>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93" name="Freeform 272"/>
            <p:cNvSpPr>
              <a:spLocks/>
            </p:cNvSpPr>
            <p:nvPr/>
          </p:nvSpPr>
          <p:spPr bwMode="auto">
            <a:xfrm>
              <a:off x="8205789" y="3344009"/>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94" name="Freeform 273"/>
            <p:cNvSpPr>
              <a:spLocks/>
            </p:cNvSpPr>
            <p:nvPr/>
          </p:nvSpPr>
          <p:spPr bwMode="auto">
            <a:xfrm>
              <a:off x="7655795" y="3291346"/>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95" name="Oval 274"/>
            <p:cNvSpPr>
              <a:spLocks noChangeArrowheads="1"/>
            </p:cNvSpPr>
            <p:nvPr/>
          </p:nvSpPr>
          <p:spPr bwMode="auto">
            <a:xfrm rot="956723">
              <a:off x="7711159" y="3335477"/>
              <a:ext cx="17035" cy="129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96" name="Oval 275"/>
            <p:cNvSpPr>
              <a:spLocks noChangeArrowheads="1"/>
            </p:cNvSpPr>
            <p:nvPr/>
          </p:nvSpPr>
          <p:spPr bwMode="auto">
            <a:xfrm rot="956723">
              <a:off x="7695341" y="3321944"/>
              <a:ext cx="47759" cy="37953"/>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81" name="Freeform 259"/>
            <p:cNvSpPr>
              <a:spLocks/>
            </p:cNvSpPr>
            <p:nvPr/>
          </p:nvSpPr>
          <p:spPr bwMode="auto">
            <a:xfrm flipH="1">
              <a:off x="7927376" y="2957917"/>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82" name="Freeform 260"/>
            <p:cNvSpPr>
              <a:spLocks/>
            </p:cNvSpPr>
            <p:nvPr/>
          </p:nvSpPr>
          <p:spPr bwMode="auto">
            <a:xfrm flipH="1">
              <a:off x="7622057" y="2968565"/>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83" name="Freeform 261"/>
            <p:cNvSpPr>
              <a:spLocks/>
            </p:cNvSpPr>
            <p:nvPr/>
          </p:nvSpPr>
          <p:spPr bwMode="auto">
            <a:xfrm flipH="1">
              <a:off x="7795563" y="3098521"/>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84" name="Freeform 262"/>
            <p:cNvSpPr>
              <a:spLocks/>
            </p:cNvSpPr>
            <p:nvPr/>
          </p:nvSpPr>
          <p:spPr bwMode="auto">
            <a:xfrm flipH="1">
              <a:off x="7963937" y="3112172"/>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85" name="Freeform 263"/>
            <p:cNvSpPr>
              <a:spLocks/>
            </p:cNvSpPr>
            <p:nvPr/>
          </p:nvSpPr>
          <p:spPr bwMode="auto">
            <a:xfrm flipH="1">
              <a:off x="7801656" y="3022895"/>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86" name="Freeform 264"/>
            <p:cNvSpPr>
              <a:spLocks/>
            </p:cNvSpPr>
            <p:nvPr/>
          </p:nvSpPr>
          <p:spPr bwMode="auto">
            <a:xfrm flipH="1">
              <a:off x="7720837" y="2974025"/>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87" name="Oval 265"/>
            <p:cNvSpPr>
              <a:spLocks noChangeArrowheads="1"/>
            </p:cNvSpPr>
            <p:nvPr/>
          </p:nvSpPr>
          <p:spPr bwMode="auto">
            <a:xfrm rot="20643277" flipH="1">
              <a:off x="8380864" y="3014978"/>
              <a:ext cx="17960" cy="1201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88" name="Oval 266"/>
            <p:cNvSpPr>
              <a:spLocks noChangeArrowheads="1"/>
            </p:cNvSpPr>
            <p:nvPr/>
          </p:nvSpPr>
          <p:spPr bwMode="auto">
            <a:xfrm rot="20643277" flipH="1">
              <a:off x="8365149" y="3002419"/>
              <a:ext cx="50352" cy="3521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73" name="Freeform 259"/>
            <p:cNvSpPr>
              <a:spLocks/>
            </p:cNvSpPr>
            <p:nvPr/>
          </p:nvSpPr>
          <p:spPr bwMode="auto">
            <a:xfrm flipH="1">
              <a:off x="6072030" y="3534855"/>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74" name="Freeform 260"/>
            <p:cNvSpPr>
              <a:spLocks/>
            </p:cNvSpPr>
            <p:nvPr/>
          </p:nvSpPr>
          <p:spPr bwMode="auto">
            <a:xfrm flipH="1">
              <a:off x="5766711" y="3545503"/>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75" name="Freeform 261"/>
            <p:cNvSpPr>
              <a:spLocks/>
            </p:cNvSpPr>
            <p:nvPr/>
          </p:nvSpPr>
          <p:spPr bwMode="auto">
            <a:xfrm flipH="1">
              <a:off x="5940217" y="3675459"/>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76" name="Freeform 262"/>
            <p:cNvSpPr>
              <a:spLocks/>
            </p:cNvSpPr>
            <p:nvPr/>
          </p:nvSpPr>
          <p:spPr bwMode="auto">
            <a:xfrm flipH="1">
              <a:off x="6108591" y="3689110"/>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77" name="Freeform 263"/>
            <p:cNvSpPr>
              <a:spLocks/>
            </p:cNvSpPr>
            <p:nvPr/>
          </p:nvSpPr>
          <p:spPr bwMode="auto">
            <a:xfrm flipH="1">
              <a:off x="5946310" y="3599833"/>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78" name="Freeform 264"/>
            <p:cNvSpPr>
              <a:spLocks/>
            </p:cNvSpPr>
            <p:nvPr/>
          </p:nvSpPr>
          <p:spPr bwMode="auto">
            <a:xfrm flipH="1">
              <a:off x="5865491" y="3550963"/>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79" name="Oval 265"/>
            <p:cNvSpPr>
              <a:spLocks noChangeArrowheads="1"/>
            </p:cNvSpPr>
            <p:nvPr/>
          </p:nvSpPr>
          <p:spPr bwMode="auto">
            <a:xfrm rot="20643277" flipH="1">
              <a:off x="6525518" y="3591916"/>
              <a:ext cx="17960" cy="12013"/>
            </a:xfrm>
            <a:prstGeom prst="ellipse">
              <a:avLst/>
            </a:prstGeom>
            <a:solidFill>
              <a:srgbClr val="FF0000"/>
            </a:solidFill>
            <a:ln w="9525">
              <a:solidFill>
                <a:schemeClr val="tx1"/>
              </a:solidFill>
              <a:round/>
              <a:headEnd/>
              <a:tailEnd/>
            </a:ln>
            <a:effectLst/>
            <a:extLst/>
          </p:spPr>
          <p:txBody>
            <a:bodyPr wrap="none" anchor="ctr"/>
            <a:lstStyle/>
            <a:p>
              <a:endParaRPr lang="en-US" dirty="0"/>
            </a:p>
          </p:txBody>
        </p:sp>
        <p:sp>
          <p:nvSpPr>
            <p:cNvPr id="280" name="Oval 266"/>
            <p:cNvSpPr>
              <a:spLocks noChangeArrowheads="1"/>
            </p:cNvSpPr>
            <p:nvPr/>
          </p:nvSpPr>
          <p:spPr bwMode="auto">
            <a:xfrm rot="20643277" flipH="1">
              <a:off x="6509803" y="3579357"/>
              <a:ext cx="50352" cy="35219"/>
            </a:xfrm>
            <a:prstGeom prst="ellipse">
              <a:avLst/>
            </a:prstGeom>
            <a:solidFill>
              <a:srgbClr val="FF0000"/>
            </a:solidFill>
            <a:ln w="3175">
              <a:solidFill>
                <a:schemeClr val="tx1"/>
              </a:solidFill>
              <a:round/>
              <a:headEnd/>
              <a:tailEnd/>
            </a:ln>
            <a:effectLst/>
            <a:extLst/>
          </p:spPr>
          <p:txBody>
            <a:bodyPr wrap="none" anchor="ctr"/>
            <a:lstStyle/>
            <a:p>
              <a:endParaRPr lang="en-US" dirty="0"/>
            </a:p>
          </p:txBody>
        </p:sp>
        <p:sp>
          <p:nvSpPr>
            <p:cNvPr id="265" name="Freeform 250"/>
            <p:cNvSpPr>
              <a:spLocks/>
            </p:cNvSpPr>
            <p:nvPr/>
          </p:nvSpPr>
          <p:spPr bwMode="auto">
            <a:xfrm>
              <a:off x="7022576" y="2957917"/>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66" name="Freeform 251"/>
            <p:cNvSpPr>
              <a:spLocks/>
            </p:cNvSpPr>
            <p:nvPr/>
          </p:nvSpPr>
          <p:spPr bwMode="auto">
            <a:xfrm>
              <a:off x="7301431" y="2967758"/>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67" name="Freeform 252"/>
            <p:cNvSpPr>
              <a:spLocks/>
            </p:cNvSpPr>
            <p:nvPr/>
          </p:nvSpPr>
          <p:spPr bwMode="auto">
            <a:xfrm>
              <a:off x="7171604" y="3087873"/>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68" name="Freeform 253"/>
            <p:cNvSpPr>
              <a:spLocks/>
            </p:cNvSpPr>
            <p:nvPr/>
          </p:nvSpPr>
          <p:spPr bwMode="auto">
            <a:xfrm>
              <a:off x="6992710" y="3100490"/>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69" name="Freeform 254"/>
            <p:cNvSpPr>
              <a:spLocks/>
            </p:cNvSpPr>
            <p:nvPr/>
          </p:nvSpPr>
          <p:spPr bwMode="auto">
            <a:xfrm>
              <a:off x="7213356" y="3017974"/>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70" name="Freeform 255"/>
            <p:cNvSpPr>
              <a:spLocks/>
            </p:cNvSpPr>
            <p:nvPr/>
          </p:nvSpPr>
          <p:spPr bwMode="auto">
            <a:xfrm>
              <a:off x="6662351" y="2972805"/>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71" name="Oval 256"/>
            <p:cNvSpPr>
              <a:spLocks noChangeArrowheads="1"/>
            </p:cNvSpPr>
            <p:nvPr/>
          </p:nvSpPr>
          <p:spPr bwMode="auto">
            <a:xfrm rot="956723">
              <a:off x="6717817" y="3010656"/>
              <a:ext cx="17067" cy="11103"/>
            </a:xfrm>
            <a:prstGeom prst="ellipse">
              <a:avLst/>
            </a:prstGeom>
            <a:solidFill>
              <a:srgbClr val="FF0000"/>
            </a:solidFill>
            <a:ln w="9525">
              <a:solidFill>
                <a:schemeClr val="tx1"/>
              </a:solidFill>
              <a:round/>
              <a:headEnd/>
              <a:tailEnd/>
            </a:ln>
            <a:effectLst/>
            <a:extLst/>
          </p:spPr>
          <p:txBody>
            <a:bodyPr wrap="none" anchor="ctr"/>
            <a:lstStyle/>
            <a:p>
              <a:endParaRPr lang="en-US" dirty="0"/>
            </a:p>
          </p:txBody>
        </p:sp>
        <p:sp>
          <p:nvSpPr>
            <p:cNvPr id="272" name="Oval 257"/>
            <p:cNvSpPr>
              <a:spLocks noChangeArrowheads="1"/>
            </p:cNvSpPr>
            <p:nvPr/>
          </p:nvSpPr>
          <p:spPr bwMode="auto">
            <a:xfrm rot="956723">
              <a:off x="6701970" y="2999049"/>
              <a:ext cx="47847" cy="32552"/>
            </a:xfrm>
            <a:prstGeom prst="ellipse">
              <a:avLst/>
            </a:prstGeom>
            <a:solidFill>
              <a:srgbClr val="FF0000"/>
            </a:solidFill>
            <a:ln w="3175">
              <a:solidFill>
                <a:schemeClr val="tx1"/>
              </a:solidFill>
              <a:round/>
              <a:headEnd/>
              <a:tailEnd/>
            </a:ln>
            <a:effectLst/>
            <a:extLst/>
          </p:spPr>
          <p:txBody>
            <a:bodyPr wrap="none" anchor="ctr"/>
            <a:lstStyle/>
            <a:p>
              <a:endParaRPr lang="en-US" dirty="0"/>
            </a:p>
          </p:txBody>
        </p:sp>
        <p:sp>
          <p:nvSpPr>
            <p:cNvPr id="257" name="Freeform 250"/>
            <p:cNvSpPr>
              <a:spLocks/>
            </p:cNvSpPr>
            <p:nvPr/>
          </p:nvSpPr>
          <p:spPr bwMode="auto">
            <a:xfrm>
              <a:off x="7153255" y="3564517"/>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58" name="Freeform 251"/>
            <p:cNvSpPr>
              <a:spLocks/>
            </p:cNvSpPr>
            <p:nvPr/>
          </p:nvSpPr>
          <p:spPr bwMode="auto">
            <a:xfrm>
              <a:off x="7432110" y="3574358"/>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59" name="Freeform 252"/>
            <p:cNvSpPr>
              <a:spLocks/>
            </p:cNvSpPr>
            <p:nvPr/>
          </p:nvSpPr>
          <p:spPr bwMode="auto">
            <a:xfrm>
              <a:off x="7302283" y="3694473"/>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60" name="Freeform 253"/>
            <p:cNvSpPr>
              <a:spLocks/>
            </p:cNvSpPr>
            <p:nvPr/>
          </p:nvSpPr>
          <p:spPr bwMode="auto">
            <a:xfrm>
              <a:off x="7123389" y="3707090"/>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61" name="Freeform 254"/>
            <p:cNvSpPr>
              <a:spLocks/>
            </p:cNvSpPr>
            <p:nvPr/>
          </p:nvSpPr>
          <p:spPr bwMode="auto">
            <a:xfrm>
              <a:off x="7344035" y="3624574"/>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62" name="Freeform 255"/>
            <p:cNvSpPr>
              <a:spLocks/>
            </p:cNvSpPr>
            <p:nvPr/>
          </p:nvSpPr>
          <p:spPr bwMode="auto">
            <a:xfrm>
              <a:off x="6793030" y="3579405"/>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63" name="Oval 256"/>
            <p:cNvSpPr>
              <a:spLocks noChangeArrowheads="1"/>
            </p:cNvSpPr>
            <p:nvPr/>
          </p:nvSpPr>
          <p:spPr bwMode="auto">
            <a:xfrm rot="956723">
              <a:off x="6848496" y="3617256"/>
              <a:ext cx="17067" cy="11103"/>
            </a:xfrm>
            <a:prstGeom prst="ellipse">
              <a:avLst/>
            </a:prstGeom>
            <a:solidFill>
              <a:schemeClr val="bg1">
                <a:lumMod val="50000"/>
              </a:schemeClr>
            </a:solidFill>
            <a:ln w="9525">
              <a:solidFill>
                <a:schemeClr val="tx1"/>
              </a:solidFill>
              <a:round/>
              <a:headEnd/>
              <a:tailEnd/>
            </a:ln>
            <a:effectLst/>
            <a:extLst/>
          </p:spPr>
          <p:txBody>
            <a:bodyPr wrap="none" anchor="ctr"/>
            <a:lstStyle/>
            <a:p>
              <a:endParaRPr lang="en-US" dirty="0"/>
            </a:p>
          </p:txBody>
        </p:sp>
        <p:sp>
          <p:nvSpPr>
            <p:cNvPr id="264" name="Oval 257"/>
            <p:cNvSpPr>
              <a:spLocks noChangeArrowheads="1"/>
            </p:cNvSpPr>
            <p:nvPr/>
          </p:nvSpPr>
          <p:spPr bwMode="auto">
            <a:xfrm rot="956723">
              <a:off x="6832649" y="3605649"/>
              <a:ext cx="47847" cy="32552"/>
            </a:xfrm>
            <a:prstGeom prst="ellipse">
              <a:avLst/>
            </a:prstGeom>
            <a:solidFill>
              <a:schemeClr val="bg1">
                <a:lumMod val="50000"/>
              </a:schemeClr>
            </a:solidFill>
            <a:ln w="3175">
              <a:solidFill>
                <a:schemeClr val="tx1"/>
              </a:solidFill>
              <a:round/>
              <a:headEnd/>
              <a:tailEnd/>
            </a:ln>
            <a:effectLst/>
            <a:extLst/>
          </p:spPr>
          <p:txBody>
            <a:bodyPr wrap="none" anchor="ctr"/>
            <a:lstStyle/>
            <a:p>
              <a:endParaRPr lang="en-US" dirty="0"/>
            </a:p>
          </p:txBody>
        </p:sp>
        <p:sp>
          <p:nvSpPr>
            <p:cNvPr id="249" name="Freeform 268"/>
            <p:cNvSpPr>
              <a:spLocks/>
            </p:cNvSpPr>
            <p:nvPr/>
          </p:nvSpPr>
          <p:spPr bwMode="auto">
            <a:xfrm>
              <a:off x="7106389" y="3191997"/>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50" name="Freeform 269"/>
            <p:cNvSpPr>
              <a:spLocks/>
            </p:cNvSpPr>
            <p:nvPr/>
          </p:nvSpPr>
          <p:spPr bwMode="auto">
            <a:xfrm>
              <a:off x="7384732" y="3203471"/>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51" name="Freeform 270"/>
            <p:cNvSpPr>
              <a:spLocks/>
            </p:cNvSpPr>
            <p:nvPr/>
          </p:nvSpPr>
          <p:spPr bwMode="auto">
            <a:xfrm>
              <a:off x="7255143" y="3343513"/>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52" name="Freeform 271"/>
            <p:cNvSpPr>
              <a:spLocks/>
            </p:cNvSpPr>
            <p:nvPr/>
          </p:nvSpPr>
          <p:spPr bwMode="auto">
            <a:xfrm>
              <a:off x="7076577" y="3358223"/>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53" name="Freeform 272"/>
            <p:cNvSpPr>
              <a:spLocks/>
            </p:cNvSpPr>
            <p:nvPr/>
          </p:nvSpPr>
          <p:spPr bwMode="auto">
            <a:xfrm>
              <a:off x="7296818" y="3262018"/>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54" name="Freeform 273"/>
            <p:cNvSpPr>
              <a:spLocks/>
            </p:cNvSpPr>
            <p:nvPr/>
          </p:nvSpPr>
          <p:spPr bwMode="auto">
            <a:xfrm>
              <a:off x="6746824" y="3209355"/>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55" name="Oval 274"/>
            <p:cNvSpPr>
              <a:spLocks noChangeArrowheads="1"/>
            </p:cNvSpPr>
            <p:nvPr/>
          </p:nvSpPr>
          <p:spPr bwMode="auto">
            <a:xfrm rot="956723">
              <a:off x="6802188" y="3253486"/>
              <a:ext cx="17035" cy="12945"/>
            </a:xfrm>
            <a:prstGeom prst="ellipse">
              <a:avLst/>
            </a:prstGeom>
            <a:solidFill>
              <a:srgbClr val="FF0000"/>
            </a:solidFill>
            <a:ln w="9525">
              <a:solidFill>
                <a:schemeClr val="tx1"/>
              </a:solidFill>
              <a:round/>
              <a:headEnd/>
              <a:tailEnd/>
            </a:ln>
            <a:effectLst/>
            <a:extLst/>
          </p:spPr>
          <p:txBody>
            <a:bodyPr wrap="none" anchor="ctr"/>
            <a:lstStyle/>
            <a:p>
              <a:endParaRPr lang="en-US" dirty="0"/>
            </a:p>
          </p:txBody>
        </p:sp>
        <p:sp>
          <p:nvSpPr>
            <p:cNvPr id="256" name="Oval 275"/>
            <p:cNvSpPr>
              <a:spLocks noChangeArrowheads="1"/>
            </p:cNvSpPr>
            <p:nvPr/>
          </p:nvSpPr>
          <p:spPr bwMode="auto">
            <a:xfrm rot="956723">
              <a:off x="6786370" y="3239953"/>
              <a:ext cx="47759" cy="37953"/>
            </a:xfrm>
            <a:prstGeom prst="ellipse">
              <a:avLst/>
            </a:prstGeom>
            <a:solidFill>
              <a:srgbClr val="FF0000"/>
            </a:solidFill>
            <a:ln w="3175">
              <a:solidFill>
                <a:schemeClr val="tx1"/>
              </a:solidFill>
              <a:round/>
              <a:headEnd/>
              <a:tailEnd/>
            </a:ln>
            <a:effectLst/>
            <a:extLst/>
          </p:spPr>
          <p:txBody>
            <a:bodyPr wrap="none" anchor="ctr"/>
            <a:lstStyle/>
            <a:p>
              <a:endParaRPr lang="en-US" dirty="0"/>
            </a:p>
          </p:txBody>
        </p:sp>
        <p:sp>
          <p:nvSpPr>
            <p:cNvPr id="241" name="Freeform 259"/>
            <p:cNvSpPr>
              <a:spLocks/>
            </p:cNvSpPr>
            <p:nvPr/>
          </p:nvSpPr>
          <p:spPr bwMode="auto">
            <a:xfrm flipH="1">
              <a:off x="6937805" y="3883982"/>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42" name="Freeform 260"/>
            <p:cNvSpPr>
              <a:spLocks/>
            </p:cNvSpPr>
            <p:nvPr/>
          </p:nvSpPr>
          <p:spPr bwMode="auto">
            <a:xfrm flipH="1">
              <a:off x="6632486" y="3894630"/>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43" name="Freeform 261"/>
            <p:cNvSpPr>
              <a:spLocks/>
            </p:cNvSpPr>
            <p:nvPr/>
          </p:nvSpPr>
          <p:spPr bwMode="auto">
            <a:xfrm flipH="1">
              <a:off x="6805992" y="4024586"/>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44" name="Freeform 262"/>
            <p:cNvSpPr>
              <a:spLocks/>
            </p:cNvSpPr>
            <p:nvPr/>
          </p:nvSpPr>
          <p:spPr bwMode="auto">
            <a:xfrm flipH="1">
              <a:off x="6974366" y="4038237"/>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45" name="Freeform 263"/>
            <p:cNvSpPr>
              <a:spLocks/>
            </p:cNvSpPr>
            <p:nvPr/>
          </p:nvSpPr>
          <p:spPr bwMode="auto">
            <a:xfrm flipH="1">
              <a:off x="6812085" y="3948960"/>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46" name="Freeform 264"/>
            <p:cNvSpPr>
              <a:spLocks/>
            </p:cNvSpPr>
            <p:nvPr/>
          </p:nvSpPr>
          <p:spPr bwMode="auto">
            <a:xfrm flipH="1">
              <a:off x="6731266" y="3900090"/>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47" name="Oval 265"/>
            <p:cNvSpPr>
              <a:spLocks noChangeArrowheads="1"/>
            </p:cNvSpPr>
            <p:nvPr/>
          </p:nvSpPr>
          <p:spPr bwMode="auto">
            <a:xfrm rot="20643277" flipH="1">
              <a:off x="7391293" y="3941043"/>
              <a:ext cx="17960" cy="12013"/>
            </a:xfrm>
            <a:prstGeom prst="ellipse">
              <a:avLst/>
            </a:prstGeom>
            <a:solidFill>
              <a:schemeClr val="bg1">
                <a:lumMod val="50000"/>
              </a:schemeClr>
            </a:solidFill>
            <a:ln w="9525">
              <a:solidFill>
                <a:schemeClr val="tx1"/>
              </a:solidFill>
              <a:round/>
              <a:headEnd/>
              <a:tailEnd/>
            </a:ln>
            <a:effectLst/>
            <a:extLst/>
          </p:spPr>
          <p:txBody>
            <a:bodyPr wrap="none" anchor="ctr"/>
            <a:lstStyle/>
            <a:p>
              <a:endParaRPr lang="en-US" dirty="0"/>
            </a:p>
          </p:txBody>
        </p:sp>
        <p:sp>
          <p:nvSpPr>
            <p:cNvPr id="248" name="Oval 266"/>
            <p:cNvSpPr>
              <a:spLocks noChangeArrowheads="1"/>
            </p:cNvSpPr>
            <p:nvPr/>
          </p:nvSpPr>
          <p:spPr bwMode="auto">
            <a:xfrm rot="20643277" flipH="1">
              <a:off x="7375578" y="3928484"/>
              <a:ext cx="50352" cy="35219"/>
            </a:xfrm>
            <a:prstGeom prst="ellipse">
              <a:avLst/>
            </a:prstGeom>
            <a:solidFill>
              <a:schemeClr val="bg1">
                <a:lumMod val="50000"/>
              </a:schemeClr>
            </a:solidFill>
            <a:ln w="3175">
              <a:solidFill>
                <a:schemeClr val="tx1"/>
              </a:solidFill>
              <a:round/>
              <a:headEnd/>
              <a:tailEnd/>
            </a:ln>
            <a:effectLst/>
            <a:extLst/>
          </p:spPr>
          <p:txBody>
            <a:bodyPr wrap="none" anchor="ctr"/>
            <a:lstStyle/>
            <a:p>
              <a:endParaRPr lang="en-US" dirty="0"/>
            </a:p>
          </p:txBody>
        </p:sp>
      </p:grpSp>
      <p:sp>
        <p:nvSpPr>
          <p:cNvPr id="789" name="TextBox 788"/>
          <p:cNvSpPr txBox="1"/>
          <p:nvPr/>
        </p:nvSpPr>
        <p:spPr>
          <a:xfrm>
            <a:off x="6267083" y="1508910"/>
            <a:ext cx="2004075" cy="523220"/>
          </a:xfrm>
          <a:prstGeom prst="rect">
            <a:avLst/>
          </a:prstGeom>
          <a:noFill/>
        </p:spPr>
        <p:txBody>
          <a:bodyPr wrap="none" rtlCol="0">
            <a:spAutoFit/>
          </a:bodyPr>
          <a:lstStyle/>
          <a:p>
            <a:r>
              <a:rPr lang="en-US" sz="2800" dirty="0" smtClean="0">
                <a:solidFill>
                  <a:srgbClr val="6600CC"/>
                </a:solidFill>
              </a:rPr>
              <a:t>Exposure 2</a:t>
            </a:r>
            <a:endParaRPr lang="en-US" sz="2800" dirty="0">
              <a:solidFill>
                <a:srgbClr val="6600CC"/>
              </a:solidFill>
            </a:endParaRPr>
          </a:p>
        </p:txBody>
      </p:sp>
      <p:sp>
        <p:nvSpPr>
          <p:cNvPr id="791" name="Right Arrow 790"/>
          <p:cNvSpPr/>
          <p:nvPr/>
        </p:nvSpPr>
        <p:spPr>
          <a:xfrm>
            <a:off x="4852900" y="2946075"/>
            <a:ext cx="469557" cy="623748"/>
          </a:xfrm>
          <a:prstGeom prst="rightArrow">
            <a:avLst/>
          </a:prstGeom>
          <a:solidFill>
            <a:srgbClr val="66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2" name="Right Arrow 791"/>
          <p:cNvSpPr/>
          <p:nvPr/>
        </p:nvSpPr>
        <p:spPr>
          <a:xfrm>
            <a:off x="4852899" y="5388456"/>
            <a:ext cx="469557" cy="623748"/>
          </a:xfrm>
          <a:prstGeom prst="rightArrow">
            <a:avLst/>
          </a:prstGeom>
          <a:solidFill>
            <a:srgbClr val="66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p:cNvGrpSpPr/>
          <p:nvPr/>
        </p:nvGrpSpPr>
        <p:grpSpPr>
          <a:xfrm>
            <a:off x="1596339" y="2016378"/>
            <a:ext cx="3025376" cy="2318935"/>
            <a:chOff x="1585853" y="1921515"/>
            <a:chExt cx="3025376" cy="2318935"/>
          </a:xfrm>
        </p:grpSpPr>
        <p:sp>
          <p:nvSpPr>
            <p:cNvPr id="363" name="Rectangle 16"/>
            <p:cNvSpPr>
              <a:spLocks noChangeArrowheads="1"/>
            </p:cNvSpPr>
            <p:nvPr/>
          </p:nvSpPr>
          <p:spPr bwMode="auto">
            <a:xfrm>
              <a:off x="2029605" y="3543920"/>
              <a:ext cx="998444" cy="67954"/>
            </a:xfrm>
            <a:prstGeom prst="rect">
              <a:avLst/>
            </a:prstGeom>
            <a:solidFill>
              <a:srgbClr val="FF0000"/>
            </a:solidFill>
            <a:ln w="9525">
              <a:solidFill>
                <a:schemeClr val="bg1"/>
              </a:solidFill>
              <a:miter lim="800000"/>
              <a:headEnd/>
              <a:tailEnd/>
            </a:ln>
            <a:effectLst/>
            <a:extLst/>
          </p:spPr>
          <p:txBody>
            <a:bodyPr wrap="none" anchor="ctr"/>
            <a:lstStyle/>
            <a:p>
              <a:endParaRPr lang="en-US" dirty="0"/>
            </a:p>
          </p:txBody>
        </p:sp>
        <p:sp>
          <p:nvSpPr>
            <p:cNvPr id="364" name="Rectangle 18"/>
            <p:cNvSpPr>
              <a:spLocks noChangeArrowheads="1"/>
            </p:cNvSpPr>
            <p:nvPr/>
          </p:nvSpPr>
          <p:spPr bwMode="auto">
            <a:xfrm>
              <a:off x="2806172" y="3204150"/>
              <a:ext cx="998444" cy="6795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65" name="AutoShape 247"/>
            <p:cNvSpPr>
              <a:spLocks noChangeArrowheads="1"/>
            </p:cNvSpPr>
            <p:nvPr/>
          </p:nvSpPr>
          <p:spPr bwMode="auto">
            <a:xfrm>
              <a:off x="1585853" y="1921515"/>
              <a:ext cx="3025376" cy="1775302"/>
            </a:xfrm>
            <a:prstGeom prst="can">
              <a:avLst>
                <a:gd name="adj" fmla="val 25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66" name="AutoShape 248"/>
            <p:cNvSpPr>
              <a:spLocks noChangeArrowheads="1"/>
            </p:cNvSpPr>
            <p:nvPr/>
          </p:nvSpPr>
          <p:spPr bwMode="auto">
            <a:xfrm>
              <a:off x="1585853" y="2465148"/>
              <a:ext cx="3025376" cy="1775302"/>
            </a:xfrm>
            <a:prstGeom prst="can">
              <a:avLst>
                <a:gd name="adj" fmla="val 25000"/>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367" name="Group 249"/>
            <p:cNvGrpSpPr>
              <a:grpSpLocks/>
            </p:cNvGrpSpPr>
            <p:nvPr/>
          </p:nvGrpSpPr>
          <p:grpSpPr bwMode="auto">
            <a:xfrm>
              <a:off x="3591528" y="3727144"/>
              <a:ext cx="793593" cy="192537"/>
              <a:chOff x="1292" y="1548"/>
              <a:chExt cx="2604" cy="763"/>
            </a:xfrm>
          </p:grpSpPr>
          <p:sp>
            <p:nvSpPr>
              <p:cNvPr id="443" name="Freeform 25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4" name="Freeform 25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5" name="Freeform 25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6" name="Freeform 25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7" name="Freeform 25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8" name="Freeform 25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9" name="Oval 256"/>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50" name="Oval 257"/>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68" name="Group 258"/>
            <p:cNvGrpSpPr>
              <a:grpSpLocks/>
            </p:cNvGrpSpPr>
            <p:nvPr/>
          </p:nvGrpSpPr>
          <p:grpSpPr bwMode="auto">
            <a:xfrm flipH="1">
              <a:off x="1746750" y="3153013"/>
              <a:ext cx="835137" cy="208312"/>
              <a:chOff x="1292" y="1548"/>
              <a:chExt cx="2604" cy="763"/>
            </a:xfrm>
            <a:solidFill>
              <a:srgbClr val="FF0000"/>
            </a:solidFill>
          </p:grpSpPr>
          <p:sp>
            <p:nvSpPr>
              <p:cNvPr id="435"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6"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7"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8"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9"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0"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1" name="Oval 265"/>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42" name="Oval 266"/>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69" name="Group 267"/>
            <p:cNvGrpSpPr>
              <a:grpSpLocks/>
            </p:cNvGrpSpPr>
            <p:nvPr/>
          </p:nvGrpSpPr>
          <p:grpSpPr bwMode="auto">
            <a:xfrm>
              <a:off x="1719058" y="2881493"/>
              <a:ext cx="792138" cy="224479"/>
              <a:chOff x="1292" y="1548"/>
              <a:chExt cx="2604" cy="763"/>
            </a:xfrm>
            <a:solidFill>
              <a:srgbClr val="FF0000"/>
            </a:solidFill>
          </p:grpSpPr>
          <p:sp>
            <p:nvSpPr>
              <p:cNvPr id="427"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28"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29"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0"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1"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2"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3" name="Oval 274"/>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34" name="Oval 275"/>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370" name="Freeform 268"/>
            <p:cNvSpPr>
              <a:spLocks/>
            </p:cNvSpPr>
            <p:nvPr/>
          </p:nvSpPr>
          <p:spPr bwMode="auto">
            <a:xfrm>
              <a:off x="4017998" y="3293706"/>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1" name="Freeform 269"/>
            <p:cNvSpPr>
              <a:spLocks/>
            </p:cNvSpPr>
            <p:nvPr/>
          </p:nvSpPr>
          <p:spPr bwMode="auto">
            <a:xfrm>
              <a:off x="4296341" y="3305180"/>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2" name="Freeform 270"/>
            <p:cNvSpPr>
              <a:spLocks/>
            </p:cNvSpPr>
            <p:nvPr/>
          </p:nvSpPr>
          <p:spPr bwMode="auto">
            <a:xfrm>
              <a:off x="4166752" y="3445222"/>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3" name="Freeform 271"/>
            <p:cNvSpPr>
              <a:spLocks/>
            </p:cNvSpPr>
            <p:nvPr/>
          </p:nvSpPr>
          <p:spPr bwMode="auto">
            <a:xfrm>
              <a:off x="3988186" y="3459932"/>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4" name="Freeform 272"/>
            <p:cNvSpPr>
              <a:spLocks/>
            </p:cNvSpPr>
            <p:nvPr/>
          </p:nvSpPr>
          <p:spPr bwMode="auto">
            <a:xfrm>
              <a:off x="4208427" y="3363727"/>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5" name="Freeform 273"/>
            <p:cNvSpPr>
              <a:spLocks/>
            </p:cNvSpPr>
            <p:nvPr/>
          </p:nvSpPr>
          <p:spPr bwMode="auto">
            <a:xfrm>
              <a:off x="3658433" y="3311064"/>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6" name="Oval 274"/>
            <p:cNvSpPr>
              <a:spLocks noChangeArrowheads="1"/>
            </p:cNvSpPr>
            <p:nvPr/>
          </p:nvSpPr>
          <p:spPr bwMode="auto">
            <a:xfrm rot="956723">
              <a:off x="3713797" y="3355195"/>
              <a:ext cx="17035" cy="129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77" name="Oval 275"/>
            <p:cNvSpPr>
              <a:spLocks noChangeArrowheads="1"/>
            </p:cNvSpPr>
            <p:nvPr/>
          </p:nvSpPr>
          <p:spPr bwMode="auto">
            <a:xfrm rot="956723">
              <a:off x="3697979" y="3341662"/>
              <a:ext cx="47759" cy="37953"/>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78" name="Freeform 259"/>
            <p:cNvSpPr>
              <a:spLocks/>
            </p:cNvSpPr>
            <p:nvPr/>
          </p:nvSpPr>
          <p:spPr bwMode="auto">
            <a:xfrm flipH="1">
              <a:off x="3930014" y="2977635"/>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9" name="Freeform 260"/>
            <p:cNvSpPr>
              <a:spLocks/>
            </p:cNvSpPr>
            <p:nvPr/>
          </p:nvSpPr>
          <p:spPr bwMode="auto">
            <a:xfrm flipH="1">
              <a:off x="3624695" y="2988283"/>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80" name="Freeform 261"/>
            <p:cNvSpPr>
              <a:spLocks/>
            </p:cNvSpPr>
            <p:nvPr/>
          </p:nvSpPr>
          <p:spPr bwMode="auto">
            <a:xfrm flipH="1">
              <a:off x="3798201" y="3118239"/>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81" name="Freeform 262"/>
            <p:cNvSpPr>
              <a:spLocks/>
            </p:cNvSpPr>
            <p:nvPr/>
          </p:nvSpPr>
          <p:spPr bwMode="auto">
            <a:xfrm flipH="1">
              <a:off x="3966575" y="3131890"/>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82" name="Freeform 263"/>
            <p:cNvSpPr>
              <a:spLocks/>
            </p:cNvSpPr>
            <p:nvPr/>
          </p:nvSpPr>
          <p:spPr bwMode="auto">
            <a:xfrm flipH="1">
              <a:off x="3804294" y="3042613"/>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83" name="Freeform 264"/>
            <p:cNvSpPr>
              <a:spLocks/>
            </p:cNvSpPr>
            <p:nvPr/>
          </p:nvSpPr>
          <p:spPr bwMode="auto">
            <a:xfrm flipH="1">
              <a:off x="3723475" y="2993743"/>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84" name="Oval 265"/>
            <p:cNvSpPr>
              <a:spLocks noChangeArrowheads="1"/>
            </p:cNvSpPr>
            <p:nvPr/>
          </p:nvSpPr>
          <p:spPr bwMode="auto">
            <a:xfrm rot="20643277" flipH="1">
              <a:off x="4383502" y="3034696"/>
              <a:ext cx="17960" cy="1201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85" name="Oval 266"/>
            <p:cNvSpPr>
              <a:spLocks noChangeArrowheads="1"/>
            </p:cNvSpPr>
            <p:nvPr/>
          </p:nvSpPr>
          <p:spPr bwMode="auto">
            <a:xfrm rot="20643277" flipH="1">
              <a:off x="4367787" y="3022137"/>
              <a:ext cx="50352" cy="3521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86" name="Freeform 259"/>
            <p:cNvSpPr>
              <a:spLocks/>
            </p:cNvSpPr>
            <p:nvPr/>
          </p:nvSpPr>
          <p:spPr bwMode="auto">
            <a:xfrm flipH="1">
              <a:off x="2074668" y="3554573"/>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87" name="Freeform 260"/>
            <p:cNvSpPr>
              <a:spLocks/>
            </p:cNvSpPr>
            <p:nvPr/>
          </p:nvSpPr>
          <p:spPr bwMode="auto">
            <a:xfrm flipH="1">
              <a:off x="1769349" y="3565221"/>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88" name="Freeform 261"/>
            <p:cNvSpPr>
              <a:spLocks/>
            </p:cNvSpPr>
            <p:nvPr/>
          </p:nvSpPr>
          <p:spPr bwMode="auto">
            <a:xfrm flipH="1">
              <a:off x="1942855" y="3695177"/>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89" name="Freeform 262"/>
            <p:cNvSpPr>
              <a:spLocks/>
            </p:cNvSpPr>
            <p:nvPr/>
          </p:nvSpPr>
          <p:spPr bwMode="auto">
            <a:xfrm flipH="1">
              <a:off x="2111229" y="3708828"/>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90" name="Freeform 263"/>
            <p:cNvSpPr>
              <a:spLocks/>
            </p:cNvSpPr>
            <p:nvPr/>
          </p:nvSpPr>
          <p:spPr bwMode="auto">
            <a:xfrm flipH="1">
              <a:off x="1948948" y="3619551"/>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91" name="Freeform 264"/>
            <p:cNvSpPr>
              <a:spLocks/>
            </p:cNvSpPr>
            <p:nvPr/>
          </p:nvSpPr>
          <p:spPr bwMode="auto">
            <a:xfrm flipH="1">
              <a:off x="1868129" y="3570681"/>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92" name="Oval 265"/>
            <p:cNvSpPr>
              <a:spLocks noChangeArrowheads="1"/>
            </p:cNvSpPr>
            <p:nvPr/>
          </p:nvSpPr>
          <p:spPr bwMode="auto">
            <a:xfrm rot="20643277" flipH="1">
              <a:off x="2528156" y="3611634"/>
              <a:ext cx="17960" cy="12013"/>
            </a:xfrm>
            <a:prstGeom prst="ellipse">
              <a:avLst/>
            </a:prstGeom>
            <a:solidFill>
              <a:srgbClr val="FF0000"/>
            </a:solidFill>
            <a:ln w="9525">
              <a:solidFill>
                <a:schemeClr val="tx1"/>
              </a:solidFill>
              <a:round/>
              <a:headEnd/>
              <a:tailEnd/>
            </a:ln>
            <a:effectLst/>
            <a:extLst/>
          </p:spPr>
          <p:txBody>
            <a:bodyPr wrap="none" anchor="ctr"/>
            <a:lstStyle/>
            <a:p>
              <a:endParaRPr lang="en-US" dirty="0"/>
            </a:p>
          </p:txBody>
        </p:sp>
        <p:sp>
          <p:nvSpPr>
            <p:cNvPr id="393" name="Oval 266"/>
            <p:cNvSpPr>
              <a:spLocks noChangeArrowheads="1"/>
            </p:cNvSpPr>
            <p:nvPr/>
          </p:nvSpPr>
          <p:spPr bwMode="auto">
            <a:xfrm rot="20643277" flipH="1">
              <a:off x="2512441" y="3599075"/>
              <a:ext cx="50352" cy="35219"/>
            </a:xfrm>
            <a:prstGeom prst="ellipse">
              <a:avLst/>
            </a:prstGeom>
            <a:solidFill>
              <a:srgbClr val="FF0000"/>
            </a:solidFill>
            <a:ln w="3175">
              <a:solidFill>
                <a:schemeClr val="tx1"/>
              </a:solidFill>
              <a:round/>
              <a:headEnd/>
              <a:tailEnd/>
            </a:ln>
            <a:effectLst/>
            <a:extLst/>
          </p:spPr>
          <p:txBody>
            <a:bodyPr wrap="none" anchor="ctr"/>
            <a:lstStyle/>
            <a:p>
              <a:endParaRPr lang="en-US" dirty="0"/>
            </a:p>
          </p:txBody>
        </p:sp>
        <p:sp>
          <p:nvSpPr>
            <p:cNvPr id="394" name="Freeform 250"/>
            <p:cNvSpPr>
              <a:spLocks/>
            </p:cNvSpPr>
            <p:nvPr/>
          </p:nvSpPr>
          <p:spPr bwMode="auto">
            <a:xfrm>
              <a:off x="3025214" y="2977635"/>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95" name="Freeform 251"/>
            <p:cNvSpPr>
              <a:spLocks/>
            </p:cNvSpPr>
            <p:nvPr/>
          </p:nvSpPr>
          <p:spPr bwMode="auto">
            <a:xfrm>
              <a:off x="3304069" y="2987476"/>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96" name="Freeform 252"/>
            <p:cNvSpPr>
              <a:spLocks/>
            </p:cNvSpPr>
            <p:nvPr/>
          </p:nvSpPr>
          <p:spPr bwMode="auto">
            <a:xfrm>
              <a:off x="3174242" y="3107591"/>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97" name="Freeform 253"/>
            <p:cNvSpPr>
              <a:spLocks/>
            </p:cNvSpPr>
            <p:nvPr/>
          </p:nvSpPr>
          <p:spPr bwMode="auto">
            <a:xfrm>
              <a:off x="2995348" y="3120208"/>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98" name="Freeform 254"/>
            <p:cNvSpPr>
              <a:spLocks/>
            </p:cNvSpPr>
            <p:nvPr/>
          </p:nvSpPr>
          <p:spPr bwMode="auto">
            <a:xfrm>
              <a:off x="3215994" y="3037692"/>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99" name="Freeform 255"/>
            <p:cNvSpPr>
              <a:spLocks/>
            </p:cNvSpPr>
            <p:nvPr/>
          </p:nvSpPr>
          <p:spPr bwMode="auto">
            <a:xfrm>
              <a:off x="2664989" y="2992523"/>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400" name="Oval 256"/>
            <p:cNvSpPr>
              <a:spLocks noChangeArrowheads="1"/>
            </p:cNvSpPr>
            <p:nvPr/>
          </p:nvSpPr>
          <p:spPr bwMode="auto">
            <a:xfrm rot="956723">
              <a:off x="2720455" y="3030374"/>
              <a:ext cx="17067" cy="11103"/>
            </a:xfrm>
            <a:prstGeom prst="ellipse">
              <a:avLst/>
            </a:prstGeom>
            <a:solidFill>
              <a:srgbClr val="FF0000"/>
            </a:solidFill>
            <a:ln w="9525">
              <a:solidFill>
                <a:schemeClr val="tx1"/>
              </a:solidFill>
              <a:round/>
              <a:headEnd/>
              <a:tailEnd/>
            </a:ln>
            <a:effectLst/>
            <a:extLst/>
          </p:spPr>
          <p:txBody>
            <a:bodyPr wrap="none" anchor="ctr"/>
            <a:lstStyle/>
            <a:p>
              <a:endParaRPr lang="en-US" dirty="0"/>
            </a:p>
          </p:txBody>
        </p:sp>
        <p:sp>
          <p:nvSpPr>
            <p:cNvPr id="401" name="Oval 257"/>
            <p:cNvSpPr>
              <a:spLocks noChangeArrowheads="1"/>
            </p:cNvSpPr>
            <p:nvPr/>
          </p:nvSpPr>
          <p:spPr bwMode="auto">
            <a:xfrm rot="956723">
              <a:off x="2704608" y="3018767"/>
              <a:ext cx="47847" cy="32552"/>
            </a:xfrm>
            <a:prstGeom prst="ellipse">
              <a:avLst/>
            </a:prstGeom>
            <a:solidFill>
              <a:srgbClr val="FF0000"/>
            </a:solidFill>
            <a:ln w="3175">
              <a:solidFill>
                <a:schemeClr val="tx1"/>
              </a:solidFill>
              <a:round/>
              <a:headEnd/>
              <a:tailEnd/>
            </a:ln>
            <a:effectLst/>
            <a:extLst/>
          </p:spPr>
          <p:txBody>
            <a:bodyPr wrap="none" anchor="ctr"/>
            <a:lstStyle/>
            <a:p>
              <a:endParaRPr lang="en-US" dirty="0"/>
            </a:p>
          </p:txBody>
        </p:sp>
        <p:sp>
          <p:nvSpPr>
            <p:cNvPr id="402" name="Freeform 250"/>
            <p:cNvSpPr>
              <a:spLocks/>
            </p:cNvSpPr>
            <p:nvPr/>
          </p:nvSpPr>
          <p:spPr bwMode="auto">
            <a:xfrm>
              <a:off x="3155893" y="3584235"/>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03" name="Freeform 251"/>
            <p:cNvSpPr>
              <a:spLocks/>
            </p:cNvSpPr>
            <p:nvPr/>
          </p:nvSpPr>
          <p:spPr bwMode="auto">
            <a:xfrm>
              <a:off x="3434748" y="3594076"/>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04" name="Freeform 252"/>
            <p:cNvSpPr>
              <a:spLocks/>
            </p:cNvSpPr>
            <p:nvPr/>
          </p:nvSpPr>
          <p:spPr bwMode="auto">
            <a:xfrm>
              <a:off x="3304921" y="3714191"/>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05" name="Freeform 253"/>
            <p:cNvSpPr>
              <a:spLocks/>
            </p:cNvSpPr>
            <p:nvPr/>
          </p:nvSpPr>
          <p:spPr bwMode="auto">
            <a:xfrm>
              <a:off x="3126027" y="3726808"/>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06" name="Freeform 254"/>
            <p:cNvSpPr>
              <a:spLocks/>
            </p:cNvSpPr>
            <p:nvPr/>
          </p:nvSpPr>
          <p:spPr bwMode="auto">
            <a:xfrm>
              <a:off x="3346673" y="3644292"/>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07" name="Freeform 255"/>
            <p:cNvSpPr>
              <a:spLocks/>
            </p:cNvSpPr>
            <p:nvPr/>
          </p:nvSpPr>
          <p:spPr bwMode="auto">
            <a:xfrm>
              <a:off x="2795668" y="3599123"/>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08" name="Oval 256"/>
            <p:cNvSpPr>
              <a:spLocks noChangeArrowheads="1"/>
            </p:cNvSpPr>
            <p:nvPr/>
          </p:nvSpPr>
          <p:spPr bwMode="auto">
            <a:xfrm rot="956723">
              <a:off x="2851134" y="3636974"/>
              <a:ext cx="17067" cy="11103"/>
            </a:xfrm>
            <a:prstGeom prst="ellipse">
              <a:avLst/>
            </a:prstGeom>
            <a:solidFill>
              <a:schemeClr val="bg1">
                <a:lumMod val="50000"/>
              </a:schemeClr>
            </a:solidFill>
            <a:ln w="9525">
              <a:solidFill>
                <a:schemeClr val="tx1"/>
              </a:solidFill>
              <a:round/>
              <a:headEnd/>
              <a:tailEnd/>
            </a:ln>
            <a:effectLst/>
            <a:extLst/>
          </p:spPr>
          <p:txBody>
            <a:bodyPr wrap="none" anchor="ctr"/>
            <a:lstStyle/>
            <a:p>
              <a:endParaRPr lang="en-US" dirty="0"/>
            </a:p>
          </p:txBody>
        </p:sp>
        <p:sp>
          <p:nvSpPr>
            <p:cNvPr id="409" name="Oval 257"/>
            <p:cNvSpPr>
              <a:spLocks noChangeArrowheads="1"/>
            </p:cNvSpPr>
            <p:nvPr/>
          </p:nvSpPr>
          <p:spPr bwMode="auto">
            <a:xfrm rot="956723">
              <a:off x="2835287" y="3625367"/>
              <a:ext cx="47847" cy="32552"/>
            </a:xfrm>
            <a:prstGeom prst="ellipse">
              <a:avLst/>
            </a:prstGeom>
            <a:solidFill>
              <a:schemeClr val="bg1">
                <a:lumMod val="50000"/>
              </a:schemeClr>
            </a:solidFill>
            <a:ln w="3175">
              <a:solidFill>
                <a:schemeClr val="tx1"/>
              </a:solidFill>
              <a:round/>
              <a:headEnd/>
              <a:tailEnd/>
            </a:ln>
            <a:effectLst/>
            <a:extLst/>
          </p:spPr>
          <p:txBody>
            <a:bodyPr wrap="none" anchor="ctr"/>
            <a:lstStyle/>
            <a:p>
              <a:endParaRPr lang="en-US" dirty="0"/>
            </a:p>
          </p:txBody>
        </p:sp>
        <p:sp>
          <p:nvSpPr>
            <p:cNvPr id="410" name="Freeform 268"/>
            <p:cNvSpPr>
              <a:spLocks/>
            </p:cNvSpPr>
            <p:nvPr/>
          </p:nvSpPr>
          <p:spPr bwMode="auto">
            <a:xfrm>
              <a:off x="3109027" y="3211715"/>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411" name="Freeform 269"/>
            <p:cNvSpPr>
              <a:spLocks/>
            </p:cNvSpPr>
            <p:nvPr/>
          </p:nvSpPr>
          <p:spPr bwMode="auto">
            <a:xfrm>
              <a:off x="3387370" y="3223189"/>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412" name="Freeform 270"/>
            <p:cNvSpPr>
              <a:spLocks/>
            </p:cNvSpPr>
            <p:nvPr/>
          </p:nvSpPr>
          <p:spPr bwMode="auto">
            <a:xfrm>
              <a:off x="3257781" y="3363231"/>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413" name="Freeform 271"/>
            <p:cNvSpPr>
              <a:spLocks/>
            </p:cNvSpPr>
            <p:nvPr/>
          </p:nvSpPr>
          <p:spPr bwMode="auto">
            <a:xfrm>
              <a:off x="3079215" y="3377941"/>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414" name="Freeform 272"/>
            <p:cNvSpPr>
              <a:spLocks/>
            </p:cNvSpPr>
            <p:nvPr/>
          </p:nvSpPr>
          <p:spPr bwMode="auto">
            <a:xfrm>
              <a:off x="3299456" y="3281736"/>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415" name="Freeform 273"/>
            <p:cNvSpPr>
              <a:spLocks/>
            </p:cNvSpPr>
            <p:nvPr/>
          </p:nvSpPr>
          <p:spPr bwMode="auto">
            <a:xfrm>
              <a:off x="2749462" y="3229073"/>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416" name="Oval 274"/>
            <p:cNvSpPr>
              <a:spLocks noChangeArrowheads="1"/>
            </p:cNvSpPr>
            <p:nvPr/>
          </p:nvSpPr>
          <p:spPr bwMode="auto">
            <a:xfrm rot="956723">
              <a:off x="2804826" y="3273204"/>
              <a:ext cx="17035" cy="12945"/>
            </a:xfrm>
            <a:prstGeom prst="ellipse">
              <a:avLst/>
            </a:prstGeom>
            <a:solidFill>
              <a:srgbClr val="FF0000"/>
            </a:solidFill>
            <a:ln w="9525">
              <a:solidFill>
                <a:schemeClr val="tx1"/>
              </a:solidFill>
              <a:round/>
              <a:headEnd/>
              <a:tailEnd/>
            </a:ln>
            <a:effectLst/>
            <a:extLst/>
          </p:spPr>
          <p:txBody>
            <a:bodyPr wrap="none" anchor="ctr"/>
            <a:lstStyle/>
            <a:p>
              <a:endParaRPr lang="en-US" dirty="0"/>
            </a:p>
          </p:txBody>
        </p:sp>
        <p:sp>
          <p:nvSpPr>
            <p:cNvPr id="417" name="Oval 275"/>
            <p:cNvSpPr>
              <a:spLocks noChangeArrowheads="1"/>
            </p:cNvSpPr>
            <p:nvPr/>
          </p:nvSpPr>
          <p:spPr bwMode="auto">
            <a:xfrm rot="956723">
              <a:off x="2789008" y="3259671"/>
              <a:ext cx="47759" cy="37953"/>
            </a:xfrm>
            <a:prstGeom prst="ellipse">
              <a:avLst/>
            </a:prstGeom>
            <a:solidFill>
              <a:srgbClr val="FF0000"/>
            </a:solidFill>
            <a:ln w="3175">
              <a:solidFill>
                <a:schemeClr val="tx1"/>
              </a:solidFill>
              <a:round/>
              <a:headEnd/>
              <a:tailEnd/>
            </a:ln>
            <a:effectLst/>
            <a:extLst/>
          </p:spPr>
          <p:txBody>
            <a:bodyPr wrap="none" anchor="ctr"/>
            <a:lstStyle/>
            <a:p>
              <a:endParaRPr lang="en-US" dirty="0"/>
            </a:p>
          </p:txBody>
        </p:sp>
        <p:sp>
          <p:nvSpPr>
            <p:cNvPr id="418" name="Freeform 259"/>
            <p:cNvSpPr>
              <a:spLocks/>
            </p:cNvSpPr>
            <p:nvPr/>
          </p:nvSpPr>
          <p:spPr bwMode="auto">
            <a:xfrm flipH="1">
              <a:off x="2940443" y="3903700"/>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19" name="Freeform 260"/>
            <p:cNvSpPr>
              <a:spLocks/>
            </p:cNvSpPr>
            <p:nvPr/>
          </p:nvSpPr>
          <p:spPr bwMode="auto">
            <a:xfrm flipH="1">
              <a:off x="2635124" y="3914348"/>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20" name="Freeform 261"/>
            <p:cNvSpPr>
              <a:spLocks/>
            </p:cNvSpPr>
            <p:nvPr/>
          </p:nvSpPr>
          <p:spPr bwMode="auto">
            <a:xfrm flipH="1">
              <a:off x="2808630" y="4044304"/>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21" name="Freeform 262"/>
            <p:cNvSpPr>
              <a:spLocks/>
            </p:cNvSpPr>
            <p:nvPr/>
          </p:nvSpPr>
          <p:spPr bwMode="auto">
            <a:xfrm flipH="1">
              <a:off x="2977004" y="4057955"/>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22" name="Freeform 263"/>
            <p:cNvSpPr>
              <a:spLocks/>
            </p:cNvSpPr>
            <p:nvPr/>
          </p:nvSpPr>
          <p:spPr bwMode="auto">
            <a:xfrm flipH="1">
              <a:off x="2814723" y="3968678"/>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23" name="Freeform 264"/>
            <p:cNvSpPr>
              <a:spLocks/>
            </p:cNvSpPr>
            <p:nvPr/>
          </p:nvSpPr>
          <p:spPr bwMode="auto">
            <a:xfrm flipH="1">
              <a:off x="2733904" y="3919808"/>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24" name="Oval 265"/>
            <p:cNvSpPr>
              <a:spLocks noChangeArrowheads="1"/>
            </p:cNvSpPr>
            <p:nvPr/>
          </p:nvSpPr>
          <p:spPr bwMode="auto">
            <a:xfrm rot="20643277" flipH="1">
              <a:off x="3393931" y="3960761"/>
              <a:ext cx="17960" cy="12013"/>
            </a:xfrm>
            <a:prstGeom prst="ellipse">
              <a:avLst/>
            </a:prstGeom>
            <a:solidFill>
              <a:schemeClr val="bg1">
                <a:lumMod val="50000"/>
              </a:schemeClr>
            </a:solidFill>
            <a:ln w="9525">
              <a:solidFill>
                <a:schemeClr val="tx1"/>
              </a:solidFill>
              <a:round/>
              <a:headEnd/>
              <a:tailEnd/>
            </a:ln>
            <a:effectLst/>
            <a:extLst/>
          </p:spPr>
          <p:txBody>
            <a:bodyPr wrap="none" anchor="ctr"/>
            <a:lstStyle/>
            <a:p>
              <a:endParaRPr lang="en-US" dirty="0"/>
            </a:p>
          </p:txBody>
        </p:sp>
        <p:sp>
          <p:nvSpPr>
            <p:cNvPr id="425" name="Oval 266"/>
            <p:cNvSpPr>
              <a:spLocks noChangeArrowheads="1"/>
            </p:cNvSpPr>
            <p:nvPr/>
          </p:nvSpPr>
          <p:spPr bwMode="auto">
            <a:xfrm rot="20643277" flipH="1">
              <a:off x="3378216" y="3948202"/>
              <a:ext cx="50352" cy="35219"/>
            </a:xfrm>
            <a:prstGeom prst="ellipse">
              <a:avLst/>
            </a:prstGeom>
            <a:solidFill>
              <a:schemeClr val="bg1">
                <a:lumMod val="50000"/>
              </a:schemeClr>
            </a:solidFill>
            <a:ln w="3175">
              <a:solidFill>
                <a:schemeClr val="tx1"/>
              </a:solidFill>
              <a:round/>
              <a:headEnd/>
              <a:tailEnd/>
            </a:ln>
            <a:effectLst/>
            <a:extLst/>
          </p:spPr>
          <p:txBody>
            <a:bodyPr wrap="none" anchor="ctr"/>
            <a:lstStyle/>
            <a:p>
              <a:endParaRPr lang="en-US" dirty="0"/>
            </a:p>
          </p:txBody>
        </p:sp>
      </p:grpSp>
      <p:sp>
        <p:nvSpPr>
          <p:cNvPr id="426" name="TextBox 425"/>
          <p:cNvSpPr txBox="1"/>
          <p:nvPr/>
        </p:nvSpPr>
        <p:spPr>
          <a:xfrm>
            <a:off x="2242541" y="1520839"/>
            <a:ext cx="2004075" cy="523220"/>
          </a:xfrm>
          <a:prstGeom prst="rect">
            <a:avLst/>
          </a:prstGeom>
          <a:noFill/>
        </p:spPr>
        <p:txBody>
          <a:bodyPr wrap="none" rtlCol="0">
            <a:spAutoFit/>
          </a:bodyPr>
          <a:lstStyle/>
          <a:p>
            <a:r>
              <a:rPr lang="en-US" sz="2800" dirty="0" smtClean="0">
                <a:solidFill>
                  <a:srgbClr val="6600CC"/>
                </a:solidFill>
              </a:rPr>
              <a:t>Exposure 1</a:t>
            </a:r>
            <a:endParaRPr lang="en-US" sz="2800" dirty="0">
              <a:solidFill>
                <a:srgbClr val="6600CC"/>
              </a:solidFill>
            </a:endParaRPr>
          </a:p>
        </p:txBody>
      </p:sp>
    </p:spTree>
    <p:extLst>
      <p:ext uri="{BB962C8B-B14F-4D97-AF65-F5344CB8AC3E}">
        <p14:creationId xmlns:p14="http://schemas.microsoft.com/office/powerpoint/2010/main" val="41255765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9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8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9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 grpId="0"/>
      <p:bldP spid="521" grpId="0"/>
      <p:bldP spid="789" grpId="0"/>
      <p:bldP spid="791" grpId="0" animBg="1"/>
      <p:bldP spid="792" grpId="0" animBg="1"/>
      <p:bldP spid="4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679881" y="4497394"/>
            <a:ext cx="3025376" cy="2318935"/>
            <a:chOff x="5679881" y="4497394"/>
            <a:chExt cx="3025376" cy="2318935"/>
          </a:xfrm>
        </p:grpSpPr>
        <p:sp>
          <p:nvSpPr>
            <p:cNvPr id="106" name="Rectangle 16"/>
            <p:cNvSpPr>
              <a:spLocks noChangeArrowheads="1"/>
            </p:cNvSpPr>
            <p:nvPr/>
          </p:nvSpPr>
          <p:spPr bwMode="auto">
            <a:xfrm>
              <a:off x="6123633" y="6119799"/>
              <a:ext cx="998444" cy="67954"/>
            </a:xfrm>
            <a:prstGeom prst="rect">
              <a:avLst/>
            </a:prstGeom>
            <a:solidFill>
              <a:srgbClr val="0000CC"/>
            </a:solidFill>
            <a:ln w="9525">
              <a:solidFill>
                <a:schemeClr val="bg1"/>
              </a:solidFill>
              <a:miter lim="800000"/>
              <a:headEnd/>
              <a:tailEnd/>
            </a:ln>
            <a:effectLst/>
            <a:extLst/>
          </p:spPr>
          <p:txBody>
            <a:bodyPr wrap="none" anchor="ctr"/>
            <a:lstStyle/>
            <a:p>
              <a:endParaRPr lang="en-US" dirty="0"/>
            </a:p>
          </p:txBody>
        </p:sp>
        <p:sp>
          <p:nvSpPr>
            <p:cNvPr id="107" name="Rectangle 18"/>
            <p:cNvSpPr>
              <a:spLocks noChangeArrowheads="1"/>
            </p:cNvSpPr>
            <p:nvPr/>
          </p:nvSpPr>
          <p:spPr bwMode="auto">
            <a:xfrm>
              <a:off x="6900200" y="5780029"/>
              <a:ext cx="998444" cy="6795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8" name="AutoShape 247"/>
            <p:cNvSpPr>
              <a:spLocks noChangeArrowheads="1"/>
            </p:cNvSpPr>
            <p:nvPr/>
          </p:nvSpPr>
          <p:spPr bwMode="auto">
            <a:xfrm>
              <a:off x="5679881" y="4497394"/>
              <a:ext cx="3025376" cy="1775302"/>
            </a:xfrm>
            <a:prstGeom prst="can">
              <a:avLst>
                <a:gd name="adj" fmla="val 25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9" name="AutoShape 248"/>
            <p:cNvSpPr>
              <a:spLocks noChangeArrowheads="1"/>
            </p:cNvSpPr>
            <p:nvPr/>
          </p:nvSpPr>
          <p:spPr bwMode="auto">
            <a:xfrm>
              <a:off x="5679881" y="5041027"/>
              <a:ext cx="3025376" cy="1775302"/>
            </a:xfrm>
            <a:prstGeom prst="can">
              <a:avLst>
                <a:gd name="adj" fmla="val 25000"/>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110" name="Group 249"/>
            <p:cNvGrpSpPr>
              <a:grpSpLocks/>
            </p:cNvGrpSpPr>
            <p:nvPr/>
          </p:nvGrpSpPr>
          <p:grpSpPr bwMode="auto">
            <a:xfrm>
              <a:off x="7685556" y="6303023"/>
              <a:ext cx="793593" cy="192537"/>
              <a:chOff x="1292" y="1548"/>
              <a:chExt cx="2604" cy="763"/>
            </a:xfrm>
            <a:solidFill>
              <a:srgbClr val="0000CC"/>
            </a:solidFill>
          </p:grpSpPr>
          <p:sp>
            <p:nvSpPr>
              <p:cNvPr id="129" name="Freeform 25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0" name="Freeform 25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1" name="Freeform 25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2" name="Freeform 25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3" name="Freeform 25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4" name="Freeform 25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5" name="Oval 256"/>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6" name="Oval 257"/>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11" name="Group 258"/>
            <p:cNvGrpSpPr>
              <a:grpSpLocks/>
            </p:cNvGrpSpPr>
            <p:nvPr/>
          </p:nvGrpSpPr>
          <p:grpSpPr bwMode="auto">
            <a:xfrm flipH="1">
              <a:off x="5840778" y="5728892"/>
              <a:ext cx="835137" cy="208312"/>
              <a:chOff x="1292" y="1548"/>
              <a:chExt cx="2604" cy="763"/>
            </a:xfrm>
            <a:solidFill>
              <a:srgbClr val="0000CC"/>
            </a:solidFill>
          </p:grpSpPr>
          <p:sp>
            <p:nvSpPr>
              <p:cNvPr id="121"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2"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3"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4"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5"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6"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7" name="Oval 265"/>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8" name="Oval 266"/>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12" name="Group 267"/>
            <p:cNvGrpSpPr>
              <a:grpSpLocks/>
            </p:cNvGrpSpPr>
            <p:nvPr/>
          </p:nvGrpSpPr>
          <p:grpSpPr bwMode="auto">
            <a:xfrm>
              <a:off x="5813086" y="5457372"/>
              <a:ext cx="792138" cy="224479"/>
              <a:chOff x="1292" y="1548"/>
              <a:chExt cx="2604" cy="763"/>
            </a:xfrm>
            <a:solidFill>
              <a:srgbClr val="0000CC"/>
            </a:solidFill>
          </p:grpSpPr>
          <p:sp>
            <p:nvSpPr>
              <p:cNvPr id="113"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4"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5"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6"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7"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8"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9" name="Oval 274"/>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0" name="Oval 275"/>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98" name="Freeform 268"/>
            <p:cNvSpPr>
              <a:spLocks/>
            </p:cNvSpPr>
            <p:nvPr/>
          </p:nvSpPr>
          <p:spPr bwMode="auto">
            <a:xfrm>
              <a:off x="8112026" y="5869585"/>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99" name="Freeform 269"/>
            <p:cNvSpPr>
              <a:spLocks/>
            </p:cNvSpPr>
            <p:nvPr/>
          </p:nvSpPr>
          <p:spPr bwMode="auto">
            <a:xfrm>
              <a:off x="8390369" y="5881059"/>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100" name="Freeform 270"/>
            <p:cNvSpPr>
              <a:spLocks/>
            </p:cNvSpPr>
            <p:nvPr/>
          </p:nvSpPr>
          <p:spPr bwMode="auto">
            <a:xfrm>
              <a:off x="8260780" y="6021101"/>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101" name="Freeform 271"/>
            <p:cNvSpPr>
              <a:spLocks/>
            </p:cNvSpPr>
            <p:nvPr/>
          </p:nvSpPr>
          <p:spPr bwMode="auto">
            <a:xfrm>
              <a:off x="8082214" y="6035811"/>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102" name="Freeform 272"/>
            <p:cNvSpPr>
              <a:spLocks/>
            </p:cNvSpPr>
            <p:nvPr/>
          </p:nvSpPr>
          <p:spPr bwMode="auto">
            <a:xfrm>
              <a:off x="8302455" y="5939606"/>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103" name="Freeform 273"/>
            <p:cNvSpPr>
              <a:spLocks/>
            </p:cNvSpPr>
            <p:nvPr/>
          </p:nvSpPr>
          <p:spPr bwMode="auto">
            <a:xfrm>
              <a:off x="7752461" y="5886943"/>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104" name="Oval 274"/>
            <p:cNvSpPr>
              <a:spLocks noChangeArrowheads="1"/>
            </p:cNvSpPr>
            <p:nvPr/>
          </p:nvSpPr>
          <p:spPr bwMode="auto">
            <a:xfrm rot="956723">
              <a:off x="7807825" y="5931074"/>
              <a:ext cx="17035" cy="12945"/>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105" name="Oval 275"/>
            <p:cNvSpPr>
              <a:spLocks noChangeArrowheads="1"/>
            </p:cNvSpPr>
            <p:nvPr/>
          </p:nvSpPr>
          <p:spPr bwMode="auto">
            <a:xfrm rot="956723">
              <a:off x="7792007" y="5917541"/>
              <a:ext cx="47759" cy="37953"/>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sp>
          <p:nvSpPr>
            <p:cNvPr id="90" name="Freeform 259"/>
            <p:cNvSpPr>
              <a:spLocks/>
            </p:cNvSpPr>
            <p:nvPr/>
          </p:nvSpPr>
          <p:spPr bwMode="auto">
            <a:xfrm flipH="1">
              <a:off x="8024042" y="5553514"/>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91" name="Freeform 260"/>
            <p:cNvSpPr>
              <a:spLocks/>
            </p:cNvSpPr>
            <p:nvPr/>
          </p:nvSpPr>
          <p:spPr bwMode="auto">
            <a:xfrm flipH="1">
              <a:off x="7718723" y="5564162"/>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92" name="Freeform 261"/>
            <p:cNvSpPr>
              <a:spLocks/>
            </p:cNvSpPr>
            <p:nvPr/>
          </p:nvSpPr>
          <p:spPr bwMode="auto">
            <a:xfrm flipH="1">
              <a:off x="7892229" y="5694118"/>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93" name="Freeform 262"/>
            <p:cNvSpPr>
              <a:spLocks/>
            </p:cNvSpPr>
            <p:nvPr/>
          </p:nvSpPr>
          <p:spPr bwMode="auto">
            <a:xfrm flipH="1">
              <a:off x="8060603" y="5707769"/>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94" name="Freeform 263"/>
            <p:cNvSpPr>
              <a:spLocks/>
            </p:cNvSpPr>
            <p:nvPr/>
          </p:nvSpPr>
          <p:spPr bwMode="auto">
            <a:xfrm flipH="1">
              <a:off x="7898322" y="5618492"/>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95" name="Freeform 264"/>
            <p:cNvSpPr>
              <a:spLocks/>
            </p:cNvSpPr>
            <p:nvPr/>
          </p:nvSpPr>
          <p:spPr bwMode="auto">
            <a:xfrm flipH="1">
              <a:off x="7817503" y="5569622"/>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96" name="Oval 265"/>
            <p:cNvSpPr>
              <a:spLocks noChangeArrowheads="1"/>
            </p:cNvSpPr>
            <p:nvPr/>
          </p:nvSpPr>
          <p:spPr bwMode="auto">
            <a:xfrm rot="20643277" flipH="1">
              <a:off x="8477530" y="5610575"/>
              <a:ext cx="17960" cy="12013"/>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97" name="Oval 266"/>
            <p:cNvSpPr>
              <a:spLocks noChangeArrowheads="1"/>
            </p:cNvSpPr>
            <p:nvPr/>
          </p:nvSpPr>
          <p:spPr bwMode="auto">
            <a:xfrm rot="20643277" flipH="1">
              <a:off x="8461815" y="5598016"/>
              <a:ext cx="50352" cy="35219"/>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sp>
          <p:nvSpPr>
            <p:cNvPr id="82" name="Freeform 259"/>
            <p:cNvSpPr>
              <a:spLocks/>
            </p:cNvSpPr>
            <p:nvPr/>
          </p:nvSpPr>
          <p:spPr bwMode="auto">
            <a:xfrm flipH="1">
              <a:off x="6168696" y="6130452"/>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83" name="Freeform 260"/>
            <p:cNvSpPr>
              <a:spLocks/>
            </p:cNvSpPr>
            <p:nvPr/>
          </p:nvSpPr>
          <p:spPr bwMode="auto">
            <a:xfrm flipH="1">
              <a:off x="5863377" y="6141100"/>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84" name="Freeform 261"/>
            <p:cNvSpPr>
              <a:spLocks/>
            </p:cNvSpPr>
            <p:nvPr/>
          </p:nvSpPr>
          <p:spPr bwMode="auto">
            <a:xfrm flipH="1">
              <a:off x="6036883" y="6271056"/>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85" name="Freeform 262"/>
            <p:cNvSpPr>
              <a:spLocks/>
            </p:cNvSpPr>
            <p:nvPr/>
          </p:nvSpPr>
          <p:spPr bwMode="auto">
            <a:xfrm flipH="1">
              <a:off x="6205257" y="6284707"/>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86" name="Freeform 263"/>
            <p:cNvSpPr>
              <a:spLocks/>
            </p:cNvSpPr>
            <p:nvPr/>
          </p:nvSpPr>
          <p:spPr bwMode="auto">
            <a:xfrm flipH="1">
              <a:off x="6042976" y="6195430"/>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87" name="Freeform 264"/>
            <p:cNvSpPr>
              <a:spLocks/>
            </p:cNvSpPr>
            <p:nvPr/>
          </p:nvSpPr>
          <p:spPr bwMode="auto">
            <a:xfrm flipH="1">
              <a:off x="5962157" y="6146560"/>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88" name="Oval 265"/>
            <p:cNvSpPr>
              <a:spLocks noChangeArrowheads="1"/>
            </p:cNvSpPr>
            <p:nvPr/>
          </p:nvSpPr>
          <p:spPr bwMode="auto">
            <a:xfrm rot="20643277" flipH="1">
              <a:off x="6622184" y="6187513"/>
              <a:ext cx="17960" cy="12013"/>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89" name="Oval 266"/>
            <p:cNvSpPr>
              <a:spLocks noChangeArrowheads="1"/>
            </p:cNvSpPr>
            <p:nvPr/>
          </p:nvSpPr>
          <p:spPr bwMode="auto">
            <a:xfrm rot="20643277" flipH="1">
              <a:off x="6606469" y="6174954"/>
              <a:ext cx="50352" cy="35219"/>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sp>
          <p:nvSpPr>
            <p:cNvPr id="74" name="Freeform 250"/>
            <p:cNvSpPr>
              <a:spLocks/>
            </p:cNvSpPr>
            <p:nvPr/>
          </p:nvSpPr>
          <p:spPr bwMode="auto">
            <a:xfrm>
              <a:off x="7119242" y="5553514"/>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5" name="Freeform 251"/>
            <p:cNvSpPr>
              <a:spLocks/>
            </p:cNvSpPr>
            <p:nvPr/>
          </p:nvSpPr>
          <p:spPr bwMode="auto">
            <a:xfrm>
              <a:off x="7398097" y="5563355"/>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6" name="Freeform 252"/>
            <p:cNvSpPr>
              <a:spLocks/>
            </p:cNvSpPr>
            <p:nvPr/>
          </p:nvSpPr>
          <p:spPr bwMode="auto">
            <a:xfrm>
              <a:off x="7268270" y="5683470"/>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7" name="Freeform 253"/>
            <p:cNvSpPr>
              <a:spLocks/>
            </p:cNvSpPr>
            <p:nvPr/>
          </p:nvSpPr>
          <p:spPr bwMode="auto">
            <a:xfrm>
              <a:off x="7089376" y="5696087"/>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8" name="Freeform 254"/>
            <p:cNvSpPr>
              <a:spLocks/>
            </p:cNvSpPr>
            <p:nvPr/>
          </p:nvSpPr>
          <p:spPr bwMode="auto">
            <a:xfrm>
              <a:off x="7310022" y="5613571"/>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9" name="Freeform 255"/>
            <p:cNvSpPr>
              <a:spLocks/>
            </p:cNvSpPr>
            <p:nvPr/>
          </p:nvSpPr>
          <p:spPr bwMode="auto">
            <a:xfrm>
              <a:off x="6759017" y="5568402"/>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80" name="Oval 256"/>
            <p:cNvSpPr>
              <a:spLocks noChangeArrowheads="1"/>
            </p:cNvSpPr>
            <p:nvPr/>
          </p:nvSpPr>
          <p:spPr bwMode="auto">
            <a:xfrm rot="956723">
              <a:off x="6814483" y="5606253"/>
              <a:ext cx="17067" cy="11103"/>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81" name="Oval 257"/>
            <p:cNvSpPr>
              <a:spLocks noChangeArrowheads="1"/>
            </p:cNvSpPr>
            <p:nvPr/>
          </p:nvSpPr>
          <p:spPr bwMode="auto">
            <a:xfrm rot="956723">
              <a:off x="6798636" y="5594646"/>
              <a:ext cx="47847" cy="32552"/>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sp>
          <p:nvSpPr>
            <p:cNvPr id="66" name="Freeform 250"/>
            <p:cNvSpPr>
              <a:spLocks/>
            </p:cNvSpPr>
            <p:nvPr/>
          </p:nvSpPr>
          <p:spPr bwMode="auto">
            <a:xfrm>
              <a:off x="7249921" y="6160114"/>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67" name="Freeform 251"/>
            <p:cNvSpPr>
              <a:spLocks/>
            </p:cNvSpPr>
            <p:nvPr/>
          </p:nvSpPr>
          <p:spPr bwMode="auto">
            <a:xfrm>
              <a:off x="7528776" y="6169955"/>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68" name="Freeform 252"/>
            <p:cNvSpPr>
              <a:spLocks/>
            </p:cNvSpPr>
            <p:nvPr/>
          </p:nvSpPr>
          <p:spPr bwMode="auto">
            <a:xfrm>
              <a:off x="7398949" y="6290070"/>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69" name="Freeform 253"/>
            <p:cNvSpPr>
              <a:spLocks/>
            </p:cNvSpPr>
            <p:nvPr/>
          </p:nvSpPr>
          <p:spPr bwMode="auto">
            <a:xfrm>
              <a:off x="7220055" y="6302687"/>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0" name="Freeform 254"/>
            <p:cNvSpPr>
              <a:spLocks/>
            </p:cNvSpPr>
            <p:nvPr/>
          </p:nvSpPr>
          <p:spPr bwMode="auto">
            <a:xfrm>
              <a:off x="7440701" y="6220171"/>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1" name="Freeform 255"/>
            <p:cNvSpPr>
              <a:spLocks/>
            </p:cNvSpPr>
            <p:nvPr/>
          </p:nvSpPr>
          <p:spPr bwMode="auto">
            <a:xfrm>
              <a:off x="6889696" y="6175002"/>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2" name="Oval 256"/>
            <p:cNvSpPr>
              <a:spLocks noChangeArrowheads="1"/>
            </p:cNvSpPr>
            <p:nvPr/>
          </p:nvSpPr>
          <p:spPr bwMode="auto">
            <a:xfrm rot="956723">
              <a:off x="6945162" y="6212853"/>
              <a:ext cx="17067" cy="11103"/>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73" name="Oval 257"/>
            <p:cNvSpPr>
              <a:spLocks noChangeArrowheads="1"/>
            </p:cNvSpPr>
            <p:nvPr/>
          </p:nvSpPr>
          <p:spPr bwMode="auto">
            <a:xfrm rot="956723">
              <a:off x="6929315" y="6201246"/>
              <a:ext cx="47847" cy="32552"/>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sp>
          <p:nvSpPr>
            <p:cNvPr id="58" name="Freeform 268"/>
            <p:cNvSpPr>
              <a:spLocks/>
            </p:cNvSpPr>
            <p:nvPr/>
          </p:nvSpPr>
          <p:spPr bwMode="auto">
            <a:xfrm>
              <a:off x="7203055" y="5787594"/>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59" name="Freeform 269"/>
            <p:cNvSpPr>
              <a:spLocks/>
            </p:cNvSpPr>
            <p:nvPr/>
          </p:nvSpPr>
          <p:spPr bwMode="auto">
            <a:xfrm>
              <a:off x="7481398" y="5799068"/>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60" name="Freeform 270"/>
            <p:cNvSpPr>
              <a:spLocks/>
            </p:cNvSpPr>
            <p:nvPr/>
          </p:nvSpPr>
          <p:spPr bwMode="auto">
            <a:xfrm>
              <a:off x="7351809" y="5939110"/>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61" name="Freeform 271"/>
            <p:cNvSpPr>
              <a:spLocks/>
            </p:cNvSpPr>
            <p:nvPr/>
          </p:nvSpPr>
          <p:spPr bwMode="auto">
            <a:xfrm>
              <a:off x="7173243" y="5953820"/>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62" name="Freeform 272"/>
            <p:cNvSpPr>
              <a:spLocks/>
            </p:cNvSpPr>
            <p:nvPr/>
          </p:nvSpPr>
          <p:spPr bwMode="auto">
            <a:xfrm>
              <a:off x="7393484" y="5857615"/>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63" name="Freeform 273"/>
            <p:cNvSpPr>
              <a:spLocks/>
            </p:cNvSpPr>
            <p:nvPr/>
          </p:nvSpPr>
          <p:spPr bwMode="auto">
            <a:xfrm>
              <a:off x="6843490" y="5804952"/>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64" name="Oval 274"/>
            <p:cNvSpPr>
              <a:spLocks noChangeArrowheads="1"/>
            </p:cNvSpPr>
            <p:nvPr/>
          </p:nvSpPr>
          <p:spPr bwMode="auto">
            <a:xfrm rot="956723">
              <a:off x="6898854" y="5849083"/>
              <a:ext cx="17035" cy="12945"/>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65" name="Oval 275"/>
            <p:cNvSpPr>
              <a:spLocks noChangeArrowheads="1"/>
            </p:cNvSpPr>
            <p:nvPr/>
          </p:nvSpPr>
          <p:spPr bwMode="auto">
            <a:xfrm rot="956723">
              <a:off x="6883036" y="5835550"/>
              <a:ext cx="47759" cy="37953"/>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sp>
          <p:nvSpPr>
            <p:cNvPr id="50" name="Freeform 259"/>
            <p:cNvSpPr>
              <a:spLocks/>
            </p:cNvSpPr>
            <p:nvPr/>
          </p:nvSpPr>
          <p:spPr bwMode="auto">
            <a:xfrm flipH="1">
              <a:off x="7034472" y="6479578"/>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51" name="Freeform 260"/>
            <p:cNvSpPr>
              <a:spLocks/>
            </p:cNvSpPr>
            <p:nvPr/>
          </p:nvSpPr>
          <p:spPr bwMode="auto">
            <a:xfrm flipH="1">
              <a:off x="6729153" y="6490226"/>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52" name="Freeform 261"/>
            <p:cNvSpPr>
              <a:spLocks/>
            </p:cNvSpPr>
            <p:nvPr/>
          </p:nvSpPr>
          <p:spPr bwMode="auto">
            <a:xfrm flipH="1">
              <a:off x="6902659" y="6620182"/>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53" name="Freeform 262"/>
            <p:cNvSpPr>
              <a:spLocks/>
            </p:cNvSpPr>
            <p:nvPr/>
          </p:nvSpPr>
          <p:spPr bwMode="auto">
            <a:xfrm flipH="1">
              <a:off x="7071033" y="6633833"/>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54" name="Freeform 263"/>
            <p:cNvSpPr>
              <a:spLocks/>
            </p:cNvSpPr>
            <p:nvPr/>
          </p:nvSpPr>
          <p:spPr bwMode="auto">
            <a:xfrm flipH="1">
              <a:off x="6908752" y="6544556"/>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55" name="Freeform 264"/>
            <p:cNvSpPr>
              <a:spLocks/>
            </p:cNvSpPr>
            <p:nvPr/>
          </p:nvSpPr>
          <p:spPr bwMode="auto">
            <a:xfrm flipH="1">
              <a:off x="6827933" y="6495686"/>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56" name="Oval 265"/>
            <p:cNvSpPr>
              <a:spLocks noChangeArrowheads="1"/>
            </p:cNvSpPr>
            <p:nvPr/>
          </p:nvSpPr>
          <p:spPr bwMode="auto">
            <a:xfrm rot="20643277" flipH="1">
              <a:off x="7487960" y="6536639"/>
              <a:ext cx="17960" cy="12013"/>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57" name="Oval 266"/>
            <p:cNvSpPr>
              <a:spLocks noChangeArrowheads="1"/>
            </p:cNvSpPr>
            <p:nvPr/>
          </p:nvSpPr>
          <p:spPr bwMode="auto">
            <a:xfrm rot="20643277" flipH="1">
              <a:off x="7472245" y="6524080"/>
              <a:ext cx="50352" cy="35219"/>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grpSp>
      <p:sp>
        <p:nvSpPr>
          <p:cNvPr id="520" name="TextBox 519"/>
          <p:cNvSpPr txBox="1"/>
          <p:nvPr/>
        </p:nvSpPr>
        <p:spPr>
          <a:xfrm>
            <a:off x="-63062" y="2657179"/>
            <a:ext cx="1694340" cy="954107"/>
          </a:xfrm>
          <a:prstGeom prst="rect">
            <a:avLst/>
          </a:prstGeom>
          <a:noFill/>
        </p:spPr>
        <p:txBody>
          <a:bodyPr wrap="square" rtlCol="0">
            <a:spAutoFit/>
          </a:bodyPr>
          <a:lstStyle/>
          <a:p>
            <a:pPr algn="ctr"/>
            <a:r>
              <a:rPr lang="en-US" sz="2800" dirty="0" smtClean="0">
                <a:solidFill>
                  <a:srgbClr val="FF0000"/>
                </a:solidFill>
              </a:rPr>
              <a:t>All or Nothing</a:t>
            </a:r>
            <a:endParaRPr lang="en-US" sz="2800" dirty="0">
              <a:solidFill>
                <a:srgbClr val="FF0000"/>
              </a:solidFill>
            </a:endParaRPr>
          </a:p>
        </p:txBody>
      </p:sp>
      <p:sp>
        <p:nvSpPr>
          <p:cNvPr id="521" name="TextBox 520"/>
          <p:cNvSpPr txBox="1"/>
          <p:nvPr/>
        </p:nvSpPr>
        <p:spPr>
          <a:xfrm>
            <a:off x="0" y="5262121"/>
            <a:ext cx="1694340" cy="523220"/>
          </a:xfrm>
          <a:prstGeom prst="rect">
            <a:avLst/>
          </a:prstGeom>
          <a:noFill/>
        </p:spPr>
        <p:txBody>
          <a:bodyPr wrap="square" rtlCol="0">
            <a:spAutoFit/>
          </a:bodyPr>
          <a:lstStyle/>
          <a:p>
            <a:pPr algn="ctr"/>
            <a:r>
              <a:rPr lang="en-US" sz="2800" dirty="0" smtClean="0">
                <a:solidFill>
                  <a:srgbClr val="0000CC"/>
                </a:solidFill>
              </a:rPr>
              <a:t>Leaky</a:t>
            </a:r>
            <a:endParaRPr lang="en-US" sz="2800" dirty="0">
              <a:solidFill>
                <a:srgbClr val="0000CC"/>
              </a:solidFill>
            </a:endParaRPr>
          </a:p>
        </p:txBody>
      </p:sp>
      <p:grpSp>
        <p:nvGrpSpPr>
          <p:cNvPr id="3" name="Group 2"/>
          <p:cNvGrpSpPr/>
          <p:nvPr/>
        </p:nvGrpSpPr>
        <p:grpSpPr>
          <a:xfrm>
            <a:off x="1453404" y="4460019"/>
            <a:ext cx="3025376" cy="2318935"/>
            <a:chOff x="5456203" y="4481140"/>
            <a:chExt cx="3025376" cy="2318935"/>
          </a:xfrm>
        </p:grpSpPr>
        <p:sp>
          <p:nvSpPr>
            <p:cNvPr id="702" name="Rectangle 16"/>
            <p:cNvSpPr>
              <a:spLocks noChangeArrowheads="1"/>
            </p:cNvSpPr>
            <p:nvPr/>
          </p:nvSpPr>
          <p:spPr bwMode="auto">
            <a:xfrm>
              <a:off x="5899955" y="6103545"/>
              <a:ext cx="998444" cy="67954"/>
            </a:xfrm>
            <a:prstGeom prst="rect">
              <a:avLst/>
            </a:prstGeom>
            <a:solidFill>
              <a:srgbClr val="0000CC"/>
            </a:solidFill>
            <a:ln w="9525">
              <a:solidFill>
                <a:schemeClr val="bg1"/>
              </a:solidFill>
              <a:miter lim="800000"/>
              <a:headEnd/>
              <a:tailEnd/>
            </a:ln>
            <a:effectLst/>
            <a:extLst/>
          </p:spPr>
          <p:txBody>
            <a:bodyPr wrap="none" anchor="ctr"/>
            <a:lstStyle/>
            <a:p>
              <a:endParaRPr lang="en-US" dirty="0"/>
            </a:p>
          </p:txBody>
        </p:sp>
        <p:sp>
          <p:nvSpPr>
            <p:cNvPr id="703" name="Rectangle 18"/>
            <p:cNvSpPr>
              <a:spLocks noChangeArrowheads="1"/>
            </p:cNvSpPr>
            <p:nvPr/>
          </p:nvSpPr>
          <p:spPr bwMode="auto">
            <a:xfrm>
              <a:off x="6676522" y="5763775"/>
              <a:ext cx="998444" cy="6795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04" name="AutoShape 247"/>
            <p:cNvSpPr>
              <a:spLocks noChangeArrowheads="1"/>
            </p:cNvSpPr>
            <p:nvPr/>
          </p:nvSpPr>
          <p:spPr bwMode="auto">
            <a:xfrm>
              <a:off x="5456203" y="4481140"/>
              <a:ext cx="3025376" cy="1775302"/>
            </a:xfrm>
            <a:prstGeom prst="can">
              <a:avLst>
                <a:gd name="adj" fmla="val 25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05" name="AutoShape 248"/>
            <p:cNvSpPr>
              <a:spLocks noChangeArrowheads="1"/>
            </p:cNvSpPr>
            <p:nvPr/>
          </p:nvSpPr>
          <p:spPr bwMode="auto">
            <a:xfrm>
              <a:off x="5456203" y="5024773"/>
              <a:ext cx="3025376" cy="1775302"/>
            </a:xfrm>
            <a:prstGeom prst="can">
              <a:avLst>
                <a:gd name="adj" fmla="val 25000"/>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81" name="Freeform 250"/>
            <p:cNvSpPr>
              <a:spLocks/>
            </p:cNvSpPr>
            <p:nvPr/>
          </p:nvSpPr>
          <p:spPr bwMode="auto">
            <a:xfrm>
              <a:off x="7822103" y="6286769"/>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82" name="Freeform 251"/>
            <p:cNvSpPr>
              <a:spLocks/>
            </p:cNvSpPr>
            <p:nvPr/>
          </p:nvSpPr>
          <p:spPr bwMode="auto">
            <a:xfrm>
              <a:off x="8100958" y="6296610"/>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83" name="Freeform 252"/>
            <p:cNvSpPr>
              <a:spLocks/>
            </p:cNvSpPr>
            <p:nvPr/>
          </p:nvSpPr>
          <p:spPr bwMode="auto">
            <a:xfrm>
              <a:off x="7971131" y="6416725"/>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84" name="Freeform 253"/>
            <p:cNvSpPr>
              <a:spLocks/>
            </p:cNvSpPr>
            <p:nvPr/>
          </p:nvSpPr>
          <p:spPr bwMode="auto">
            <a:xfrm>
              <a:off x="7792237" y="6429342"/>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85" name="Freeform 254"/>
            <p:cNvSpPr>
              <a:spLocks/>
            </p:cNvSpPr>
            <p:nvPr/>
          </p:nvSpPr>
          <p:spPr bwMode="auto">
            <a:xfrm>
              <a:off x="8012883" y="6346826"/>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86" name="Freeform 255"/>
            <p:cNvSpPr>
              <a:spLocks/>
            </p:cNvSpPr>
            <p:nvPr/>
          </p:nvSpPr>
          <p:spPr bwMode="auto">
            <a:xfrm>
              <a:off x="7461878" y="6301657"/>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87" name="Oval 256"/>
            <p:cNvSpPr>
              <a:spLocks noChangeArrowheads="1"/>
            </p:cNvSpPr>
            <p:nvPr/>
          </p:nvSpPr>
          <p:spPr bwMode="auto">
            <a:xfrm rot="956723">
              <a:off x="7517344" y="6339508"/>
              <a:ext cx="17067" cy="11103"/>
            </a:xfrm>
            <a:prstGeom prst="ellipse">
              <a:avLst/>
            </a:prstGeom>
            <a:solidFill>
              <a:schemeClr val="bg1">
                <a:lumMod val="50000"/>
              </a:schemeClr>
            </a:solidFill>
            <a:ln w="9525">
              <a:solidFill>
                <a:schemeClr val="tx1"/>
              </a:solidFill>
              <a:round/>
              <a:headEnd/>
              <a:tailEnd/>
            </a:ln>
            <a:effectLst/>
            <a:extLst/>
          </p:spPr>
          <p:txBody>
            <a:bodyPr wrap="none" anchor="ctr"/>
            <a:lstStyle/>
            <a:p>
              <a:endParaRPr lang="en-US" dirty="0"/>
            </a:p>
          </p:txBody>
        </p:sp>
        <p:sp>
          <p:nvSpPr>
            <p:cNvPr id="788" name="Oval 257"/>
            <p:cNvSpPr>
              <a:spLocks noChangeArrowheads="1"/>
            </p:cNvSpPr>
            <p:nvPr/>
          </p:nvSpPr>
          <p:spPr bwMode="auto">
            <a:xfrm rot="956723">
              <a:off x="7501497" y="6327901"/>
              <a:ext cx="47847" cy="32552"/>
            </a:xfrm>
            <a:prstGeom prst="ellipse">
              <a:avLst/>
            </a:prstGeom>
            <a:solidFill>
              <a:schemeClr val="bg1">
                <a:lumMod val="50000"/>
              </a:schemeClr>
            </a:solidFill>
            <a:ln w="3175">
              <a:solidFill>
                <a:schemeClr val="tx1"/>
              </a:solidFill>
              <a:round/>
              <a:headEnd/>
              <a:tailEnd/>
            </a:ln>
            <a:effectLst/>
            <a:extLst/>
          </p:spPr>
          <p:txBody>
            <a:bodyPr wrap="none" anchor="ctr"/>
            <a:lstStyle/>
            <a:p>
              <a:endParaRPr lang="en-US" dirty="0"/>
            </a:p>
          </p:txBody>
        </p:sp>
        <p:sp>
          <p:nvSpPr>
            <p:cNvPr id="773" name="Freeform 259"/>
            <p:cNvSpPr>
              <a:spLocks/>
            </p:cNvSpPr>
            <p:nvPr/>
          </p:nvSpPr>
          <p:spPr bwMode="auto">
            <a:xfrm flipH="1">
              <a:off x="5922419" y="5712638"/>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4" name="Freeform 260"/>
            <p:cNvSpPr>
              <a:spLocks/>
            </p:cNvSpPr>
            <p:nvPr/>
          </p:nvSpPr>
          <p:spPr bwMode="auto">
            <a:xfrm flipH="1">
              <a:off x="5617100" y="5723286"/>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5" name="Freeform 261"/>
            <p:cNvSpPr>
              <a:spLocks/>
            </p:cNvSpPr>
            <p:nvPr/>
          </p:nvSpPr>
          <p:spPr bwMode="auto">
            <a:xfrm flipH="1">
              <a:off x="5790606" y="5853242"/>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6" name="Freeform 262"/>
            <p:cNvSpPr>
              <a:spLocks/>
            </p:cNvSpPr>
            <p:nvPr/>
          </p:nvSpPr>
          <p:spPr bwMode="auto">
            <a:xfrm flipH="1">
              <a:off x="5958980" y="5866893"/>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7" name="Freeform 263"/>
            <p:cNvSpPr>
              <a:spLocks/>
            </p:cNvSpPr>
            <p:nvPr/>
          </p:nvSpPr>
          <p:spPr bwMode="auto">
            <a:xfrm flipH="1">
              <a:off x="5796699" y="5777616"/>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8" name="Freeform 264"/>
            <p:cNvSpPr>
              <a:spLocks/>
            </p:cNvSpPr>
            <p:nvPr/>
          </p:nvSpPr>
          <p:spPr bwMode="auto">
            <a:xfrm flipH="1">
              <a:off x="5715880" y="5728746"/>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9" name="Oval 265"/>
            <p:cNvSpPr>
              <a:spLocks noChangeArrowheads="1"/>
            </p:cNvSpPr>
            <p:nvPr/>
          </p:nvSpPr>
          <p:spPr bwMode="auto">
            <a:xfrm rot="20643277" flipH="1">
              <a:off x="6375907" y="5769699"/>
              <a:ext cx="17960" cy="12013"/>
            </a:xfrm>
            <a:prstGeom prst="ellipse">
              <a:avLst/>
            </a:pr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80" name="Oval 266"/>
            <p:cNvSpPr>
              <a:spLocks noChangeArrowheads="1"/>
            </p:cNvSpPr>
            <p:nvPr/>
          </p:nvSpPr>
          <p:spPr bwMode="auto">
            <a:xfrm rot="20643277" flipH="1">
              <a:off x="6360192" y="5757140"/>
              <a:ext cx="50352" cy="35219"/>
            </a:xfrm>
            <a:prstGeom prst="ellipse">
              <a:avLst/>
            </a:prstGeom>
            <a:solidFill>
              <a:srgbClr val="0000CC"/>
            </a:solid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5" name="Freeform 268"/>
            <p:cNvSpPr>
              <a:spLocks/>
            </p:cNvSpPr>
            <p:nvPr/>
          </p:nvSpPr>
          <p:spPr bwMode="auto">
            <a:xfrm>
              <a:off x="5948973" y="5441118"/>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6" name="Freeform 269"/>
            <p:cNvSpPr>
              <a:spLocks/>
            </p:cNvSpPr>
            <p:nvPr/>
          </p:nvSpPr>
          <p:spPr bwMode="auto">
            <a:xfrm>
              <a:off x="6227316" y="5452592"/>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7" name="Freeform 270"/>
            <p:cNvSpPr>
              <a:spLocks/>
            </p:cNvSpPr>
            <p:nvPr/>
          </p:nvSpPr>
          <p:spPr bwMode="auto">
            <a:xfrm>
              <a:off x="6097727" y="5592634"/>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8" name="Freeform 271"/>
            <p:cNvSpPr>
              <a:spLocks/>
            </p:cNvSpPr>
            <p:nvPr/>
          </p:nvSpPr>
          <p:spPr bwMode="auto">
            <a:xfrm>
              <a:off x="5919161" y="5607344"/>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 name="Freeform 272"/>
            <p:cNvSpPr>
              <a:spLocks/>
            </p:cNvSpPr>
            <p:nvPr/>
          </p:nvSpPr>
          <p:spPr bwMode="auto">
            <a:xfrm>
              <a:off x="6139402" y="5511139"/>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 name="Freeform 273"/>
            <p:cNvSpPr>
              <a:spLocks/>
            </p:cNvSpPr>
            <p:nvPr/>
          </p:nvSpPr>
          <p:spPr bwMode="auto">
            <a:xfrm>
              <a:off x="5589408" y="5458476"/>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1" name="Oval 274"/>
            <p:cNvSpPr>
              <a:spLocks noChangeArrowheads="1"/>
            </p:cNvSpPr>
            <p:nvPr/>
          </p:nvSpPr>
          <p:spPr bwMode="auto">
            <a:xfrm rot="956723">
              <a:off x="5644772" y="5502607"/>
              <a:ext cx="17035" cy="12945"/>
            </a:xfrm>
            <a:prstGeom prst="ellipse">
              <a:avLst/>
            </a:prstGeom>
            <a:solidFill>
              <a:srgbClr val="0000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2" name="Oval 275"/>
            <p:cNvSpPr>
              <a:spLocks noChangeArrowheads="1"/>
            </p:cNvSpPr>
            <p:nvPr/>
          </p:nvSpPr>
          <p:spPr bwMode="auto">
            <a:xfrm rot="956723">
              <a:off x="5628954" y="5489074"/>
              <a:ext cx="47759" cy="37953"/>
            </a:xfrm>
            <a:prstGeom prst="ellipse">
              <a:avLst/>
            </a:prstGeom>
            <a:solidFill>
              <a:srgbClr val="0000CC"/>
            </a:solid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09" name="Freeform 268"/>
            <p:cNvSpPr>
              <a:spLocks/>
            </p:cNvSpPr>
            <p:nvPr/>
          </p:nvSpPr>
          <p:spPr bwMode="auto">
            <a:xfrm>
              <a:off x="7888348" y="5853331"/>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10" name="Freeform 269"/>
            <p:cNvSpPr>
              <a:spLocks/>
            </p:cNvSpPr>
            <p:nvPr/>
          </p:nvSpPr>
          <p:spPr bwMode="auto">
            <a:xfrm>
              <a:off x="8166691" y="5864805"/>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11" name="Freeform 270"/>
            <p:cNvSpPr>
              <a:spLocks/>
            </p:cNvSpPr>
            <p:nvPr/>
          </p:nvSpPr>
          <p:spPr bwMode="auto">
            <a:xfrm>
              <a:off x="8037102" y="6004847"/>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12" name="Freeform 271"/>
            <p:cNvSpPr>
              <a:spLocks/>
            </p:cNvSpPr>
            <p:nvPr/>
          </p:nvSpPr>
          <p:spPr bwMode="auto">
            <a:xfrm>
              <a:off x="7858536" y="6019557"/>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13" name="Freeform 272"/>
            <p:cNvSpPr>
              <a:spLocks/>
            </p:cNvSpPr>
            <p:nvPr/>
          </p:nvSpPr>
          <p:spPr bwMode="auto">
            <a:xfrm>
              <a:off x="8078777" y="5923352"/>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14" name="Freeform 273"/>
            <p:cNvSpPr>
              <a:spLocks/>
            </p:cNvSpPr>
            <p:nvPr/>
          </p:nvSpPr>
          <p:spPr bwMode="auto">
            <a:xfrm>
              <a:off x="7528783" y="5870689"/>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15" name="Oval 274"/>
            <p:cNvSpPr>
              <a:spLocks noChangeArrowheads="1"/>
            </p:cNvSpPr>
            <p:nvPr/>
          </p:nvSpPr>
          <p:spPr bwMode="auto">
            <a:xfrm rot="956723">
              <a:off x="7584147" y="5914820"/>
              <a:ext cx="17035" cy="12945"/>
            </a:xfrm>
            <a:prstGeom prst="ellipse">
              <a:avLst/>
            </a:prstGeom>
            <a:solidFill>
              <a:schemeClr val="bg1">
                <a:lumMod val="50000"/>
              </a:schemeClr>
            </a:solidFill>
            <a:ln w="9525">
              <a:solidFill>
                <a:schemeClr val="tx1"/>
              </a:solidFill>
              <a:round/>
              <a:headEnd/>
              <a:tailEnd/>
            </a:ln>
            <a:effectLst/>
            <a:extLst/>
          </p:spPr>
          <p:txBody>
            <a:bodyPr wrap="none" anchor="ctr"/>
            <a:lstStyle/>
            <a:p>
              <a:endParaRPr lang="en-US" dirty="0"/>
            </a:p>
          </p:txBody>
        </p:sp>
        <p:sp>
          <p:nvSpPr>
            <p:cNvPr id="716" name="Oval 275"/>
            <p:cNvSpPr>
              <a:spLocks noChangeArrowheads="1"/>
            </p:cNvSpPr>
            <p:nvPr/>
          </p:nvSpPr>
          <p:spPr bwMode="auto">
            <a:xfrm rot="956723">
              <a:off x="7568329" y="5901287"/>
              <a:ext cx="47759" cy="37953"/>
            </a:xfrm>
            <a:prstGeom prst="ellipse">
              <a:avLst/>
            </a:prstGeom>
            <a:solidFill>
              <a:schemeClr val="bg1">
                <a:lumMod val="50000"/>
              </a:schemeClr>
            </a:solidFill>
            <a:ln w="3175">
              <a:solidFill>
                <a:schemeClr val="tx1"/>
              </a:solidFill>
              <a:round/>
              <a:headEnd/>
              <a:tailEnd/>
            </a:ln>
            <a:effectLst/>
            <a:extLst/>
          </p:spPr>
          <p:txBody>
            <a:bodyPr wrap="none" anchor="ctr"/>
            <a:lstStyle/>
            <a:p>
              <a:endParaRPr lang="en-US" dirty="0"/>
            </a:p>
          </p:txBody>
        </p:sp>
        <p:sp>
          <p:nvSpPr>
            <p:cNvPr id="717" name="Freeform 259"/>
            <p:cNvSpPr>
              <a:spLocks/>
            </p:cNvSpPr>
            <p:nvPr/>
          </p:nvSpPr>
          <p:spPr bwMode="auto">
            <a:xfrm flipH="1">
              <a:off x="7800364" y="5537260"/>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18" name="Freeform 260"/>
            <p:cNvSpPr>
              <a:spLocks/>
            </p:cNvSpPr>
            <p:nvPr/>
          </p:nvSpPr>
          <p:spPr bwMode="auto">
            <a:xfrm flipH="1">
              <a:off x="7495045" y="5547908"/>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19" name="Freeform 261"/>
            <p:cNvSpPr>
              <a:spLocks/>
            </p:cNvSpPr>
            <p:nvPr/>
          </p:nvSpPr>
          <p:spPr bwMode="auto">
            <a:xfrm flipH="1">
              <a:off x="7668551" y="5677864"/>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20" name="Freeform 262"/>
            <p:cNvSpPr>
              <a:spLocks/>
            </p:cNvSpPr>
            <p:nvPr/>
          </p:nvSpPr>
          <p:spPr bwMode="auto">
            <a:xfrm flipH="1">
              <a:off x="7836925" y="5691515"/>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21" name="Freeform 263"/>
            <p:cNvSpPr>
              <a:spLocks/>
            </p:cNvSpPr>
            <p:nvPr/>
          </p:nvSpPr>
          <p:spPr bwMode="auto">
            <a:xfrm flipH="1">
              <a:off x="7674644" y="5602238"/>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22" name="Freeform 264"/>
            <p:cNvSpPr>
              <a:spLocks/>
            </p:cNvSpPr>
            <p:nvPr/>
          </p:nvSpPr>
          <p:spPr bwMode="auto">
            <a:xfrm flipH="1">
              <a:off x="7593825" y="5553368"/>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23" name="Oval 265"/>
            <p:cNvSpPr>
              <a:spLocks noChangeArrowheads="1"/>
            </p:cNvSpPr>
            <p:nvPr/>
          </p:nvSpPr>
          <p:spPr bwMode="auto">
            <a:xfrm rot="20643277" flipH="1">
              <a:off x="8253852" y="5594321"/>
              <a:ext cx="17960" cy="1201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24" name="Oval 266"/>
            <p:cNvSpPr>
              <a:spLocks noChangeArrowheads="1"/>
            </p:cNvSpPr>
            <p:nvPr/>
          </p:nvSpPr>
          <p:spPr bwMode="auto">
            <a:xfrm rot="20643277" flipH="1">
              <a:off x="8238137" y="5581762"/>
              <a:ext cx="50352" cy="3521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25" name="Freeform 259"/>
            <p:cNvSpPr>
              <a:spLocks/>
            </p:cNvSpPr>
            <p:nvPr/>
          </p:nvSpPr>
          <p:spPr bwMode="auto">
            <a:xfrm flipH="1">
              <a:off x="5945018" y="6114198"/>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26" name="Freeform 260"/>
            <p:cNvSpPr>
              <a:spLocks/>
            </p:cNvSpPr>
            <p:nvPr/>
          </p:nvSpPr>
          <p:spPr bwMode="auto">
            <a:xfrm flipH="1">
              <a:off x="5639699" y="6124846"/>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27" name="Freeform 261"/>
            <p:cNvSpPr>
              <a:spLocks/>
            </p:cNvSpPr>
            <p:nvPr/>
          </p:nvSpPr>
          <p:spPr bwMode="auto">
            <a:xfrm flipH="1">
              <a:off x="5813205" y="6254802"/>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28" name="Freeform 262"/>
            <p:cNvSpPr>
              <a:spLocks/>
            </p:cNvSpPr>
            <p:nvPr/>
          </p:nvSpPr>
          <p:spPr bwMode="auto">
            <a:xfrm flipH="1">
              <a:off x="5981579" y="6268453"/>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29" name="Freeform 263"/>
            <p:cNvSpPr>
              <a:spLocks/>
            </p:cNvSpPr>
            <p:nvPr/>
          </p:nvSpPr>
          <p:spPr bwMode="auto">
            <a:xfrm flipH="1">
              <a:off x="5819298" y="6179176"/>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30" name="Freeform 264"/>
            <p:cNvSpPr>
              <a:spLocks/>
            </p:cNvSpPr>
            <p:nvPr/>
          </p:nvSpPr>
          <p:spPr bwMode="auto">
            <a:xfrm flipH="1">
              <a:off x="5738479" y="6130306"/>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31" name="Oval 265"/>
            <p:cNvSpPr>
              <a:spLocks noChangeArrowheads="1"/>
            </p:cNvSpPr>
            <p:nvPr/>
          </p:nvSpPr>
          <p:spPr bwMode="auto">
            <a:xfrm rot="20643277" flipH="1">
              <a:off x="6398506" y="6171259"/>
              <a:ext cx="17960" cy="12013"/>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732" name="Oval 266"/>
            <p:cNvSpPr>
              <a:spLocks noChangeArrowheads="1"/>
            </p:cNvSpPr>
            <p:nvPr/>
          </p:nvSpPr>
          <p:spPr bwMode="auto">
            <a:xfrm rot="20643277" flipH="1">
              <a:off x="6382791" y="6158700"/>
              <a:ext cx="50352" cy="35219"/>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sp>
          <p:nvSpPr>
            <p:cNvPr id="733" name="Freeform 250"/>
            <p:cNvSpPr>
              <a:spLocks/>
            </p:cNvSpPr>
            <p:nvPr/>
          </p:nvSpPr>
          <p:spPr bwMode="auto">
            <a:xfrm>
              <a:off x="6895564" y="5537260"/>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34" name="Freeform 251"/>
            <p:cNvSpPr>
              <a:spLocks/>
            </p:cNvSpPr>
            <p:nvPr/>
          </p:nvSpPr>
          <p:spPr bwMode="auto">
            <a:xfrm>
              <a:off x="7174419" y="5547101"/>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35" name="Freeform 252"/>
            <p:cNvSpPr>
              <a:spLocks/>
            </p:cNvSpPr>
            <p:nvPr/>
          </p:nvSpPr>
          <p:spPr bwMode="auto">
            <a:xfrm>
              <a:off x="7044592" y="5667216"/>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36" name="Freeform 253"/>
            <p:cNvSpPr>
              <a:spLocks/>
            </p:cNvSpPr>
            <p:nvPr/>
          </p:nvSpPr>
          <p:spPr bwMode="auto">
            <a:xfrm>
              <a:off x="6865698" y="5679833"/>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37" name="Freeform 254"/>
            <p:cNvSpPr>
              <a:spLocks/>
            </p:cNvSpPr>
            <p:nvPr/>
          </p:nvSpPr>
          <p:spPr bwMode="auto">
            <a:xfrm>
              <a:off x="7086344" y="5597317"/>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38" name="Freeform 255"/>
            <p:cNvSpPr>
              <a:spLocks/>
            </p:cNvSpPr>
            <p:nvPr/>
          </p:nvSpPr>
          <p:spPr bwMode="auto">
            <a:xfrm>
              <a:off x="6535339" y="5552148"/>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39" name="Oval 256"/>
            <p:cNvSpPr>
              <a:spLocks noChangeArrowheads="1"/>
            </p:cNvSpPr>
            <p:nvPr/>
          </p:nvSpPr>
          <p:spPr bwMode="auto">
            <a:xfrm rot="956723">
              <a:off x="6590805" y="5589999"/>
              <a:ext cx="17067" cy="11103"/>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740" name="Oval 257"/>
            <p:cNvSpPr>
              <a:spLocks noChangeArrowheads="1"/>
            </p:cNvSpPr>
            <p:nvPr/>
          </p:nvSpPr>
          <p:spPr bwMode="auto">
            <a:xfrm rot="956723">
              <a:off x="6574958" y="5578392"/>
              <a:ext cx="47847" cy="32552"/>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sp>
          <p:nvSpPr>
            <p:cNvPr id="741" name="Freeform 250"/>
            <p:cNvSpPr>
              <a:spLocks/>
            </p:cNvSpPr>
            <p:nvPr/>
          </p:nvSpPr>
          <p:spPr bwMode="auto">
            <a:xfrm>
              <a:off x="7026243" y="6143860"/>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42" name="Freeform 251"/>
            <p:cNvSpPr>
              <a:spLocks/>
            </p:cNvSpPr>
            <p:nvPr/>
          </p:nvSpPr>
          <p:spPr bwMode="auto">
            <a:xfrm>
              <a:off x="7305098" y="6153701"/>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43" name="Freeform 252"/>
            <p:cNvSpPr>
              <a:spLocks/>
            </p:cNvSpPr>
            <p:nvPr/>
          </p:nvSpPr>
          <p:spPr bwMode="auto">
            <a:xfrm>
              <a:off x="7175271" y="6273816"/>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44" name="Freeform 253"/>
            <p:cNvSpPr>
              <a:spLocks/>
            </p:cNvSpPr>
            <p:nvPr/>
          </p:nvSpPr>
          <p:spPr bwMode="auto">
            <a:xfrm>
              <a:off x="6996377" y="6286433"/>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45" name="Freeform 254"/>
            <p:cNvSpPr>
              <a:spLocks/>
            </p:cNvSpPr>
            <p:nvPr/>
          </p:nvSpPr>
          <p:spPr bwMode="auto">
            <a:xfrm>
              <a:off x="7217023" y="6203917"/>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46" name="Freeform 255"/>
            <p:cNvSpPr>
              <a:spLocks/>
            </p:cNvSpPr>
            <p:nvPr/>
          </p:nvSpPr>
          <p:spPr bwMode="auto">
            <a:xfrm>
              <a:off x="6666018" y="6158748"/>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47" name="Oval 256"/>
            <p:cNvSpPr>
              <a:spLocks noChangeArrowheads="1"/>
            </p:cNvSpPr>
            <p:nvPr/>
          </p:nvSpPr>
          <p:spPr bwMode="auto">
            <a:xfrm rot="956723">
              <a:off x="6721484" y="6196599"/>
              <a:ext cx="17067" cy="11103"/>
            </a:xfrm>
            <a:prstGeom prst="ellipse">
              <a:avLst/>
            </a:prstGeom>
            <a:solidFill>
              <a:schemeClr val="bg1">
                <a:lumMod val="50000"/>
              </a:schemeClr>
            </a:solidFill>
            <a:ln w="9525">
              <a:solidFill>
                <a:schemeClr val="tx1"/>
              </a:solidFill>
              <a:round/>
              <a:headEnd/>
              <a:tailEnd/>
            </a:ln>
            <a:effectLst/>
            <a:extLst/>
          </p:spPr>
          <p:txBody>
            <a:bodyPr wrap="none" anchor="ctr"/>
            <a:lstStyle/>
            <a:p>
              <a:endParaRPr lang="en-US" dirty="0"/>
            </a:p>
          </p:txBody>
        </p:sp>
        <p:sp>
          <p:nvSpPr>
            <p:cNvPr id="748" name="Oval 257"/>
            <p:cNvSpPr>
              <a:spLocks noChangeArrowheads="1"/>
            </p:cNvSpPr>
            <p:nvPr/>
          </p:nvSpPr>
          <p:spPr bwMode="auto">
            <a:xfrm rot="956723">
              <a:off x="6705637" y="6184992"/>
              <a:ext cx="47847" cy="32552"/>
            </a:xfrm>
            <a:prstGeom prst="ellipse">
              <a:avLst/>
            </a:prstGeom>
            <a:solidFill>
              <a:schemeClr val="bg1">
                <a:lumMod val="50000"/>
              </a:schemeClr>
            </a:solidFill>
            <a:ln w="3175">
              <a:solidFill>
                <a:schemeClr val="tx1"/>
              </a:solidFill>
              <a:round/>
              <a:headEnd/>
              <a:tailEnd/>
            </a:ln>
            <a:effectLst/>
            <a:extLst/>
          </p:spPr>
          <p:txBody>
            <a:bodyPr wrap="none" anchor="ctr"/>
            <a:lstStyle/>
            <a:p>
              <a:endParaRPr lang="en-US" dirty="0"/>
            </a:p>
          </p:txBody>
        </p:sp>
        <p:sp>
          <p:nvSpPr>
            <p:cNvPr id="749" name="Freeform 268"/>
            <p:cNvSpPr>
              <a:spLocks/>
            </p:cNvSpPr>
            <p:nvPr/>
          </p:nvSpPr>
          <p:spPr bwMode="auto">
            <a:xfrm>
              <a:off x="6979377" y="5771340"/>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50" name="Freeform 269"/>
            <p:cNvSpPr>
              <a:spLocks/>
            </p:cNvSpPr>
            <p:nvPr/>
          </p:nvSpPr>
          <p:spPr bwMode="auto">
            <a:xfrm>
              <a:off x="7257720" y="5782814"/>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51" name="Freeform 270"/>
            <p:cNvSpPr>
              <a:spLocks/>
            </p:cNvSpPr>
            <p:nvPr/>
          </p:nvSpPr>
          <p:spPr bwMode="auto">
            <a:xfrm>
              <a:off x="7128131" y="5922856"/>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52" name="Freeform 271"/>
            <p:cNvSpPr>
              <a:spLocks/>
            </p:cNvSpPr>
            <p:nvPr/>
          </p:nvSpPr>
          <p:spPr bwMode="auto">
            <a:xfrm>
              <a:off x="6949565" y="5937566"/>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53" name="Freeform 272"/>
            <p:cNvSpPr>
              <a:spLocks/>
            </p:cNvSpPr>
            <p:nvPr/>
          </p:nvSpPr>
          <p:spPr bwMode="auto">
            <a:xfrm>
              <a:off x="7169806" y="5841361"/>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54" name="Freeform 273"/>
            <p:cNvSpPr>
              <a:spLocks/>
            </p:cNvSpPr>
            <p:nvPr/>
          </p:nvSpPr>
          <p:spPr bwMode="auto">
            <a:xfrm>
              <a:off x="6619812" y="5788698"/>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0000CC"/>
            </a:solidFill>
            <a:ln w="9525">
              <a:solidFill>
                <a:schemeClr val="tx1"/>
              </a:solidFill>
              <a:round/>
              <a:headEnd/>
              <a:tailEnd/>
            </a:ln>
            <a:effectLst/>
            <a:extLst/>
          </p:spPr>
          <p:txBody>
            <a:bodyPr/>
            <a:lstStyle/>
            <a:p>
              <a:endParaRPr lang="en-US" dirty="0"/>
            </a:p>
          </p:txBody>
        </p:sp>
        <p:sp>
          <p:nvSpPr>
            <p:cNvPr id="755" name="Oval 274"/>
            <p:cNvSpPr>
              <a:spLocks noChangeArrowheads="1"/>
            </p:cNvSpPr>
            <p:nvPr/>
          </p:nvSpPr>
          <p:spPr bwMode="auto">
            <a:xfrm rot="956723">
              <a:off x="6675176" y="5832829"/>
              <a:ext cx="17035" cy="12945"/>
            </a:xfrm>
            <a:prstGeom prst="ellipse">
              <a:avLst/>
            </a:prstGeom>
            <a:solidFill>
              <a:srgbClr val="0000CC"/>
            </a:solidFill>
            <a:ln w="9525">
              <a:solidFill>
                <a:schemeClr val="tx1"/>
              </a:solidFill>
              <a:round/>
              <a:headEnd/>
              <a:tailEnd/>
            </a:ln>
            <a:effectLst/>
            <a:extLst/>
          </p:spPr>
          <p:txBody>
            <a:bodyPr wrap="none" anchor="ctr"/>
            <a:lstStyle/>
            <a:p>
              <a:endParaRPr lang="en-US" dirty="0"/>
            </a:p>
          </p:txBody>
        </p:sp>
        <p:sp>
          <p:nvSpPr>
            <p:cNvPr id="756" name="Oval 275"/>
            <p:cNvSpPr>
              <a:spLocks noChangeArrowheads="1"/>
            </p:cNvSpPr>
            <p:nvPr/>
          </p:nvSpPr>
          <p:spPr bwMode="auto">
            <a:xfrm rot="956723">
              <a:off x="6659358" y="5819296"/>
              <a:ext cx="47759" cy="37953"/>
            </a:xfrm>
            <a:prstGeom prst="ellipse">
              <a:avLst/>
            </a:prstGeom>
            <a:solidFill>
              <a:srgbClr val="0000CC"/>
            </a:solidFill>
            <a:ln w="3175">
              <a:solidFill>
                <a:schemeClr val="tx1"/>
              </a:solidFill>
              <a:round/>
              <a:headEnd/>
              <a:tailEnd/>
            </a:ln>
            <a:effectLst/>
            <a:extLst/>
          </p:spPr>
          <p:txBody>
            <a:bodyPr wrap="none" anchor="ctr"/>
            <a:lstStyle/>
            <a:p>
              <a:endParaRPr lang="en-US" dirty="0"/>
            </a:p>
          </p:txBody>
        </p:sp>
        <p:sp>
          <p:nvSpPr>
            <p:cNvPr id="757" name="Freeform 259"/>
            <p:cNvSpPr>
              <a:spLocks/>
            </p:cNvSpPr>
            <p:nvPr/>
          </p:nvSpPr>
          <p:spPr bwMode="auto">
            <a:xfrm flipH="1">
              <a:off x="6810794" y="6463324"/>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58" name="Freeform 260"/>
            <p:cNvSpPr>
              <a:spLocks/>
            </p:cNvSpPr>
            <p:nvPr/>
          </p:nvSpPr>
          <p:spPr bwMode="auto">
            <a:xfrm flipH="1">
              <a:off x="6505475" y="6473972"/>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59" name="Freeform 261"/>
            <p:cNvSpPr>
              <a:spLocks/>
            </p:cNvSpPr>
            <p:nvPr/>
          </p:nvSpPr>
          <p:spPr bwMode="auto">
            <a:xfrm flipH="1">
              <a:off x="6678981" y="6603928"/>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60" name="Freeform 262"/>
            <p:cNvSpPr>
              <a:spLocks/>
            </p:cNvSpPr>
            <p:nvPr/>
          </p:nvSpPr>
          <p:spPr bwMode="auto">
            <a:xfrm flipH="1">
              <a:off x="6847355" y="6617579"/>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61" name="Freeform 263"/>
            <p:cNvSpPr>
              <a:spLocks/>
            </p:cNvSpPr>
            <p:nvPr/>
          </p:nvSpPr>
          <p:spPr bwMode="auto">
            <a:xfrm flipH="1">
              <a:off x="6685074" y="6528302"/>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62" name="Freeform 264"/>
            <p:cNvSpPr>
              <a:spLocks/>
            </p:cNvSpPr>
            <p:nvPr/>
          </p:nvSpPr>
          <p:spPr bwMode="auto">
            <a:xfrm flipH="1">
              <a:off x="6604255" y="6479432"/>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763" name="Oval 265"/>
            <p:cNvSpPr>
              <a:spLocks noChangeArrowheads="1"/>
            </p:cNvSpPr>
            <p:nvPr/>
          </p:nvSpPr>
          <p:spPr bwMode="auto">
            <a:xfrm rot="20643277" flipH="1">
              <a:off x="7264282" y="6520385"/>
              <a:ext cx="17960" cy="12013"/>
            </a:xfrm>
            <a:prstGeom prst="ellipse">
              <a:avLst/>
            </a:prstGeom>
            <a:solidFill>
              <a:schemeClr val="bg1">
                <a:lumMod val="50000"/>
              </a:schemeClr>
            </a:solidFill>
            <a:ln w="9525">
              <a:solidFill>
                <a:schemeClr val="tx1"/>
              </a:solidFill>
              <a:round/>
              <a:headEnd/>
              <a:tailEnd/>
            </a:ln>
            <a:effectLst/>
            <a:extLst/>
          </p:spPr>
          <p:txBody>
            <a:bodyPr wrap="none" anchor="ctr"/>
            <a:lstStyle/>
            <a:p>
              <a:endParaRPr lang="en-US" dirty="0"/>
            </a:p>
          </p:txBody>
        </p:sp>
        <p:sp>
          <p:nvSpPr>
            <p:cNvPr id="764" name="Oval 266"/>
            <p:cNvSpPr>
              <a:spLocks noChangeArrowheads="1"/>
            </p:cNvSpPr>
            <p:nvPr/>
          </p:nvSpPr>
          <p:spPr bwMode="auto">
            <a:xfrm rot="20643277" flipH="1">
              <a:off x="7248567" y="6507826"/>
              <a:ext cx="50352" cy="35219"/>
            </a:xfrm>
            <a:prstGeom prst="ellipse">
              <a:avLst/>
            </a:prstGeom>
            <a:solidFill>
              <a:schemeClr val="bg1">
                <a:lumMod val="50000"/>
              </a:schemeClr>
            </a:solidFill>
            <a:ln w="3175">
              <a:solidFill>
                <a:schemeClr val="tx1"/>
              </a:solidFill>
              <a:round/>
              <a:headEnd/>
              <a:tailEnd/>
            </a:ln>
            <a:effectLst/>
            <a:extLst/>
          </p:spPr>
          <p:txBody>
            <a:bodyPr wrap="none" anchor="ctr"/>
            <a:lstStyle/>
            <a:p>
              <a:endParaRPr lang="en-US" dirty="0"/>
            </a:p>
          </p:txBody>
        </p:sp>
      </p:grpSp>
      <p:grpSp>
        <p:nvGrpSpPr>
          <p:cNvPr id="9" name="Group 8"/>
          <p:cNvGrpSpPr/>
          <p:nvPr/>
        </p:nvGrpSpPr>
        <p:grpSpPr>
          <a:xfrm>
            <a:off x="5610701" y="1987574"/>
            <a:ext cx="3025376" cy="2318935"/>
            <a:chOff x="5583215" y="1901797"/>
            <a:chExt cx="3025376" cy="2318935"/>
          </a:xfrm>
        </p:grpSpPr>
        <p:sp>
          <p:nvSpPr>
            <p:cNvPr id="297" name="Rectangle 16"/>
            <p:cNvSpPr>
              <a:spLocks noChangeArrowheads="1"/>
            </p:cNvSpPr>
            <p:nvPr/>
          </p:nvSpPr>
          <p:spPr bwMode="auto">
            <a:xfrm>
              <a:off x="6026967" y="3524202"/>
              <a:ext cx="998444" cy="67954"/>
            </a:xfrm>
            <a:prstGeom prst="rect">
              <a:avLst/>
            </a:prstGeom>
            <a:solidFill>
              <a:srgbClr val="FF0000"/>
            </a:solidFill>
            <a:ln w="9525">
              <a:solidFill>
                <a:schemeClr val="bg1"/>
              </a:solidFill>
              <a:miter lim="800000"/>
              <a:headEnd/>
              <a:tailEnd/>
            </a:ln>
            <a:effectLst/>
            <a:extLst/>
          </p:spPr>
          <p:txBody>
            <a:bodyPr wrap="none" anchor="ctr"/>
            <a:lstStyle/>
            <a:p>
              <a:endParaRPr lang="en-US" dirty="0"/>
            </a:p>
          </p:txBody>
        </p:sp>
        <p:sp>
          <p:nvSpPr>
            <p:cNvPr id="298" name="Rectangle 18"/>
            <p:cNvSpPr>
              <a:spLocks noChangeArrowheads="1"/>
            </p:cNvSpPr>
            <p:nvPr/>
          </p:nvSpPr>
          <p:spPr bwMode="auto">
            <a:xfrm>
              <a:off x="6803534" y="3184432"/>
              <a:ext cx="998444" cy="6795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99" name="AutoShape 247"/>
            <p:cNvSpPr>
              <a:spLocks noChangeArrowheads="1"/>
            </p:cNvSpPr>
            <p:nvPr/>
          </p:nvSpPr>
          <p:spPr bwMode="auto">
            <a:xfrm>
              <a:off x="5583215" y="1901797"/>
              <a:ext cx="3025376" cy="1775302"/>
            </a:xfrm>
            <a:prstGeom prst="can">
              <a:avLst>
                <a:gd name="adj" fmla="val 25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00" name="AutoShape 248"/>
            <p:cNvSpPr>
              <a:spLocks noChangeArrowheads="1"/>
            </p:cNvSpPr>
            <p:nvPr/>
          </p:nvSpPr>
          <p:spPr bwMode="auto">
            <a:xfrm>
              <a:off x="5583215" y="2445430"/>
              <a:ext cx="3025376" cy="1775302"/>
            </a:xfrm>
            <a:prstGeom prst="can">
              <a:avLst>
                <a:gd name="adj" fmla="val 25000"/>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301" name="Group 249"/>
            <p:cNvGrpSpPr>
              <a:grpSpLocks/>
            </p:cNvGrpSpPr>
            <p:nvPr/>
          </p:nvGrpSpPr>
          <p:grpSpPr bwMode="auto">
            <a:xfrm>
              <a:off x="7588890" y="3707426"/>
              <a:ext cx="793593" cy="192537"/>
              <a:chOff x="1292" y="1548"/>
              <a:chExt cx="2604" cy="763"/>
            </a:xfrm>
          </p:grpSpPr>
          <p:sp>
            <p:nvSpPr>
              <p:cNvPr id="320" name="Freeform 25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1" name="Freeform 25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2" name="Freeform 25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3" name="Freeform 25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4" name="Freeform 25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5" name="Freeform 25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26" name="Oval 256"/>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27" name="Oval 257"/>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02" name="Group 258"/>
            <p:cNvGrpSpPr>
              <a:grpSpLocks/>
            </p:cNvGrpSpPr>
            <p:nvPr/>
          </p:nvGrpSpPr>
          <p:grpSpPr bwMode="auto">
            <a:xfrm flipH="1">
              <a:off x="5744112" y="3133295"/>
              <a:ext cx="835137" cy="208312"/>
              <a:chOff x="1292" y="1548"/>
              <a:chExt cx="2604" cy="763"/>
            </a:xfrm>
            <a:solidFill>
              <a:srgbClr val="FF0000"/>
            </a:solidFill>
          </p:grpSpPr>
          <p:sp>
            <p:nvSpPr>
              <p:cNvPr id="312"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3"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4"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5"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6"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7"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8" name="Oval 265"/>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19" name="Oval 266"/>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03" name="Group 267"/>
            <p:cNvGrpSpPr>
              <a:grpSpLocks/>
            </p:cNvGrpSpPr>
            <p:nvPr/>
          </p:nvGrpSpPr>
          <p:grpSpPr bwMode="auto">
            <a:xfrm>
              <a:off x="5716420" y="2861775"/>
              <a:ext cx="792138" cy="224479"/>
              <a:chOff x="1292" y="1548"/>
              <a:chExt cx="2604" cy="763"/>
            </a:xfrm>
            <a:solidFill>
              <a:srgbClr val="FF0000"/>
            </a:solidFill>
          </p:grpSpPr>
          <p:sp>
            <p:nvSpPr>
              <p:cNvPr id="304"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05"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06"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07"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08"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09"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0" name="Oval 274"/>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11" name="Oval 275"/>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289" name="Freeform 268"/>
            <p:cNvSpPr>
              <a:spLocks/>
            </p:cNvSpPr>
            <p:nvPr/>
          </p:nvSpPr>
          <p:spPr bwMode="auto">
            <a:xfrm>
              <a:off x="8015360" y="3273988"/>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90" name="Freeform 269"/>
            <p:cNvSpPr>
              <a:spLocks/>
            </p:cNvSpPr>
            <p:nvPr/>
          </p:nvSpPr>
          <p:spPr bwMode="auto">
            <a:xfrm>
              <a:off x="8293703" y="3285462"/>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91" name="Freeform 270"/>
            <p:cNvSpPr>
              <a:spLocks/>
            </p:cNvSpPr>
            <p:nvPr/>
          </p:nvSpPr>
          <p:spPr bwMode="auto">
            <a:xfrm>
              <a:off x="8164114" y="3425504"/>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92" name="Freeform 271"/>
            <p:cNvSpPr>
              <a:spLocks/>
            </p:cNvSpPr>
            <p:nvPr/>
          </p:nvSpPr>
          <p:spPr bwMode="auto">
            <a:xfrm>
              <a:off x="7985548" y="3440214"/>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93" name="Freeform 272"/>
            <p:cNvSpPr>
              <a:spLocks/>
            </p:cNvSpPr>
            <p:nvPr/>
          </p:nvSpPr>
          <p:spPr bwMode="auto">
            <a:xfrm>
              <a:off x="8205789" y="3344009"/>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94" name="Freeform 273"/>
            <p:cNvSpPr>
              <a:spLocks/>
            </p:cNvSpPr>
            <p:nvPr/>
          </p:nvSpPr>
          <p:spPr bwMode="auto">
            <a:xfrm>
              <a:off x="7655795" y="3291346"/>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95" name="Oval 274"/>
            <p:cNvSpPr>
              <a:spLocks noChangeArrowheads="1"/>
            </p:cNvSpPr>
            <p:nvPr/>
          </p:nvSpPr>
          <p:spPr bwMode="auto">
            <a:xfrm rot="956723">
              <a:off x="7711159" y="3335477"/>
              <a:ext cx="17035" cy="129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96" name="Oval 275"/>
            <p:cNvSpPr>
              <a:spLocks noChangeArrowheads="1"/>
            </p:cNvSpPr>
            <p:nvPr/>
          </p:nvSpPr>
          <p:spPr bwMode="auto">
            <a:xfrm rot="956723">
              <a:off x="7695341" y="3321944"/>
              <a:ext cx="47759" cy="37953"/>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81" name="Freeform 259"/>
            <p:cNvSpPr>
              <a:spLocks/>
            </p:cNvSpPr>
            <p:nvPr/>
          </p:nvSpPr>
          <p:spPr bwMode="auto">
            <a:xfrm flipH="1">
              <a:off x="7927376" y="2957917"/>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82" name="Freeform 260"/>
            <p:cNvSpPr>
              <a:spLocks/>
            </p:cNvSpPr>
            <p:nvPr/>
          </p:nvSpPr>
          <p:spPr bwMode="auto">
            <a:xfrm flipH="1">
              <a:off x="7622057" y="2968565"/>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83" name="Freeform 261"/>
            <p:cNvSpPr>
              <a:spLocks/>
            </p:cNvSpPr>
            <p:nvPr/>
          </p:nvSpPr>
          <p:spPr bwMode="auto">
            <a:xfrm flipH="1">
              <a:off x="7795563" y="3098521"/>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84" name="Freeform 262"/>
            <p:cNvSpPr>
              <a:spLocks/>
            </p:cNvSpPr>
            <p:nvPr/>
          </p:nvSpPr>
          <p:spPr bwMode="auto">
            <a:xfrm flipH="1">
              <a:off x="7963937" y="3112172"/>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85" name="Freeform 263"/>
            <p:cNvSpPr>
              <a:spLocks/>
            </p:cNvSpPr>
            <p:nvPr/>
          </p:nvSpPr>
          <p:spPr bwMode="auto">
            <a:xfrm flipH="1">
              <a:off x="7801656" y="3022895"/>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86" name="Freeform 264"/>
            <p:cNvSpPr>
              <a:spLocks/>
            </p:cNvSpPr>
            <p:nvPr/>
          </p:nvSpPr>
          <p:spPr bwMode="auto">
            <a:xfrm flipH="1">
              <a:off x="7720837" y="2974025"/>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87" name="Oval 265"/>
            <p:cNvSpPr>
              <a:spLocks noChangeArrowheads="1"/>
            </p:cNvSpPr>
            <p:nvPr/>
          </p:nvSpPr>
          <p:spPr bwMode="auto">
            <a:xfrm rot="20643277" flipH="1">
              <a:off x="8380864" y="3014978"/>
              <a:ext cx="17960" cy="1201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88" name="Oval 266"/>
            <p:cNvSpPr>
              <a:spLocks noChangeArrowheads="1"/>
            </p:cNvSpPr>
            <p:nvPr/>
          </p:nvSpPr>
          <p:spPr bwMode="auto">
            <a:xfrm rot="20643277" flipH="1">
              <a:off x="8365149" y="3002419"/>
              <a:ext cx="50352" cy="3521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73" name="Freeform 259"/>
            <p:cNvSpPr>
              <a:spLocks/>
            </p:cNvSpPr>
            <p:nvPr/>
          </p:nvSpPr>
          <p:spPr bwMode="auto">
            <a:xfrm flipH="1">
              <a:off x="6072030" y="3534855"/>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74" name="Freeform 260"/>
            <p:cNvSpPr>
              <a:spLocks/>
            </p:cNvSpPr>
            <p:nvPr/>
          </p:nvSpPr>
          <p:spPr bwMode="auto">
            <a:xfrm flipH="1">
              <a:off x="5766711" y="3545503"/>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75" name="Freeform 261"/>
            <p:cNvSpPr>
              <a:spLocks/>
            </p:cNvSpPr>
            <p:nvPr/>
          </p:nvSpPr>
          <p:spPr bwMode="auto">
            <a:xfrm flipH="1">
              <a:off x="5940217" y="3675459"/>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76" name="Freeform 262"/>
            <p:cNvSpPr>
              <a:spLocks/>
            </p:cNvSpPr>
            <p:nvPr/>
          </p:nvSpPr>
          <p:spPr bwMode="auto">
            <a:xfrm flipH="1">
              <a:off x="6108591" y="3689110"/>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77" name="Freeform 263"/>
            <p:cNvSpPr>
              <a:spLocks/>
            </p:cNvSpPr>
            <p:nvPr/>
          </p:nvSpPr>
          <p:spPr bwMode="auto">
            <a:xfrm flipH="1">
              <a:off x="5946310" y="3599833"/>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78" name="Freeform 264"/>
            <p:cNvSpPr>
              <a:spLocks/>
            </p:cNvSpPr>
            <p:nvPr/>
          </p:nvSpPr>
          <p:spPr bwMode="auto">
            <a:xfrm flipH="1">
              <a:off x="5865491" y="3550963"/>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79" name="Oval 265"/>
            <p:cNvSpPr>
              <a:spLocks noChangeArrowheads="1"/>
            </p:cNvSpPr>
            <p:nvPr/>
          </p:nvSpPr>
          <p:spPr bwMode="auto">
            <a:xfrm rot="20643277" flipH="1">
              <a:off x="6525518" y="3591916"/>
              <a:ext cx="17960" cy="12013"/>
            </a:xfrm>
            <a:prstGeom prst="ellipse">
              <a:avLst/>
            </a:prstGeom>
            <a:solidFill>
              <a:srgbClr val="FF0000"/>
            </a:solidFill>
            <a:ln w="9525">
              <a:solidFill>
                <a:schemeClr val="tx1"/>
              </a:solidFill>
              <a:round/>
              <a:headEnd/>
              <a:tailEnd/>
            </a:ln>
            <a:effectLst/>
            <a:extLst/>
          </p:spPr>
          <p:txBody>
            <a:bodyPr wrap="none" anchor="ctr"/>
            <a:lstStyle/>
            <a:p>
              <a:endParaRPr lang="en-US" dirty="0"/>
            </a:p>
          </p:txBody>
        </p:sp>
        <p:sp>
          <p:nvSpPr>
            <p:cNvPr id="280" name="Oval 266"/>
            <p:cNvSpPr>
              <a:spLocks noChangeArrowheads="1"/>
            </p:cNvSpPr>
            <p:nvPr/>
          </p:nvSpPr>
          <p:spPr bwMode="auto">
            <a:xfrm rot="20643277" flipH="1">
              <a:off x="6509803" y="3579357"/>
              <a:ext cx="50352" cy="35219"/>
            </a:xfrm>
            <a:prstGeom prst="ellipse">
              <a:avLst/>
            </a:prstGeom>
            <a:solidFill>
              <a:srgbClr val="FF0000"/>
            </a:solidFill>
            <a:ln w="3175">
              <a:solidFill>
                <a:schemeClr val="tx1"/>
              </a:solidFill>
              <a:round/>
              <a:headEnd/>
              <a:tailEnd/>
            </a:ln>
            <a:effectLst/>
            <a:extLst/>
          </p:spPr>
          <p:txBody>
            <a:bodyPr wrap="none" anchor="ctr"/>
            <a:lstStyle/>
            <a:p>
              <a:endParaRPr lang="en-US" dirty="0"/>
            </a:p>
          </p:txBody>
        </p:sp>
        <p:sp>
          <p:nvSpPr>
            <p:cNvPr id="265" name="Freeform 250"/>
            <p:cNvSpPr>
              <a:spLocks/>
            </p:cNvSpPr>
            <p:nvPr/>
          </p:nvSpPr>
          <p:spPr bwMode="auto">
            <a:xfrm>
              <a:off x="7022576" y="2957917"/>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66" name="Freeform 251"/>
            <p:cNvSpPr>
              <a:spLocks/>
            </p:cNvSpPr>
            <p:nvPr/>
          </p:nvSpPr>
          <p:spPr bwMode="auto">
            <a:xfrm>
              <a:off x="7301431" y="2967758"/>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67" name="Freeform 252"/>
            <p:cNvSpPr>
              <a:spLocks/>
            </p:cNvSpPr>
            <p:nvPr/>
          </p:nvSpPr>
          <p:spPr bwMode="auto">
            <a:xfrm>
              <a:off x="7171604" y="3087873"/>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68" name="Freeform 253"/>
            <p:cNvSpPr>
              <a:spLocks/>
            </p:cNvSpPr>
            <p:nvPr/>
          </p:nvSpPr>
          <p:spPr bwMode="auto">
            <a:xfrm>
              <a:off x="6992710" y="3100490"/>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69" name="Freeform 254"/>
            <p:cNvSpPr>
              <a:spLocks/>
            </p:cNvSpPr>
            <p:nvPr/>
          </p:nvSpPr>
          <p:spPr bwMode="auto">
            <a:xfrm>
              <a:off x="7213356" y="3017974"/>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70" name="Freeform 255"/>
            <p:cNvSpPr>
              <a:spLocks/>
            </p:cNvSpPr>
            <p:nvPr/>
          </p:nvSpPr>
          <p:spPr bwMode="auto">
            <a:xfrm>
              <a:off x="6662351" y="2972805"/>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71" name="Oval 256"/>
            <p:cNvSpPr>
              <a:spLocks noChangeArrowheads="1"/>
            </p:cNvSpPr>
            <p:nvPr/>
          </p:nvSpPr>
          <p:spPr bwMode="auto">
            <a:xfrm rot="956723">
              <a:off x="6717817" y="3010656"/>
              <a:ext cx="17067" cy="11103"/>
            </a:xfrm>
            <a:prstGeom prst="ellipse">
              <a:avLst/>
            </a:prstGeom>
            <a:solidFill>
              <a:srgbClr val="FF0000"/>
            </a:solidFill>
            <a:ln w="9525">
              <a:solidFill>
                <a:schemeClr val="tx1"/>
              </a:solidFill>
              <a:round/>
              <a:headEnd/>
              <a:tailEnd/>
            </a:ln>
            <a:effectLst/>
            <a:extLst/>
          </p:spPr>
          <p:txBody>
            <a:bodyPr wrap="none" anchor="ctr"/>
            <a:lstStyle/>
            <a:p>
              <a:endParaRPr lang="en-US" dirty="0"/>
            </a:p>
          </p:txBody>
        </p:sp>
        <p:sp>
          <p:nvSpPr>
            <p:cNvPr id="272" name="Oval 257"/>
            <p:cNvSpPr>
              <a:spLocks noChangeArrowheads="1"/>
            </p:cNvSpPr>
            <p:nvPr/>
          </p:nvSpPr>
          <p:spPr bwMode="auto">
            <a:xfrm rot="956723">
              <a:off x="6701970" y="2999049"/>
              <a:ext cx="47847" cy="32552"/>
            </a:xfrm>
            <a:prstGeom prst="ellipse">
              <a:avLst/>
            </a:prstGeom>
            <a:solidFill>
              <a:srgbClr val="FF0000"/>
            </a:solidFill>
            <a:ln w="3175">
              <a:solidFill>
                <a:schemeClr val="tx1"/>
              </a:solidFill>
              <a:round/>
              <a:headEnd/>
              <a:tailEnd/>
            </a:ln>
            <a:effectLst/>
            <a:extLst/>
          </p:spPr>
          <p:txBody>
            <a:bodyPr wrap="none" anchor="ctr"/>
            <a:lstStyle/>
            <a:p>
              <a:endParaRPr lang="en-US" dirty="0"/>
            </a:p>
          </p:txBody>
        </p:sp>
        <p:sp>
          <p:nvSpPr>
            <p:cNvPr id="257" name="Freeform 250"/>
            <p:cNvSpPr>
              <a:spLocks/>
            </p:cNvSpPr>
            <p:nvPr/>
          </p:nvSpPr>
          <p:spPr bwMode="auto">
            <a:xfrm>
              <a:off x="7153255" y="3564517"/>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58" name="Freeform 251"/>
            <p:cNvSpPr>
              <a:spLocks/>
            </p:cNvSpPr>
            <p:nvPr/>
          </p:nvSpPr>
          <p:spPr bwMode="auto">
            <a:xfrm>
              <a:off x="7432110" y="3574358"/>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59" name="Freeform 252"/>
            <p:cNvSpPr>
              <a:spLocks/>
            </p:cNvSpPr>
            <p:nvPr/>
          </p:nvSpPr>
          <p:spPr bwMode="auto">
            <a:xfrm>
              <a:off x="7302283" y="3694473"/>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60" name="Freeform 253"/>
            <p:cNvSpPr>
              <a:spLocks/>
            </p:cNvSpPr>
            <p:nvPr/>
          </p:nvSpPr>
          <p:spPr bwMode="auto">
            <a:xfrm>
              <a:off x="7123389" y="3707090"/>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61" name="Freeform 254"/>
            <p:cNvSpPr>
              <a:spLocks/>
            </p:cNvSpPr>
            <p:nvPr/>
          </p:nvSpPr>
          <p:spPr bwMode="auto">
            <a:xfrm>
              <a:off x="7344035" y="3624574"/>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62" name="Freeform 255"/>
            <p:cNvSpPr>
              <a:spLocks/>
            </p:cNvSpPr>
            <p:nvPr/>
          </p:nvSpPr>
          <p:spPr bwMode="auto">
            <a:xfrm>
              <a:off x="6793030" y="3579405"/>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63" name="Oval 256"/>
            <p:cNvSpPr>
              <a:spLocks noChangeArrowheads="1"/>
            </p:cNvSpPr>
            <p:nvPr/>
          </p:nvSpPr>
          <p:spPr bwMode="auto">
            <a:xfrm rot="956723">
              <a:off x="6848496" y="3617256"/>
              <a:ext cx="17067" cy="11103"/>
            </a:xfrm>
            <a:prstGeom prst="ellipse">
              <a:avLst/>
            </a:prstGeom>
            <a:solidFill>
              <a:schemeClr val="bg1">
                <a:lumMod val="50000"/>
              </a:schemeClr>
            </a:solidFill>
            <a:ln w="9525">
              <a:solidFill>
                <a:schemeClr val="tx1"/>
              </a:solidFill>
              <a:round/>
              <a:headEnd/>
              <a:tailEnd/>
            </a:ln>
            <a:effectLst/>
            <a:extLst/>
          </p:spPr>
          <p:txBody>
            <a:bodyPr wrap="none" anchor="ctr"/>
            <a:lstStyle/>
            <a:p>
              <a:endParaRPr lang="en-US" dirty="0"/>
            </a:p>
          </p:txBody>
        </p:sp>
        <p:sp>
          <p:nvSpPr>
            <p:cNvPr id="264" name="Oval 257"/>
            <p:cNvSpPr>
              <a:spLocks noChangeArrowheads="1"/>
            </p:cNvSpPr>
            <p:nvPr/>
          </p:nvSpPr>
          <p:spPr bwMode="auto">
            <a:xfrm rot="956723">
              <a:off x="6832649" y="3605649"/>
              <a:ext cx="47847" cy="32552"/>
            </a:xfrm>
            <a:prstGeom prst="ellipse">
              <a:avLst/>
            </a:prstGeom>
            <a:solidFill>
              <a:schemeClr val="bg1">
                <a:lumMod val="50000"/>
              </a:schemeClr>
            </a:solidFill>
            <a:ln w="3175">
              <a:solidFill>
                <a:schemeClr val="tx1"/>
              </a:solidFill>
              <a:round/>
              <a:headEnd/>
              <a:tailEnd/>
            </a:ln>
            <a:effectLst/>
            <a:extLst/>
          </p:spPr>
          <p:txBody>
            <a:bodyPr wrap="none" anchor="ctr"/>
            <a:lstStyle/>
            <a:p>
              <a:endParaRPr lang="en-US" dirty="0"/>
            </a:p>
          </p:txBody>
        </p:sp>
        <p:sp>
          <p:nvSpPr>
            <p:cNvPr id="249" name="Freeform 268"/>
            <p:cNvSpPr>
              <a:spLocks/>
            </p:cNvSpPr>
            <p:nvPr/>
          </p:nvSpPr>
          <p:spPr bwMode="auto">
            <a:xfrm>
              <a:off x="7106389" y="3191997"/>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50" name="Freeform 269"/>
            <p:cNvSpPr>
              <a:spLocks/>
            </p:cNvSpPr>
            <p:nvPr/>
          </p:nvSpPr>
          <p:spPr bwMode="auto">
            <a:xfrm>
              <a:off x="7384732" y="3203471"/>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51" name="Freeform 270"/>
            <p:cNvSpPr>
              <a:spLocks/>
            </p:cNvSpPr>
            <p:nvPr/>
          </p:nvSpPr>
          <p:spPr bwMode="auto">
            <a:xfrm>
              <a:off x="7255143" y="3343513"/>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52" name="Freeform 271"/>
            <p:cNvSpPr>
              <a:spLocks/>
            </p:cNvSpPr>
            <p:nvPr/>
          </p:nvSpPr>
          <p:spPr bwMode="auto">
            <a:xfrm>
              <a:off x="7076577" y="3358223"/>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53" name="Freeform 272"/>
            <p:cNvSpPr>
              <a:spLocks/>
            </p:cNvSpPr>
            <p:nvPr/>
          </p:nvSpPr>
          <p:spPr bwMode="auto">
            <a:xfrm>
              <a:off x="7296818" y="3262018"/>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54" name="Freeform 273"/>
            <p:cNvSpPr>
              <a:spLocks/>
            </p:cNvSpPr>
            <p:nvPr/>
          </p:nvSpPr>
          <p:spPr bwMode="auto">
            <a:xfrm>
              <a:off x="6746824" y="3209355"/>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255" name="Oval 274"/>
            <p:cNvSpPr>
              <a:spLocks noChangeArrowheads="1"/>
            </p:cNvSpPr>
            <p:nvPr/>
          </p:nvSpPr>
          <p:spPr bwMode="auto">
            <a:xfrm rot="956723">
              <a:off x="6802188" y="3253486"/>
              <a:ext cx="17035" cy="12945"/>
            </a:xfrm>
            <a:prstGeom prst="ellipse">
              <a:avLst/>
            </a:prstGeom>
            <a:solidFill>
              <a:srgbClr val="FF0000"/>
            </a:solidFill>
            <a:ln w="9525">
              <a:solidFill>
                <a:schemeClr val="tx1"/>
              </a:solidFill>
              <a:round/>
              <a:headEnd/>
              <a:tailEnd/>
            </a:ln>
            <a:effectLst/>
            <a:extLst/>
          </p:spPr>
          <p:txBody>
            <a:bodyPr wrap="none" anchor="ctr"/>
            <a:lstStyle/>
            <a:p>
              <a:endParaRPr lang="en-US" dirty="0"/>
            </a:p>
          </p:txBody>
        </p:sp>
        <p:sp>
          <p:nvSpPr>
            <p:cNvPr id="256" name="Oval 275"/>
            <p:cNvSpPr>
              <a:spLocks noChangeArrowheads="1"/>
            </p:cNvSpPr>
            <p:nvPr/>
          </p:nvSpPr>
          <p:spPr bwMode="auto">
            <a:xfrm rot="956723">
              <a:off x="6786370" y="3239953"/>
              <a:ext cx="47759" cy="37953"/>
            </a:xfrm>
            <a:prstGeom prst="ellipse">
              <a:avLst/>
            </a:prstGeom>
            <a:solidFill>
              <a:srgbClr val="FF0000"/>
            </a:solidFill>
            <a:ln w="3175">
              <a:solidFill>
                <a:schemeClr val="tx1"/>
              </a:solidFill>
              <a:round/>
              <a:headEnd/>
              <a:tailEnd/>
            </a:ln>
            <a:effectLst/>
            <a:extLst/>
          </p:spPr>
          <p:txBody>
            <a:bodyPr wrap="none" anchor="ctr"/>
            <a:lstStyle/>
            <a:p>
              <a:endParaRPr lang="en-US" dirty="0"/>
            </a:p>
          </p:txBody>
        </p:sp>
        <p:sp>
          <p:nvSpPr>
            <p:cNvPr id="241" name="Freeform 259"/>
            <p:cNvSpPr>
              <a:spLocks/>
            </p:cNvSpPr>
            <p:nvPr/>
          </p:nvSpPr>
          <p:spPr bwMode="auto">
            <a:xfrm flipH="1">
              <a:off x="6937805" y="3883982"/>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42" name="Freeform 260"/>
            <p:cNvSpPr>
              <a:spLocks/>
            </p:cNvSpPr>
            <p:nvPr/>
          </p:nvSpPr>
          <p:spPr bwMode="auto">
            <a:xfrm flipH="1">
              <a:off x="6632486" y="3894630"/>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43" name="Freeform 261"/>
            <p:cNvSpPr>
              <a:spLocks/>
            </p:cNvSpPr>
            <p:nvPr/>
          </p:nvSpPr>
          <p:spPr bwMode="auto">
            <a:xfrm flipH="1">
              <a:off x="6805992" y="4024586"/>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44" name="Freeform 262"/>
            <p:cNvSpPr>
              <a:spLocks/>
            </p:cNvSpPr>
            <p:nvPr/>
          </p:nvSpPr>
          <p:spPr bwMode="auto">
            <a:xfrm flipH="1">
              <a:off x="6974366" y="4038237"/>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45" name="Freeform 263"/>
            <p:cNvSpPr>
              <a:spLocks/>
            </p:cNvSpPr>
            <p:nvPr/>
          </p:nvSpPr>
          <p:spPr bwMode="auto">
            <a:xfrm flipH="1">
              <a:off x="6812085" y="3948960"/>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46" name="Freeform 264"/>
            <p:cNvSpPr>
              <a:spLocks/>
            </p:cNvSpPr>
            <p:nvPr/>
          </p:nvSpPr>
          <p:spPr bwMode="auto">
            <a:xfrm flipH="1">
              <a:off x="6731266" y="3900090"/>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247" name="Oval 265"/>
            <p:cNvSpPr>
              <a:spLocks noChangeArrowheads="1"/>
            </p:cNvSpPr>
            <p:nvPr/>
          </p:nvSpPr>
          <p:spPr bwMode="auto">
            <a:xfrm rot="20643277" flipH="1">
              <a:off x="7391293" y="3941043"/>
              <a:ext cx="17960" cy="12013"/>
            </a:xfrm>
            <a:prstGeom prst="ellipse">
              <a:avLst/>
            </a:prstGeom>
            <a:solidFill>
              <a:schemeClr val="bg1">
                <a:lumMod val="50000"/>
              </a:schemeClr>
            </a:solidFill>
            <a:ln w="9525">
              <a:solidFill>
                <a:schemeClr val="tx1"/>
              </a:solidFill>
              <a:round/>
              <a:headEnd/>
              <a:tailEnd/>
            </a:ln>
            <a:effectLst/>
            <a:extLst/>
          </p:spPr>
          <p:txBody>
            <a:bodyPr wrap="none" anchor="ctr"/>
            <a:lstStyle/>
            <a:p>
              <a:endParaRPr lang="en-US" dirty="0"/>
            </a:p>
          </p:txBody>
        </p:sp>
        <p:sp>
          <p:nvSpPr>
            <p:cNvPr id="248" name="Oval 266"/>
            <p:cNvSpPr>
              <a:spLocks noChangeArrowheads="1"/>
            </p:cNvSpPr>
            <p:nvPr/>
          </p:nvSpPr>
          <p:spPr bwMode="auto">
            <a:xfrm rot="20643277" flipH="1">
              <a:off x="7375578" y="3928484"/>
              <a:ext cx="50352" cy="35219"/>
            </a:xfrm>
            <a:prstGeom prst="ellipse">
              <a:avLst/>
            </a:prstGeom>
            <a:solidFill>
              <a:schemeClr val="bg1">
                <a:lumMod val="50000"/>
              </a:schemeClr>
            </a:solidFill>
            <a:ln w="3175">
              <a:solidFill>
                <a:schemeClr val="tx1"/>
              </a:solidFill>
              <a:round/>
              <a:headEnd/>
              <a:tailEnd/>
            </a:ln>
            <a:effectLst/>
            <a:extLst/>
          </p:spPr>
          <p:txBody>
            <a:bodyPr wrap="none" anchor="ctr"/>
            <a:lstStyle/>
            <a:p>
              <a:endParaRPr lang="en-US" dirty="0"/>
            </a:p>
          </p:txBody>
        </p:sp>
      </p:grpSp>
      <p:sp>
        <p:nvSpPr>
          <p:cNvPr id="789" name="TextBox 788"/>
          <p:cNvSpPr txBox="1"/>
          <p:nvPr/>
        </p:nvSpPr>
        <p:spPr>
          <a:xfrm>
            <a:off x="6267083" y="1508910"/>
            <a:ext cx="2001069" cy="523220"/>
          </a:xfrm>
          <a:prstGeom prst="rect">
            <a:avLst/>
          </a:prstGeom>
          <a:noFill/>
        </p:spPr>
        <p:txBody>
          <a:bodyPr wrap="none" rtlCol="0">
            <a:spAutoFit/>
          </a:bodyPr>
          <a:lstStyle/>
          <a:p>
            <a:r>
              <a:rPr lang="en-US" sz="2800" dirty="0" smtClean="0">
                <a:solidFill>
                  <a:srgbClr val="6600CC"/>
                </a:solidFill>
              </a:rPr>
              <a:t>Exposure 3</a:t>
            </a:r>
            <a:endParaRPr lang="en-US" sz="2800" dirty="0">
              <a:solidFill>
                <a:srgbClr val="6600CC"/>
              </a:solidFill>
            </a:endParaRPr>
          </a:p>
        </p:txBody>
      </p:sp>
      <p:sp>
        <p:nvSpPr>
          <p:cNvPr id="791" name="Right Arrow 790"/>
          <p:cNvSpPr/>
          <p:nvPr/>
        </p:nvSpPr>
        <p:spPr>
          <a:xfrm>
            <a:off x="4852900" y="2946075"/>
            <a:ext cx="469557" cy="623748"/>
          </a:xfrm>
          <a:prstGeom prst="rightArrow">
            <a:avLst/>
          </a:prstGeom>
          <a:solidFill>
            <a:srgbClr val="66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2" name="Right Arrow 791"/>
          <p:cNvSpPr/>
          <p:nvPr/>
        </p:nvSpPr>
        <p:spPr>
          <a:xfrm>
            <a:off x="4852899" y="5388456"/>
            <a:ext cx="469557" cy="623748"/>
          </a:xfrm>
          <a:prstGeom prst="rightArrow">
            <a:avLst/>
          </a:prstGeom>
          <a:solidFill>
            <a:srgbClr val="66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p:cNvGrpSpPr/>
          <p:nvPr/>
        </p:nvGrpSpPr>
        <p:grpSpPr>
          <a:xfrm>
            <a:off x="1596339" y="2016378"/>
            <a:ext cx="3025376" cy="2318935"/>
            <a:chOff x="1585853" y="1921515"/>
            <a:chExt cx="3025376" cy="2318935"/>
          </a:xfrm>
        </p:grpSpPr>
        <p:sp>
          <p:nvSpPr>
            <p:cNvPr id="363" name="Rectangle 16"/>
            <p:cNvSpPr>
              <a:spLocks noChangeArrowheads="1"/>
            </p:cNvSpPr>
            <p:nvPr/>
          </p:nvSpPr>
          <p:spPr bwMode="auto">
            <a:xfrm>
              <a:off x="2029605" y="3543920"/>
              <a:ext cx="998444" cy="67954"/>
            </a:xfrm>
            <a:prstGeom prst="rect">
              <a:avLst/>
            </a:prstGeom>
            <a:solidFill>
              <a:srgbClr val="FF0000"/>
            </a:solidFill>
            <a:ln w="9525">
              <a:solidFill>
                <a:schemeClr val="bg1"/>
              </a:solidFill>
              <a:miter lim="800000"/>
              <a:headEnd/>
              <a:tailEnd/>
            </a:ln>
            <a:effectLst/>
            <a:extLst/>
          </p:spPr>
          <p:txBody>
            <a:bodyPr wrap="none" anchor="ctr"/>
            <a:lstStyle/>
            <a:p>
              <a:endParaRPr lang="en-US" dirty="0"/>
            </a:p>
          </p:txBody>
        </p:sp>
        <p:sp>
          <p:nvSpPr>
            <p:cNvPr id="364" name="Rectangle 18"/>
            <p:cNvSpPr>
              <a:spLocks noChangeArrowheads="1"/>
            </p:cNvSpPr>
            <p:nvPr/>
          </p:nvSpPr>
          <p:spPr bwMode="auto">
            <a:xfrm>
              <a:off x="2806172" y="3204150"/>
              <a:ext cx="998444" cy="6795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65" name="AutoShape 247"/>
            <p:cNvSpPr>
              <a:spLocks noChangeArrowheads="1"/>
            </p:cNvSpPr>
            <p:nvPr/>
          </p:nvSpPr>
          <p:spPr bwMode="auto">
            <a:xfrm>
              <a:off x="1585853" y="1921515"/>
              <a:ext cx="3025376" cy="1775302"/>
            </a:xfrm>
            <a:prstGeom prst="can">
              <a:avLst>
                <a:gd name="adj" fmla="val 25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66" name="AutoShape 248"/>
            <p:cNvSpPr>
              <a:spLocks noChangeArrowheads="1"/>
            </p:cNvSpPr>
            <p:nvPr/>
          </p:nvSpPr>
          <p:spPr bwMode="auto">
            <a:xfrm>
              <a:off x="1585853" y="2465148"/>
              <a:ext cx="3025376" cy="1775302"/>
            </a:xfrm>
            <a:prstGeom prst="can">
              <a:avLst>
                <a:gd name="adj" fmla="val 25000"/>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367" name="Group 249"/>
            <p:cNvGrpSpPr>
              <a:grpSpLocks/>
            </p:cNvGrpSpPr>
            <p:nvPr/>
          </p:nvGrpSpPr>
          <p:grpSpPr bwMode="auto">
            <a:xfrm>
              <a:off x="3591528" y="3727144"/>
              <a:ext cx="793593" cy="192537"/>
              <a:chOff x="1292" y="1548"/>
              <a:chExt cx="2604" cy="763"/>
            </a:xfrm>
          </p:grpSpPr>
          <p:sp>
            <p:nvSpPr>
              <p:cNvPr id="443" name="Freeform 25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4" name="Freeform 25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5" name="Freeform 25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6" name="Freeform 25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7" name="Freeform 25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8" name="Freeform 25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9" name="Oval 256"/>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50" name="Oval 257"/>
              <p:cNvSpPr>
                <a:spLocks noChangeArrowheads="1"/>
              </p:cNvSpPr>
              <p:nvPr/>
            </p:nvSpPr>
            <p:spPr bwMode="auto">
              <a:xfrm rot="956723">
                <a:off x="1422" y="1711"/>
                <a:ext cx="157" cy="12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68" name="Group 258"/>
            <p:cNvGrpSpPr>
              <a:grpSpLocks/>
            </p:cNvGrpSpPr>
            <p:nvPr/>
          </p:nvGrpSpPr>
          <p:grpSpPr bwMode="auto">
            <a:xfrm flipH="1">
              <a:off x="1746750" y="3153013"/>
              <a:ext cx="835137" cy="208312"/>
              <a:chOff x="1292" y="1548"/>
              <a:chExt cx="2604" cy="763"/>
            </a:xfrm>
            <a:solidFill>
              <a:srgbClr val="FF0000"/>
            </a:solidFill>
          </p:grpSpPr>
          <p:sp>
            <p:nvSpPr>
              <p:cNvPr id="435" name="Freeform 25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6" name="Freeform 26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7" name="Freeform 26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8" name="Freeform 26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9" name="Freeform 26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0" name="Freeform 26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41" name="Oval 265"/>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42" name="Oval 266"/>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69" name="Group 267"/>
            <p:cNvGrpSpPr>
              <a:grpSpLocks/>
            </p:cNvGrpSpPr>
            <p:nvPr/>
          </p:nvGrpSpPr>
          <p:grpSpPr bwMode="auto">
            <a:xfrm>
              <a:off x="1719058" y="2881493"/>
              <a:ext cx="792138" cy="224479"/>
              <a:chOff x="1292" y="1548"/>
              <a:chExt cx="2604" cy="763"/>
            </a:xfrm>
            <a:solidFill>
              <a:srgbClr val="FF0000"/>
            </a:solidFill>
          </p:grpSpPr>
          <p:sp>
            <p:nvSpPr>
              <p:cNvPr id="427" name="Freeform 2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28" name="Freeform 2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29" name="Freeform 2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0" name="Freeform 2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1" name="Freeform 2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2" name="Freeform 2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3" name="Oval 274"/>
              <p:cNvSpPr>
                <a:spLocks noChangeArrowheads="1"/>
              </p:cNvSpPr>
              <p:nvPr/>
            </p:nvSpPr>
            <p:spPr bwMode="auto">
              <a:xfrm rot="956723">
                <a:off x="1474" y="1757"/>
                <a:ext cx="56" cy="44"/>
              </a:xfrm>
              <a:prstGeom prst="ellips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34" name="Oval 275"/>
              <p:cNvSpPr>
                <a:spLocks noChangeArrowheads="1"/>
              </p:cNvSpPr>
              <p:nvPr/>
            </p:nvSpPr>
            <p:spPr bwMode="auto">
              <a:xfrm rot="956723">
                <a:off x="1422" y="1711"/>
                <a:ext cx="157" cy="129"/>
              </a:xfrm>
              <a:prstGeom prst="ellipse">
                <a:avLst/>
              </a:prstGeom>
              <a:grp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370" name="Freeform 268"/>
            <p:cNvSpPr>
              <a:spLocks/>
            </p:cNvSpPr>
            <p:nvPr/>
          </p:nvSpPr>
          <p:spPr bwMode="auto">
            <a:xfrm>
              <a:off x="4017998" y="3293706"/>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1" name="Freeform 269"/>
            <p:cNvSpPr>
              <a:spLocks/>
            </p:cNvSpPr>
            <p:nvPr/>
          </p:nvSpPr>
          <p:spPr bwMode="auto">
            <a:xfrm>
              <a:off x="4296341" y="3305180"/>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2" name="Freeform 270"/>
            <p:cNvSpPr>
              <a:spLocks/>
            </p:cNvSpPr>
            <p:nvPr/>
          </p:nvSpPr>
          <p:spPr bwMode="auto">
            <a:xfrm>
              <a:off x="4166752" y="3445222"/>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3" name="Freeform 271"/>
            <p:cNvSpPr>
              <a:spLocks/>
            </p:cNvSpPr>
            <p:nvPr/>
          </p:nvSpPr>
          <p:spPr bwMode="auto">
            <a:xfrm>
              <a:off x="3988186" y="3459932"/>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4" name="Freeform 272"/>
            <p:cNvSpPr>
              <a:spLocks/>
            </p:cNvSpPr>
            <p:nvPr/>
          </p:nvSpPr>
          <p:spPr bwMode="auto">
            <a:xfrm>
              <a:off x="4208427" y="3363727"/>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5" name="Freeform 273"/>
            <p:cNvSpPr>
              <a:spLocks/>
            </p:cNvSpPr>
            <p:nvPr/>
          </p:nvSpPr>
          <p:spPr bwMode="auto">
            <a:xfrm>
              <a:off x="3658433" y="3311064"/>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6" name="Oval 274"/>
            <p:cNvSpPr>
              <a:spLocks noChangeArrowheads="1"/>
            </p:cNvSpPr>
            <p:nvPr/>
          </p:nvSpPr>
          <p:spPr bwMode="auto">
            <a:xfrm rot="956723">
              <a:off x="3713797" y="3355195"/>
              <a:ext cx="17035" cy="129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77" name="Oval 275"/>
            <p:cNvSpPr>
              <a:spLocks noChangeArrowheads="1"/>
            </p:cNvSpPr>
            <p:nvPr/>
          </p:nvSpPr>
          <p:spPr bwMode="auto">
            <a:xfrm rot="956723">
              <a:off x="3697979" y="3341662"/>
              <a:ext cx="47759" cy="37953"/>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78" name="Freeform 259"/>
            <p:cNvSpPr>
              <a:spLocks/>
            </p:cNvSpPr>
            <p:nvPr/>
          </p:nvSpPr>
          <p:spPr bwMode="auto">
            <a:xfrm flipH="1">
              <a:off x="3930014" y="2977635"/>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79" name="Freeform 260"/>
            <p:cNvSpPr>
              <a:spLocks/>
            </p:cNvSpPr>
            <p:nvPr/>
          </p:nvSpPr>
          <p:spPr bwMode="auto">
            <a:xfrm flipH="1">
              <a:off x="3624695" y="2988283"/>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80" name="Freeform 261"/>
            <p:cNvSpPr>
              <a:spLocks/>
            </p:cNvSpPr>
            <p:nvPr/>
          </p:nvSpPr>
          <p:spPr bwMode="auto">
            <a:xfrm flipH="1">
              <a:off x="3798201" y="3118239"/>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81" name="Freeform 262"/>
            <p:cNvSpPr>
              <a:spLocks/>
            </p:cNvSpPr>
            <p:nvPr/>
          </p:nvSpPr>
          <p:spPr bwMode="auto">
            <a:xfrm flipH="1">
              <a:off x="3966575" y="3131890"/>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82" name="Freeform 263"/>
            <p:cNvSpPr>
              <a:spLocks/>
            </p:cNvSpPr>
            <p:nvPr/>
          </p:nvSpPr>
          <p:spPr bwMode="auto">
            <a:xfrm flipH="1">
              <a:off x="3804294" y="3042613"/>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83" name="Freeform 264"/>
            <p:cNvSpPr>
              <a:spLocks/>
            </p:cNvSpPr>
            <p:nvPr/>
          </p:nvSpPr>
          <p:spPr bwMode="auto">
            <a:xfrm flipH="1">
              <a:off x="3723475" y="2993743"/>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84" name="Oval 265"/>
            <p:cNvSpPr>
              <a:spLocks noChangeArrowheads="1"/>
            </p:cNvSpPr>
            <p:nvPr/>
          </p:nvSpPr>
          <p:spPr bwMode="auto">
            <a:xfrm rot="20643277" flipH="1">
              <a:off x="4383502" y="3034696"/>
              <a:ext cx="17960" cy="1201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85" name="Oval 266"/>
            <p:cNvSpPr>
              <a:spLocks noChangeArrowheads="1"/>
            </p:cNvSpPr>
            <p:nvPr/>
          </p:nvSpPr>
          <p:spPr bwMode="auto">
            <a:xfrm rot="20643277" flipH="1">
              <a:off x="4367787" y="3022137"/>
              <a:ext cx="50352" cy="35219"/>
            </a:xfrm>
            <a:prstGeom prst="ellipse">
              <a:avLst/>
            </a:prstGeom>
            <a:noFill/>
            <a:ln w="3175">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86" name="Freeform 259"/>
            <p:cNvSpPr>
              <a:spLocks/>
            </p:cNvSpPr>
            <p:nvPr/>
          </p:nvSpPr>
          <p:spPr bwMode="auto">
            <a:xfrm flipH="1">
              <a:off x="2074668" y="3554573"/>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87" name="Freeform 260"/>
            <p:cNvSpPr>
              <a:spLocks/>
            </p:cNvSpPr>
            <p:nvPr/>
          </p:nvSpPr>
          <p:spPr bwMode="auto">
            <a:xfrm flipH="1">
              <a:off x="1769349" y="3565221"/>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88" name="Freeform 261"/>
            <p:cNvSpPr>
              <a:spLocks/>
            </p:cNvSpPr>
            <p:nvPr/>
          </p:nvSpPr>
          <p:spPr bwMode="auto">
            <a:xfrm flipH="1">
              <a:off x="1942855" y="3695177"/>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89" name="Freeform 262"/>
            <p:cNvSpPr>
              <a:spLocks/>
            </p:cNvSpPr>
            <p:nvPr/>
          </p:nvSpPr>
          <p:spPr bwMode="auto">
            <a:xfrm flipH="1">
              <a:off x="2111229" y="3708828"/>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90" name="Freeform 263"/>
            <p:cNvSpPr>
              <a:spLocks/>
            </p:cNvSpPr>
            <p:nvPr/>
          </p:nvSpPr>
          <p:spPr bwMode="auto">
            <a:xfrm flipH="1">
              <a:off x="1948948" y="3619551"/>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91" name="Freeform 264"/>
            <p:cNvSpPr>
              <a:spLocks/>
            </p:cNvSpPr>
            <p:nvPr/>
          </p:nvSpPr>
          <p:spPr bwMode="auto">
            <a:xfrm flipH="1">
              <a:off x="1868129" y="3570681"/>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92" name="Oval 265"/>
            <p:cNvSpPr>
              <a:spLocks noChangeArrowheads="1"/>
            </p:cNvSpPr>
            <p:nvPr/>
          </p:nvSpPr>
          <p:spPr bwMode="auto">
            <a:xfrm rot="20643277" flipH="1">
              <a:off x="2528156" y="3611634"/>
              <a:ext cx="17960" cy="12013"/>
            </a:xfrm>
            <a:prstGeom prst="ellipse">
              <a:avLst/>
            </a:prstGeom>
            <a:solidFill>
              <a:srgbClr val="FF0000"/>
            </a:solidFill>
            <a:ln w="9525">
              <a:solidFill>
                <a:schemeClr val="tx1"/>
              </a:solidFill>
              <a:round/>
              <a:headEnd/>
              <a:tailEnd/>
            </a:ln>
            <a:effectLst/>
            <a:extLst/>
          </p:spPr>
          <p:txBody>
            <a:bodyPr wrap="none" anchor="ctr"/>
            <a:lstStyle/>
            <a:p>
              <a:endParaRPr lang="en-US" dirty="0"/>
            </a:p>
          </p:txBody>
        </p:sp>
        <p:sp>
          <p:nvSpPr>
            <p:cNvPr id="393" name="Oval 266"/>
            <p:cNvSpPr>
              <a:spLocks noChangeArrowheads="1"/>
            </p:cNvSpPr>
            <p:nvPr/>
          </p:nvSpPr>
          <p:spPr bwMode="auto">
            <a:xfrm rot="20643277" flipH="1">
              <a:off x="2512441" y="3599075"/>
              <a:ext cx="50352" cy="35219"/>
            </a:xfrm>
            <a:prstGeom prst="ellipse">
              <a:avLst/>
            </a:prstGeom>
            <a:solidFill>
              <a:srgbClr val="FF0000"/>
            </a:solidFill>
            <a:ln w="3175">
              <a:solidFill>
                <a:schemeClr val="tx1"/>
              </a:solidFill>
              <a:round/>
              <a:headEnd/>
              <a:tailEnd/>
            </a:ln>
            <a:effectLst/>
            <a:extLst/>
          </p:spPr>
          <p:txBody>
            <a:bodyPr wrap="none" anchor="ctr"/>
            <a:lstStyle/>
            <a:p>
              <a:endParaRPr lang="en-US" dirty="0"/>
            </a:p>
          </p:txBody>
        </p:sp>
        <p:sp>
          <p:nvSpPr>
            <p:cNvPr id="394" name="Freeform 250"/>
            <p:cNvSpPr>
              <a:spLocks/>
            </p:cNvSpPr>
            <p:nvPr/>
          </p:nvSpPr>
          <p:spPr bwMode="auto">
            <a:xfrm>
              <a:off x="3025214" y="2977635"/>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95" name="Freeform 251"/>
            <p:cNvSpPr>
              <a:spLocks/>
            </p:cNvSpPr>
            <p:nvPr/>
          </p:nvSpPr>
          <p:spPr bwMode="auto">
            <a:xfrm>
              <a:off x="3304069" y="2987476"/>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96" name="Freeform 252"/>
            <p:cNvSpPr>
              <a:spLocks/>
            </p:cNvSpPr>
            <p:nvPr/>
          </p:nvSpPr>
          <p:spPr bwMode="auto">
            <a:xfrm>
              <a:off x="3174242" y="3107591"/>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97" name="Freeform 253"/>
            <p:cNvSpPr>
              <a:spLocks/>
            </p:cNvSpPr>
            <p:nvPr/>
          </p:nvSpPr>
          <p:spPr bwMode="auto">
            <a:xfrm>
              <a:off x="2995348" y="3120208"/>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98" name="Freeform 254"/>
            <p:cNvSpPr>
              <a:spLocks/>
            </p:cNvSpPr>
            <p:nvPr/>
          </p:nvSpPr>
          <p:spPr bwMode="auto">
            <a:xfrm>
              <a:off x="3215994" y="3037692"/>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399" name="Freeform 255"/>
            <p:cNvSpPr>
              <a:spLocks/>
            </p:cNvSpPr>
            <p:nvPr/>
          </p:nvSpPr>
          <p:spPr bwMode="auto">
            <a:xfrm>
              <a:off x="2664989" y="2992523"/>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400" name="Oval 256"/>
            <p:cNvSpPr>
              <a:spLocks noChangeArrowheads="1"/>
            </p:cNvSpPr>
            <p:nvPr/>
          </p:nvSpPr>
          <p:spPr bwMode="auto">
            <a:xfrm rot="956723">
              <a:off x="2720455" y="3030374"/>
              <a:ext cx="17067" cy="11103"/>
            </a:xfrm>
            <a:prstGeom prst="ellipse">
              <a:avLst/>
            </a:prstGeom>
            <a:solidFill>
              <a:srgbClr val="FF0000"/>
            </a:solidFill>
            <a:ln w="9525">
              <a:solidFill>
                <a:schemeClr val="tx1"/>
              </a:solidFill>
              <a:round/>
              <a:headEnd/>
              <a:tailEnd/>
            </a:ln>
            <a:effectLst/>
            <a:extLst/>
          </p:spPr>
          <p:txBody>
            <a:bodyPr wrap="none" anchor="ctr"/>
            <a:lstStyle/>
            <a:p>
              <a:endParaRPr lang="en-US" dirty="0"/>
            </a:p>
          </p:txBody>
        </p:sp>
        <p:sp>
          <p:nvSpPr>
            <p:cNvPr id="401" name="Oval 257"/>
            <p:cNvSpPr>
              <a:spLocks noChangeArrowheads="1"/>
            </p:cNvSpPr>
            <p:nvPr/>
          </p:nvSpPr>
          <p:spPr bwMode="auto">
            <a:xfrm rot="956723">
              <a:off x="2704608" y="3018767"/>
              <a:ext cx="47847" cy="32552"/>
            </a:xfrm>
            <a:prstGeom prst="ellipse">
              <a:avLst/>
            </a:prstGeom>
            <a:solidFill>
              <a:srgbClr val="FF0000"/>
            </a:solidFill>
            <a:ln w="3175">
              <a:solidFill>
                <a:schemeClr val="tx1"/>
              </a:solidFill>
              <a:round/>
              <a:headEnd/>
              <a:tailEnd/>
            </a:ln>
            <a:effectLst/>
            <a:extLst/>
          </p:spPr>
          <p:txBody>
            <a:bodyPr wrap="none" anchor="ctr"/>
            <a:lstStyle/>
            <a:p>
              <a:endParaRPr lang="en-US" dirty="0"/>
            </a:p>
          </p:txBody>
        </p:sp>
        <p:sp>
          <p:nvSpPr>
            <p:cNvPr id="402" name="Freeform 250"/>
            <p:cNvSpPr>
              <a:spLocks/>
            </p:cNvSpPr>
            <p:nvPr/>
          </p:nvSpPr>
          <p:spPr bwMode="auto">
            <a:xfrm>
              <a:off x="3155893" y="3584235"/>
              <a:ext cx="143237" cy="5273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03" name="Freeform 251"/>
            <p:cNvSpPr>
              <a:spLocks/>
            </p:cNvSpPr>
            <p:nvPr/>
          </p:nvSpPr>
          <p:spPr bwMode="auto">
            <a:xfrm>
              <a:off x="3434748" y="3594076"/>
              <a:ext cx="154513" cy="182696"/>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04" name="Freeform 252"/>
            <p:cNvSpPr>
              <a:spLocks/>
            </p:cNvSpPr>
            <p:nvPr/>
          </p:nvSpPr>
          <p:spPr bwMode="auto">
            <a:xfrm>
              <a:off x="3304921" y="3714191"/>
              <a:ext cx="119466" cy="53244"/>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05" name="Freeform 253"/>
            <p:cNvSpPr>
              <a:spLocks/>
            </p:cNvSpPr>
            <p:nvPr/>
          </p:nvSpPr>
          <p:spPr bwMode="auto">
            <a:xfrm>
              <a:off x="3126027" y="3726808"/>
              <a:ext cx="138361" cy="22458"/>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06" name="Freeform 254"/>
            <p:cNvSpPr>
              <a:spLocks/>
            </p:cNvSpPr>
            <p:nvPr/>
          </p:nvSpPr>
          <p:spPr bwMode="auto">
            <a:xfrm>
              <a:off x="3346673" y="3644292"/>
              <a:ext cx="71923" cy="21954"/>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07" name="Freeform 255"/>
            <p:cNvSpPr>
              <a:spLocks/>
            </p:cNvSpPr>
            <p:nvPr/>
          </p:nvSpPr>
          <p:spPr bwMode="auto">
            <a:xfrm>
              <a:off x="2795668" y="3599123"/>
              <a:ext cx="699727" cy="13475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08" name="Oval 256"/>
            <p:cNvSpPr>
              <a:spLocks noChangeArrowheads="1"/>
            </p:cNvSpPr>
            <p:nvPr/>
          </p:nvSpPr>
          <p:spPr bwMode="auto">
            <a:xfrm rot="956723">
              <a:off x="2851134" y="3636974"/>
              <a:ext cx="17067" cy="11103"/>
            </a:xfrm>
            <a:prstGeom prst="ellipse">
              <a:avLst/>
            </a:prstGeom>
            <a:solidFill>
              <a:schemeClr val="bg1">
                <a:lumMod val="50000"/>
              </a:schemeClr>
            </a:solidFill>
            <a:ln w="9525">
              <a:solidFill>
                <a:schemeClr val="tx1"/>
              </a:solidFill>
              <a:round/>
              <a:headEnd/>
              <a:tailEnd/>
            </a:ln>
            <a:effectLst/>
            <a:extLst/>
          </p:spPr>
          <p:txBody>
            <a:bodyPr wrap="none" anchor="ctr"/>
            <a:lstStyle/>
            <a:p>
              <a:endParaRPr lang="en-US" dirty="0"/>
            </a:p>
          </p:txBody>
        </p:sp>
        <p:sp>
          <p:nvSpPr>
            <p:cNvPr id="409" name="Oval 257"/>
            <p:cNvSpPr>
              <a:spLocks noChangeArrowheads="1"/>
            </p:cNvSpPr>
            <p:nvPr/>
          </p:nvSpPr>
          <p:spPr bwMode="auto">
            <a:xfrm rot="956723">
              <a:off x="2835287" y="3625367"/>
              <a:ext cx="47847" cy="32552"/>
            </a:xfrm>
            <a:prstGeom prst="ellipse">
              <a:avLst/>
            </a:prstGeom>
            <a:solidFill>
              <a:schemeClr val="bg1">
                <a:lumMod val="50000"/>
              </a:schemeClr>
            </a:solidFill>
            <a:ln w="3175">
              <a:solidFill>
                <a:schemeClr val="tx1"/>
              </a:solidFill>
              <a:round/>
              <a:headEnd/>
              <a:tailEnd/>
            </a:ln>
            <a:effectLst/>
            <a:extLst/>
          </p:spPr>
          <p:txBody>
            <a:bodyPr wrap="none" anchor="ctr"/>
            <a:lstStyle/>
            <a:p>
              <a:endParaRPr lang="en-US" dirty="0"/>
            </a:p>
          </p:txBody>
        </p:sp>
        <p:sp>
          <p:nvSpPr>
            <p:cNvPr id="410" name="Freeform 268"/>
            <p:cNvSpPr>
              <a:spLocks/>
            </p:cNvSpPr>
            <p:nvPr/>
          </p:nvSpPr>
          <p:spPr bwMode="auto">
            <a:xfrm>
              <a:off x="3109027" y="3211715"/>
              <a:ext cx="142974" cy="6148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411" name="Freeform 269"/>
            <p:cNvSpPr>
              <a:spLocks/>
            </p:cNvSpPr>
            <p:nvPr/>
          </p:nvSpPr>
          <p:spPr bwMode="auto">
            <a:xfrm>
              <a:off x="3387370" y="3223189"/>
              <a:ext cx="154230" cy="213005"/>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412" name="Freeform 270"/>
            <p:cNvSpPr>
              <a:spLocks/>
            </p:cNvSpPr>
            <p:nvPr/>
          </p:nvSpPr>
          <p:spPr bwMode="auto">
            <a:xfrm>
              <a:off x="3257781" y="3363231"/>
              <a:ext cx="119247" cy="6207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413" name="Freeform 271"/>
            <p:cNvSpPr>
              <a:spLocks/>
            </p:cNvSpPr>
            <p:nvPr/>
          </p:nvSpPr>
          <p:spPr bwMode="auto">
            <a:xfrm>
              <a:off x="3079215" y="3377941"/>
              <a:ext cx="138107" cy="26184"/>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414" name="Freeform 272"/>
            <p:cNvSpPr>
              <a:spLocks/>
            </p:cNvSpPr>
            <p:nvPr/>
          </p:nvSpPr>
          <p:spPr bwMode="auto">
            <a:xfrm>
              <a:off x="3299456" y="3281736"/>
              <a:ext cx="71791" cy="25596"/>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415" name="Freeform 273"/>
            <p:cNvSpPr>
              <a:spLocks/>
            </p:cNvSpPr>
            <p:nvPr/>
          </p:nvSpPr>
          <p:spPr bwMode="auto">
            <a:xfrm>
              <a:off x="2749462" y="3229073"/>
              <a:ext cx="698444" cy="157106"/>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rgbClr val="FF0000"/>
            </a:solidFill>
            <a:ln w="9525">
              <a:solidFill>
                <a:schemeClr val="tx1"/>
              </a:solidFill>
              <a:round/>
              <a:headEnd/>
              <a:tailEnd/>
            </a:ln>
            <a:effectLst/>
            <a:extLst/>
          </p:spPr>
          <p:txBody>
            <a:bodyPr/>
            <a:lstStyle/>
            <a:p>
              <a:endParaRPr lang="en-US" dirty="0"/>
            </a:p>
          </p:txBody>
        </p:sp>
        <p:sp>
          <p:nvSpPr>
            <p:cNvPr id="416" name="Oval 274"/>
            <p:cNvSpPr>
              <a:spLocks noChangeArrowheads="1"/>
            </p:cNvSpPr>
            <p:nvPr/>
          </p:nvSpPr>
          <p:spPr bwMode="auto">
            <a:xfrm rot="956723">
              <a:off x="2804826" y="3273204"/>
              <a:ext cx="17035" cy="12945"/>
            </a:xfrm>
            <a:prstGeom prst="ellipse">
              <a:avLst/>
            </a:prstGeom>
            <a:solidFill>
              <a:srgbClr val="FF0000"/>
            </a:solidFill>
            <a:ln w="9525">
              <a:solidFill>
                <a:schemeClr val="tx1"/>
              </a:solidFill>
              <a:round/>
              <a:headEnd/>
              <a:tailEnd/>
            </a:ln>
            <a:effectLst/>
            <a:extLst/>
          </p:spPr>
          <p:txBody>
            <a:bodyPr wrap="none" anchor="ctr"/>
            <a:lstStyle/>
            <a:p>
              <a:endParaRPr lang="en-US" dirty="0"/>
            </a:p>
          </p:txBody>
        </p:sp>
        <p:sp>
          <p:nvSpPr>
            <p:cNvPr id="417" name="Oval 275"/>
            <p:cNvSpPr>
              <a:spLocks noChangeArrowheads="1"/>
            </p:cNvSpPr>
            <p:nvPr/>
          </p:nvSpPr>
          <p:spPr bwMode="auto">
            <a:xfrm rot="956723">
              <a:off x="2789008" y="3259671"/>
              <a:ext cx="47759" cy="37953"/>
            </a:xfrm>
            <a:prstGeom prst="ellipse">
              <a:avLst/>
            </a:prstGeom>
            <a:solidFill>
              <a:srgbClr val="FF0000"/>
            </a:solidFill>
            <a:ln w="3175">
              <a:solidFill>
                <a:schemeClr val="tx1"/>
              </a:solidFill>
              <a:round/>
              <a:headEnd/>
              <a:tailEnd/>
            </a:ln>
            <a:effectLst/>
            <a:extLst/>
          </p:spPr>
          <p:txBody>
            <a:bodyPr wrap="none" anchor="ctr"/>
            <a:lstStyle/>
            <a:p>
              <a:endParaRPr lang="en-US" dirty="0"/>
            </a:p>
          </p:txBody>
        </p:sp>
        <p:sp>
          <p:nvSpPr>
            <p:cNvPr id="418" name="Freeform 259"/>
            <p:cNvSpPr>
              <a:spLocks/>
            </p:cNvSpPr>
            <p:nvPr/>
          </p:nvSpPr>
          <p:spPr bwMode="auto">
            <a:xfrm flipH="1">
              <a:off x="2940443" y="3903700"/>
              <a:ext cx="150735" cy="57061"/>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19" name="Freeform 260"/>
            <p:cNvSpPr>
              <a:spLocks/>
            </p:cNvSpPr>
            <p:nvPr/>
          </p:nvSpPr>
          <p:spPr bwMode="auto">
            <a:xfrm flipH="1">
              <a:off x="2635124" y="3914348"/>
              <a:ext cx="162602" cy="19766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20" name="Freeform 261"/>
            <p:cNvSpPr>
              <a:spLocks/>
            </p:cNvSpPr>
            <p:nvPr/>
          </p:nvSpPr>
          <p:spPr bwMode="auto">
            <a:xfrm flipH="1">
              <a:off x="2808630" y="4044304"/>
              <a:ext cx="125720" cy="57607"/>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21" name="Freeform 262"/>
            <p:cNvSpPr>
              <a:spLocks/>
            </p:cNvSpPr>
            <p:nvPr/>
          </p:nvSpPr>
          <p:spPr bwMode="auto">
            <a:xfrm flipH="1">
              <a:off x="2977004" y="4057955"/>
              <a:ext cx="145604" cy="2429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22" name="Freeform 263"/>
            <p:cNvSpPr>
              <a:spLocks/>
            </p:cNvSpPr>
            <p:nvPr/>
          </p:nvSpPr>
          <p:spPr bwMode="auto">
            <a:xfrm flipH="1">
              <a:off x="2814723" y="3968678"/>
              <a:ext cx="75688" cy="23752"/>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23" name="Freeform 264"/>
            <p:cNvSpPr>
              <a:spLocks/>
            </p:cNvSpPr>
            <p:nvPr/>
          </p:nvSpPr>
          <p:spPr bwMode="auto">
            <a:xfrm flipH="1">
              <a:off x="2733904" y="3919808"/>
              <a:ext cx="736357" cy="145791"/>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1">
                <a:lumMod val="50000"/>
              </a:schemeClr>
            </a:solidFill>
            <a:ln w="9525">
              <a:solidFill>
                <a:schemeClr val="tx1"/>
              </a:solidFill>
              <a:round/>
              <a:headEnd/>
              <a:tailEnd/>
            </a:ln>
            <a:effectLst/>
            <a:extLst/>
          </p:spPr>
          <p:txBody>
            <a:bodyPr/>
            <a:lstStyle/>
            <a:p>
              <a:endParaRPr lang="en-US" dirty="0"/>
            </a:p>
          </p:txBody>
        </p:sp>
        <p:sp>
          <p:nvSpPr>
            <p:cNvPr id="424" name="Oval 265"/>
            <p:cNvSpPr>
              <a:spLocks noChangeArrowheads="1"/>
            </p:cNvSpPr>
            <p:nvPr/>
          </p:nvSpPr>
          <p:spPr bwMode="auto">
            <a:xfrm rot="20643277" flipH="1">
              <a:off x="3393931" y="3960761"/>
              <a:ext cx="17960" cy="12013"/>
            </a:xfrm>
            <a:prstGeom prst="ellipse">
              <a:avLst/>
            </a:prstGeom>
            <a:solidFill>
              <a:schemeClr val="bg1">
                <a:lumMod val="50000"/>
              </a:schemeClr>
            </a:solidFill>
            <a:ln w="9525">
              <a:solidFill>
                <a:schemeClr val="tx1"/>
              </a:solidFill>
              <a:round/>
              <a:headEnd/>
              <a:tailEnd/>
            </a:ln>
            <a:effectLst/>
            <a:extLst/>
          </p:spPr>
          <p:txBody>
            <a:bodyPr wrap="none" anchor="ctr"/>
            <a:lstStyle/>
            <a:p>
              <a:endParaRPr lang="en-US" dirty="0"/>
            </a:p>
          </p:txBody>
        </p:sp>
        <p:sp>
          <p:nvSpPr>
            <p:cNvPr id="425" name="Oval 266"/>
            <p:cNvSpPr>
              <a:spLocks noChangeArrowheads="1"/>
            </p:cNvSpPr>
            <p:nvPr/>
          </p:nvSpPr>
          <p:spPr bwMode="auto">
            <a:xfrm rot="20643277" flipH="1">
              <a:off x="3378216" y="3948202"/>
              <a:ext cx="50352" cy="35219"/>
            </a:xfrm>
            <a:prstGeom prst="ellipse">
              <a:avLst/>
            </a:prstGeom>
            <a:solidFill>
              <a:schemeClr val="bg1">
                <a:lumMod val="50000"/>
              </a:schemeClr>
            </a:solidFill>
            <a:ln w="3175">
              <a:solidFill>
                <a:schemeClr val="tx1"/>
              </a:solidFill>
              <a:round/>
              <a:headEnd/>
              <a:tailEnd/>
            </a:ln>
            <a:effectLst/>
            <a:extLst/>
          </p:spPr>
          <p:txBody>
            <a:bodyPr wrap="none" anchor="ctr"/>
            <a:lstStyle/>
            <a:p>
              <a:endParaRPr lang="en-US" dirty="0"/>
            </a:p>
          </p:txBody>
        </p:sp>
      </p:grpSp>
      <p:sp>
        <p:nvSpPr>
          <p:cNvPr id="426" name="TextBox 425"/>
          <p:cNvSpPr txBox="1"/>
          <p:nvPr/>
        </p:nvSpPr>
        <p:spPr>
          <a:xfrm>
            <a:off x="2242541" y="1520839"/>
            <a:ext cx="2004075" cy="523220"/>
          </a:xfrm>
          <a:prstGeom prst="rect">
            <a:avLst/>
          </a:prstGeom>
          <a:noFill/>
        </p:spPr>
        <p:txBody>
          <a:bodyPr wrap="none" rtlCol="0">
            <a:spAutoFit/>
          </a:bodyPr>
          <a:lstStyle/>
          <a:p>
            <a:r>
              <a:rPr lang="en-US" sz="2800" dirty="0" smtClean="0">
                <a:solidFill>
                  <a:srgbClr val="6600CC"/>
                </a:solidFill>
              </a:rPr>
              <a:t>Exposure 1</a:t>
            </a:r>
            <a:endParaRPr lang="en-US" sz="2800" dirty="0">
              <a:solidFill>
                <a:srgbClr val="6600CC"/>
              </a:solidFill>
            </a:endParaRPr>
          </a:p>
        </p:txBody>
      </p:sp>
      <p:sp>
        <p:nvSpPr>
          <p:cNvPr id="359" name="TextBox 358"/>
          <p:cNvSpPr txBox="1"/>
          <p:nvPr/>
        </p:nvSpPr>
        <p:spPr>
          <a:xfrm>
            <a:off x="0" y="123590"/>
            <a:ext cx="9144000" cy="1323439"/>
          </a:xfrm>
          <a:prstGeom prst="rect">
            <a:avLst/>
          </a:prstGeom>
          <a:solidFill>
            <a:srgbClr val="99FFCC"/>
          </a:solidFill>
        </p:spPr>
        <p:txBody>
          <a:bodyPr wrap="square" rtlCol="0">
            <a:spAutoFit/>
          </a:bodyPr>
          <a:lstStyle/>
          <a:p>
            <a:pPr algn="ctr"/>
            <a:r>
              <a:rPr lang="en-US" sz="4000" dirty="0" smtClean="0"/>
              <a:t>Vaccine Protection Heterogeneity:</a:t>
            </a:r>
          </a:p>
          <a:p>
            <a:pPr algn="ctr"/>
            <a:r>
              <a:rPr lang="en-US" sz="4000" dirty="0" smtClean="0"/>
              <a:t>Prevalence</a:t>
            </a:r>
          </a:p>
        </p:txBody>
      </p:sp>
    </p:spTree>
    <p:extLst>
      <p:ext uri="{BB962C8B-B14F-4D97-AF65-F5344CB8AC3E}">
        <p14:creationId xmlns:p14="http://schemas.microsoft.com/office/powerpoint/2010/main" val="63573371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rotWithShape="1">
          <a:blip r:embed="rId2"/>
          <a:srcRect l="-559" r="116"/>
          <a:stretch/>
        </p:blipFill>
        <p:spPr>
          <a:xfrm>
            <a:off x="0" y="0"/>
            <a:ext cx="7113226" cy="6420107"/>
          </a:xfrm>
        </p:spPr>
      </p:pic>
      <p:sp>
        <p:nvSpPr>
          <p:cNvPr id="7" name="TextBox 6"/>
          <p:cNvSpPr txBox="1"/>
          <p:nvPr/>
        </p:nvSpPr>
        <p:spPr>
          <a:xfrm>
            <a:off x="7130994" y="4954652"/>
            <a:ext cx="2013006" cy="1323439"/>
          </a:xfrm>
          <a:prstGeom prst="rect">
            <a:avLst/>
          </a:prstGeom>
          <a:noFill/>
        </p:spPr>
        <p:txBody>
          <a:bodyPr wrap="square" rtlCol="0">
            <a:spAutoFit/>
          </a:bodyPr>
          <a:lstStyle/>
          <a:p>
            <a:r>
              <a:rPr lang="en-US" sz="2000" i="1" dirty="0" smtClean="0"/>
              <a:t>Gomes et. al., </a:t>
            </a:r>
            <a:r>
              <a:rPr lang="en-US" sz="2000" i="1" dirty="0" err="1" smtClean="0"/>
              <a:t>Plos</a:t>
            </a:r>
            <a:r>
              <a:rPr lang="en-US" sz="2000" i="1" dirty="0" smtClean="0"/>
              <a:t> Pathogens, 2014</a:t>
            </a:r>
            <a:endParaRPr lang="en-US" sz="2000" i="1" dirty="0"/>
          </a:p>
        </p:txBody>
      </p:sp>
    </p:spTree>
    <p:extLst>
      <p:ext uri="{BB962C8B-B14F-4D97-AF65-F5344CB8AC3E}">
        <p14:creationId xmlns:p14="http://schemas.microsoft.com/office/powerpoint/2010/main" val="212847997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499"/>
            <a:ext cx="9144000" cy="1143000"/>
          </a:xfrm>
          <a:solidFill>
            <a:srgbClr val="99FFCC"/>
          </a:solidFill>
          <a:ln>
            <a:noFill/>
          </a:ln>
        </p:spPr>
        <p:txBody>
          <a:bodyPr/>
          <a:lstStyle/>
          <a:p>
            <a:r>
              <a:rPr lang="en-US" sz="4000" dirty="0" smtClean="0">
                <a:solidFill>
                  <a:schemeClr val="tx1"/>
                </a:solidFill>
              </a:rPr>
              <a:t>Vaccine Protection Heterogeneity:</a:t>
            </a:r>
            <a:r>
              <a:rPr lang="en-US" sz="4000" dirty="0" smtClean="0">
                <a:solidFill>
                  <a:srgbClr val="008000"/>
                </a:solidFill>
              </a:rPr>
              <a:t/>
            </a:r>
            <a:br>
              <a:rPr lang="en-US" sz="4000" dirty="0" smtClean="0">
                <a:solidFill>
                  <a:srgbClr val="008000"/>
                </a:solidFill>
              </a:rPr>
            </a:br>
            <a:r>
              <a:rPr lang="en-US" sz="4000" dirty="0" smtClean="0">
                <a:solidFill>
                  <a:srgbClr val="000000"/>
                </a:solidFill>
              </a:rPr>
              <a:t>Experiments</a:t>
            </a:r>
            <a:endParaRPr lang="en-US" sz="4000" dirty="0">
              <a:solidFill>
                <a:srgbClr val="000000"/>
              </a:solidFill>
            </a:endParaRPr>
          </a:p>
        </p:txBody>
      </p:sp>
      <p:grpSp>
        <p:nvGrpSpPr>
          <p:cNvPr id="928" name="Group 927"/>
          <p:cNvGrpSpPr/>
          <p:nvPr/>
        </p:nvGrpSpPr>
        <p:grpSpPr>
          <a:xfrm>
            <a:off x="160782" y="1820799"/>
            <a:ext cx="2078038" cy="2255152"/>
            <a:chOff x="160782" y="1820799"/>
            <a:chExt cx="2078038" cy="2255152"/>
          </a:xfrm>
        </p:grpSpPr>
        <p:sp>
          <p:nvSpPr>
            <p:cNvPr id="5" name="AutoShape 458"/>
            <p:cNvSpPr>
              <a:spLocks noChangeArrowheads="1"/>
            </p:cNvSpPr>
            <p:nvPr/>
          </p:nvSpPr>
          <p:spPr bwMode="auto">
            <a:xfrm>
              <a:off x="160782" y="1820799"/>
              <a:ext cx="2078038" cy="1726472"/>
            </a:xfrm>
            <a:prstGeom prst="can">
              <a:avLst>
                <a:gd name="adj" fmla="val 25000"/>
              </a:avLst>
            </a:prstGeom>
            <a:noFill/>
            <a:ln w="9525">
              <a:solidFill>
                <a:schemeClr val="tx1"/>
              </a:solidFill>
              <a:round/>
              <a:headEnd/>
              <a:tailEnd/>
            </a:ln>
          </p:spPr>
          <p:txBody>
            <a:bodyPr wrap="none" anchor="ctr"/>
            <a:lstStyle/>
            <a:p>
              <a:endParaRPr lang="en-US" dirty="0"/>
            </a:p>
          </p:txBody>
        </p:sp>
        <p:sp>
          <p:nvSpPr>
            <p:cNvPr id="6" name="AutoShape 19"/>
            <p:cNvSpPr>
              <a:spLocks noChangeArrowheads="1"/>
            </p:cNvSpPr>
            <p:nvPr/>
          </p:nvSpPr>
          <p:spPr bwMode="auto">
            <a:xfrm>
              <a:off x="160782" y="2349479"/>
              <a:ext cx="2078038" cy="1726472"/>
            </a:xfrm>
            <a:prstGeom prst="can">
              <a:avLst>
                <a:gd name="adj" fmla="val 25000"/>
              </a:avLst>
            </a:prstGeom>
            <a:solidFill>
              <a:schemeClr val="accent1"/>
            </a:solidFill>
            <a:ln w="9525">
              <a:solidFill>
                <a:schemeClr val="tx1"/>
              </a:solidFill>
              <a:round/>
              <a:headEnd/>
              <a:tailEnd/>
            </a:ln>
          </p:spPr>
          <p:txBody>
            <a:bodyPr wrap="none" anchor="ctr"/>
            <a:lstStyle/>
            <a:p>
              <a:endParaRPr lang="en-US" dirty="0"/>
            </a:p>
          </p:txBody>
        </p:sp>
        <p:grpSp>
          <p:nvGrpSpPr>
            <p:cNvPr id="7" name="Group 18"/>
            <p:cNvGrpSpPr>
              <a:grpSpLocks/>
            </p:cNvGrpSpPr>
            <p:nvPr/>
          </p:nvGrpSpPr>
          <p:grpSpPr bwMode="auto">
            <a:xfrm>
              <a:off x="1172023" y="3618859"/>
              <a:ext cx="1001714" cy="300134"/>
              <a:chOff x="1292" y="1548"/>
              <a:chExt cx="2604" cy="763"/>
            </a:xfrm>
          </p:grpSpPr>
          <p:sp>
            <p:nvSpPr>
              <p:cNvPr id="128" name="Freeform 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29" name="Freeform 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30" name="Freeform 1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31" name="Freeform 1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32" name="Freeform 1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33" name="Freeform 7"/>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134" name="Oval 1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135" name="Oval 1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8" name="Group 20"/>
            <p:cNvGrpSpPr>
              <a:grpSpLocks/>
            </p:cNvGrpSpPr>
            <p:nvPr/>
          </p:nvGrpSpPr>
          <p:grpSpPr bwMode="auto">
            <a:xfrm flipH="1">
              <a:off x="251265" y="3277420"/>
              <a:ext cx="1001714" cy="300134"/>
              <a:chOff x="1292" y="1548"/>
              <a:chExt cx="2604" cy="763"/>
            </a:xfrm>
          </p:grpSpPr>
          <p:sp>
            <p:nvSpPr>
              <p:cNvPr id="120" name="Freeform 21"/>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21" name="Freeform 22"/>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22" name="Freeform 23"/>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23" name="Freeform 24"/>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24" name="Freeform 25"/>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25" name="Freeform 26"/>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126" name="Oval 27"/>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127" name="Oval 28"/>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9" name="Group 29"/>
            <p:cNvGrpSpPr>
              <a:grpSpLocks/>
            </p:cNvGrpSpPr>
            <p:nvPr/>
          </p:nvGrpSpPr>
          <p:grpSpPr bwMode="auto">
            <a:xfrm>
              <a:off x="932309" y="2941488"/>
              <a:ext cx="1001714" cy="300134"/>
              <a:chOff x="1292" y="1548"/>
              <a:chExt cx="2604" cy="763"/>
            </a:xfrm>
          </p:grpSpPr>
          <p:sp>
            <p:nvSpPr>
              <p:cNvPr id="112" name="Freeform 3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13" name="Freeform 3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14" name="Freeform 3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15" name="Freeform 3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16" name="Freeform 3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17" name="Freeform 3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tx1">
                  <a:lumMod val="50000"/>
                  <a:lumOff val="50000"/>
                </a:schemeClr>
              </a:solidFill>
              <a:ln w="9525">
                <a:solidFill>
                  <a:schemeClr val="tx1"/>
                </a:solidFill>
                <a:round/>
                <a:headEnd/>
                <a:tailEnd/>
              </a:ln>
            </p:spPr>
            <p:txBody>
              <a:bodyPr/>
              <a:lstStyle/>
              <a:p>
                <a:endParaRPr lang="en-US" dirty="0"/>
              </a:p>
            </p:txBody>
          </p:sp>
          <p:sp>
            <p:nvSpPr>
              <p:cNvPr id="118" name="Oval 36"/>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119" name="Oval 37"/>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grpSp>
        <p:nvGrpSpPr>
          <p:cNvPr id="268" name="Group 228"/>
          <p:cNvGrpSpPr/>
          <p:nvPr/>
        </p:nvGrpSpPr>
        <p:grpSpPr>
          <a:xfrm>
            <a:off x="126708" y="4524726"/>
            <a:ext cx="2078038" cy="2255152"/>
            <a:chOff x="136525" y="762000"/>
            <a:chExt cx="2078038" cy="2600325"/>
          </a:xfrm>
        </p:grpSpPr>
        <p:sp>
          <p:nvSpPr>
            <p:cNvPr id="269" name="AutoShape 458"/>
            <p:cNvSpPr>
              <a:spLocks noChangeArrowheads="1"/>
            </p:cNvSpPr>
            <p:nvPr/>
          </p:nvSpPr>
          <p:spPr bwMode="auto">
            <a:xfrm>
              <a:off x="136525" y="762000"/>
              <a:ext cx="2078038" cy="1990725"/>
            </a:xfrm>
            <a:prstGeom prst="can">
              <a:avLst>
                <a:gd name="adj" fmla="val 25000"/>
              </a:avLst>
            </a:prstGeom>
            <a:noFill/>
            <a:ln w="9525">
              <a:solidFill>
                <a:schemeClr val="tx1"/>
              </a:solidFill>
              <a:round/>
              <a:headEnd/>
              <a:tailEnd/>
            </a:ln>
          </p:spPr>
          <p:txBody>
            <a:bodyPr wrap="none" anchor="ctr"/>
            <a:lstStyle/>
            <a:p>
              <a:endParaRPr lang="en-US" dirty="0"/>
            </a:p>
          </p:txBody>
        </p:sp>
        <p:sp>
          <p:nvSpPr>
            <p:cNvPr id="270" name="AutoShape 19"/>
            <p:cNvSpPr>
              <a:spLocks noChangeArrowheads="1"/>
            </p:cNvSpPr>
            <p:nvPr/>
          </p:nvSpPr>
          <p:spPr bwMode="auto">
            <a:xfrm>
              <a:off x="136525" y="1371600"/>
              <a:ext cx="2078038" cy="1990725"/>
            </a:xfrm>
            <a:prstGeom prst="can">
              <a:avLst>
                <a:gd name="adj" fmla="val 25000"/>
              </a:avLst>
            </a:prstGeom>
            <a:solidFill>
              <a:schemeClr val="accent1"/>
            </a:solidFill>
            <a:ln w="9525">
              <a:solidFill>
                <a:schemeClr val="tx1"/>
              </a:solidFill>
              <a:round/>
              <a:headEnd/>
              <a:tailEnd/>
            </a:ln>
          </p:spPr>
          <p:txBody>
            <a:bodyPr wrap="none" anchor="ctr"/>
            <a:lstStyle/>
            <a:p>
              <a:endParaRPr lang="en-US" dirty="0"/>
            </a:p>
          </p:txBody>
        </p:sp>
        <p:grpSp>
          <p:nvGrpSpPr>
            <p:cNvPr id="271" name="Group 18"/>
            <p:cNvGrpSpPr>
              <a:grpSpLocks/>
            </p:cNvGrpSpPr>
            <p:nvPr/>
          </p:nvGrpSpPr>
          <p:grpSpPr bwMode="auto">
            <a:xfrm>
              <a:off x="1147766" y="2835271"/>
              <a:ext cx="1001714" cy="346073"/>
              <a:chOff x="1292" y="1548"/>
              <a:chExt cx="2604" cy="763"/>
            </a:xfrm>
          </p:grpSpPr>
          <p:sp>
            <p:nvSpPr>
              <p:cNvPr id="392" name="Freeform 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93" name="Freeform 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94" name="Freeform 1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95" name="Freeform 1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96" name="Freeform 1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97" name="Freeform 7"/>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398" name="Oval 1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399" name="Oval 1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272" name="Group 20"/>
            <p:cNvGrpSpPr>
              <a:grpSpLocks/>
            </p:cNvGrpSpPr>
            <p:nvPr/>
          </p:nvGrpSpPr>
          <p:grpSpPr bwMode="auto">
            <a:xfrm flipH="1">
              <a:off x="227008" y="2441571"/>
              <a:ext cx="1001714" cy="346073"/>
              <a:chOff x="1292" y="1548"/>
              <a:chExt cx="2604" cy="763"/>
            </a:xfrm>
          </p:grpSpPr>
          <p:sp>
            <p:nvSpPr>
              <p:cNvPr id="384" name="Freeform 21"/>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85" name="Freeform 22"/>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86" name="Freeform 23"/>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87" name="Freeform 24"/>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88" name="Freeform 25"/>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89" name="Freeform 26"/>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390" name="Oval 27"/>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391" name="Oval 28"/>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273" name="Group 29"/>
            <p:cNvGrpSpPr>
              <a:grpSpLocks/>
            </p:cNvGrpSpPr>
            <p:nvPr/>
          </p:nvGrpSpPr>
          <p:grpSpPr bwMode="auto">
            <a:xfrm>
              <a:off x="908052" y="2054221"/>
              <a:ext cx="1001714" cy="346073"/>
              <a:chOff x="1292" y="1548"/>
              <a:chExt cx="2604" cy="763"/>
            </a:xfrm>
          </p:grpSpPr>
          <p:sp>
            <p:nvSpPr>
              <p:cNvPr id="376" name="Freeform 3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77" name="Freeform 3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78" name="Freeform 3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79" name="Freeform 3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80" name="Freeform 3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81" name="Freeform 3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tx1">
                  <a:lumMod val="50000"/>
                  <a:lumOff val="50000"/>
                </a:schemeClr>
              </a:solidFill>
              <a:ln w="9525">
                <a:solidFill>
                  <a:schemeClr val="tx1"/>
                </a:solidFill>
                <a:round/>
                <a:headEnd/>
                <a:tailEnd/>
              </a:ln>
            </p:spPr>
            <p:txBody>
              <a:bodyPr/>
              <a:lstStyle/>
              <a:p>
                <a:endParaRPr lang="en-US" dirty="0"/>
              </a:p>
            </p:txBody>
          </p:sp>
          <p:sp>
            <p:nvSpPr>
              <p:cNvPr id="382" name="Oval 36"/>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383" name="Oval 37"/>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274" name="Group 40"/>
            <p:cNvGrpSpPr>
              <a:grpSpLocks/>
            </p:cNvGrpSpPr>
            <p:nvPr/>
          </p:nvGrpSpPr>
          <p:grpSpPr bwMode="auto">
            <a:xfrm rot="2682682">
              <a:off x="207963" y="1874838"/>
              <a:ext cx="42862" cy="63500"/>
              <a:chOff x="2051" y="2620"/>
              <a:chExt cx="190" cy="374"/>
            </a:xfrm>
          </p:grpSpPr>
          <p:sp>
            <p:nvSpPr>
              <p:cNvPr id="374" name="AutoShape 38"/>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75" name="Rectangle 39"/>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75" name="Group 44"/>
            <p:cNvGrpSpPr>
              <a:grpSpLocks/>
            </p:cNvGrpSpPr>
            <p:nvPr/>
          </p:nvGrpSpPr>
          <p:grpSpPr bwMode="auto">
            <a:xfrm rot="-1583851">
              <a:off x="403225" y="1924050"/>
              <a:ext cx="42863" cy="63500"/>
              <a:chOff x="2051" y="2620"/>
              <a:chExt cx="190" cy="374"/>
            </a:xfrm>
          </p:grpSpPr>
          <p:sp>
            <p:nvSpPr>
              <p:cNvPr id="372" name="AutoShape 4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73" name="Rectangle 4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76" name="Group 50"/>
            <p:cNvGrpSpPr>
              <a:grpSpLocks/>
            </p:cNvGrpSpPr>
            <p:nvPr/>
          </p:nvGrpSpPr>
          <p:grpSpPr bwMode="auto">
            <a:xfrm rot="-1766881">
              <a:off x="627063" y="2027238"/>
              <a:ext cx="42862" cy="63500"/>
              <a:chOff x="2051" y="2620"/>
              <a:chExt cx="190" cy="374"/>
            </a:xfrm>
          </p:grpSpPr>
          <p:sp>
            <p:nvSpPr>
              <p:cNvPr id="370" name="AutoShape 5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71" name="Rectangle 5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77" name="Group 56"/>
            <p:cNvGrpSpPr>
              <a:grpSpLocks/>
            </p:cNvGrpSpPr>
            <p:nvPr/>
          </p:nvGrpSpPr>
          <p:grpSpPr bwMode="auto">
            <a:xfrm rot="-9040191">
              <a:off x="303213" y="2347913"/>
              <a:ext cx="42862" cy="63500"/>
              <a:chOff x="2051" y="2620"/>
              <a:chExt cx="190" cy="374"/>
            </a:xfrm>
          </p:grpSpPr>
          <p:sp>
            <p:nvSpPr>
              <p:cNvPr id="368" name="AutoShape 5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69" name="Rectangle 5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78" name="Group 62"/>
            <p:cNvGrpSpPr>
              <a:grpSpLocks/>
            </p:cNvGrpSpPr>
            <p:nvPr/>
          </p:nvGrpSpPr>
          <p:grpSpPr bwMode="auto">
            <a:xfrm>
              <a:off x="487363" y="2359025"/>
              <a:ext cx="42862" cy="63500"/>
              <a:chOff x="2051" y="2620"/>
              <a:chExt cx="190" cy="374"/>
            </a:xfrm>
          </p:grpSpPr>
          <p:sp>
            <p:nvSpPr>
              <p:cNvPr id="366" name="AutoShape 6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67" name="Rectangle 6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79" name="Group 68"/>
            <p:cNvGrpSpPr>
              <a:grpSpLocks/>
            </p:cNvGrpSpPr>
            <p:nvPr/>
          </p:nvGrpSpPr>
          <p:grpSpPr bwMode="auto">
            <a:xfrm rot="-4975378">
              <a:off x="592932" y="2216944"/>
              <a:ext cx="42862" cy="63500"/>
              <a:chOff x="2051" y="2620"/>
              <a:chExt cx="190" cy="374"/>
            </a:xfrm>
          </p:grpSpPr>
          <p:sp>
            <p:nvSpPr>
              <p:cNvPr id="364" name="AutoShape 6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65" name="Rectangle 7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80" name="Group 74"/>
            <p:cNvGrpSpPr>
              <a:grpSpLocks/>
            </p:cNvGrpSpPr>
            <p:nvPr/>
          </p:nvGrpSpPr>
          <p:grpSpPr bwMode="auto">
            <a:xfrm rot="-2324866">
              <a:off x="357188" y="3044825"/>
              <a:ext cx="42862" cy="63500"/>
              <a:chOff x="2051" y="2620"/>
              <a:chExt cx="190" cy="374"/>
            </a:xfrm>
          </p:grpSpPr>
          <p:sp>
            <p:nvSpPr>
              <p:cNvPr id="362" name="AutoShape 7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63" name="Rectangle 7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81" name="Group 80"/>
            <p:cNvGrpSpPr>
              <a:grpSpLocks/>
            </p:cNvGrpSpPr>
            <p:nvPr/>
          </p:nvGrpSpPr>
          <p:grpSpPr bwMode="auto">
            <a:xfrm rot="6014426">
              <a:off x="521494" y="2924969"/>
              <a:ext cx="42862" cy="63500"/>
              <a:chOff x="2051" y="2620"/>
              <a:chExt cx="190" cy="374"/>
            </a:xfrm>
          </p:grpSpPr>
          <p:sp>
            <p:nvSpPr>
              <p:cNvPr id="360" name="AutoShape 8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61" name="Rectangle 8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82" name="Group 86"/>
            <p:cNvGrpSpPr>
              <a:grpSpLocks/>
            </p:cNvGrpSpPr>
            <p:nvPr/>
          </p:nvGrpSpPr>
          <p:grpSpPr bwMode="auto">
            <a:xfrm rot="3075134">
              <a:off x="992982" y="2366169"/>
              <a:ext cx="42862" cy="63500"/>
              <a:chOff x="2051" y="2620"/>
              <a:chExt cx="190" cy="374"/>
            </a:xfrm>
          </p:grpSpPr>
          <p:sp>
            <p:nvSpPr>
              <p:cNvPr id="358" name="AutoShape 8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59" name="Rectangle 8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83" name="Group 92"/>
            <p:cNvGrpSpPr>
              <a:grpSpLocks/>
            </p:cNvGrpSpPr>
            <p:nvPr/>
          </p:nvGrpSpPr>
          <p:grpSpPr bwMode="auto">
            <a:xfrm rot="-2067116">
              <a:off x="1985963" y="2209800"/>
              <a:ext cx="42862" cy="63500"/>
              <a:chOff x="2051" y="2620"/>
              <a:chExt cx="190" cy="374"/>
            </a:xfrm>
          </p:grpSpPr>
          <p:sp>
            <p:nvSpPr>
              <p:cNvPr id="356" name="AutoShape 9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57" name="Rectangle 9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84" name="Group 98"/>
            <p:cNvGrpSpPr>
              <a:grpSpLocks/>
            </p:cNvGrpSpPr>
            <p:nvPr/>
          </p:nvGrpSpPr>
          <p:grpSpPr bwMode="auto">
            <a:xfrm>
              <a:off x="1187450" y="2362200"/>
              <a:ext cx="42863" cy="63500"/>
              <a:chOff x="2051" y="2620"/>
              <a:chExt cx="190" cy="374"/>
            </a:xfrm>
          </p:grpSpPr>
          <p:sp>
            <p:nvSpPr>
              <p:cNvPr id="354" name="AutoShape 9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55" name="Rectangle 10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85" name="Group 104"/>
            <p:cNvGrpSpPr>
              <a:grpSpLocks/>
            </p:cNvGrpSpPr>
            <p:nvPr/>
          </p:nvGrpSpPr>
          <p:grpSpPr bwMode="auto">
            <a:xfrm rot="-1583851">
              <a:off x="1322388" y="2667000"/>
              <a:ext cx="42862" cy="63500"/>
              <a:chOff x="2051" y="2620"/>
              <a:chExt cx="190" cy="374"/>
            </a:xfrm>
          </p:grpSpPr>
          <p:sp>
            <p:nvSpPr>
              <p:cNvPr id="352" name="AutoShape 10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53" name="Rectangle 10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86" name="Group 113"/>
            <p:cNvGrpSpPr>
              <a:grpSpLocks/>
            </p:cNvGrpSpPr>
            <p:nvPr/>
          </p:nvGrpSpPr>
          <p:grpSpPr bwMode="auto">
            <a:xfrm>
              <a:off x="1866900" y="2674938"/>
              <a:ext cx="42863" cy="63500"/>
              <a:chOff x="2051" y="2620"/>
              <a:chExt cx="190" cy="374"/>
            </a:xfrm>
          </p:grpSpPr>
          <p:sp>
            <p:nvSpPr>
              <p:cNvPr id="350" name="AutoShape 11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51" name="Rectangle 11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87" name="Group 119"/>
            <p:cNvGrpSpPr>
              <a:grpSpLocks/>
            </p:cNvGrpSpPr>
            <p:nvPr/>
          </p:nvGrpSpPr>
          <p:grpSpPr bwMode="auto">
            <a:xfrm rot="-2067116">
              <a:off x="2060575" y="1939925"/>
              <a:ext cx="42863" cy="63500"/>
              <a:chOff x="2051" y="2620"/>
              <a:chExt cx="190" cy="374"/>
            </a:xfrm>
          </p:grpSpPr>
          <p:sp>
            <p:nvSpPr>
              <p:cNvPr id="348" name="AutoShape 12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49" name="Rectangle 12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88" name="Group 128"/>
            <p:cNvGrpSpPr>
              <a:grpSpLocks/>
            </p:cNvGrpSpPr>
            <p:nvPr/>
          </p:nvGrpSpPr>
          <p:grpSpPr bwMode="auto">
            <a:xfrm>
              <a:off x="1763713" y="1957388"/>
              <a:ext cx="42862" cy="63500"/>
              <a:chOff x="2051" y="2620"/>
              <a:chExt cx="190" cy="374"/>
            </a:xfrm>
          </p:grpSpPr>
          <p:sp>
            <p:nvSpPr>
              <p:cNvPr id="346" name="AutoShape 12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47" name="Rectangle 13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89" name="Group 131"/>
            <p:cNvGrpSpPr>
              <a:grpSpLocks/>
            </p:cNvGrpSpPr>
            <p:nvPr/>
          </p:nvGrpSpPr>
          <p:grpSpPr bwMode="auto">
            <a:xfrm rot="-2324866">
              <a:off x="1909763" y="2392363"/>
              <a:ext cx="42862" cy="63500"/>
              <a:chOff x="2051" y="2620"/>
              <a:chExt cx="190" cy="374"/>
            </a:xfrm>
          </p:grpSpPr>
          <p:sp>
            <p:nvSpPr>
              <p:cNvPr id="344" name="AutoShape 13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45" name="Rectangle 13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90" name="Group 134"/>
            <p:cNvGrpSpPr>
              <a:grpSpLocks/>
            </p:cNvGrpSpPr>
            <p:nvPr/>
          </p:nvGrpSpPr>
          <p:grpSpPr bwMode="auto">
            <a:xfrm rot="3075134">
              <a:off x="1496219" y="2426494"/>
              <a:ext cx="42862" cy="63500"/>
              <a:chOff x="2051" y="2620"/>
              <a:chExt cx="190" cy="374"/>
            </a:xfrm>
          </p:grpSpPr>
          <p:sp>
            <p:nvSpPr>
              <p:cNvPr id="342" name="AutoShape 13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43" name="Rectangle 13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91" name="Group 140"/>
            <p:cNvGrpSpPr>
              <a:grpSpLocks/>
            </p:cNvGrpSpPr>
            <p:nvPr/>
          </p:nvGrpSpPr>
          <p:grpSpPr bwMode="auto">
            <a:xfrm>
              <a:off x="812800" y="2808288"/>
              <a:ext cx="42863" cy="63500"/>
              <a:chOff x="2051" y="2620"/>
              <a:chExt cx="190" cy="374"/>
            </a:xfrm>
          </p:grpSpPr>
          <p:sp>
            <p:nvSpPr>
              <p:cNvPr id="340" name="AutoShape 14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41" name="Rectangle 14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92" name="Group 146"/>
            <p:cNvGrpSpPr>
              <a:grpSpLocks/>
            </p:cNvGrpSpPr>
            <p:nvPr/>
          </p:nvGrpSpPr>
          <p:grpSpPr bwMode="auto">
            <a:xfrm rot="-2324866">
              <a:off x="720725" y="3246438"/>
              <a:ext cx="42863" cy="63500"/>
              <a:chOff x="2051" y="2620"/>
              <a:chExt cx="190" cy="374"/>
            </a:xfrm>
          </p:grpSpPr>
          <p:sp>
            <p:nvSpPr>
              <p:cNvPr id="338" name="AutoShape 14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39" name="Rectangle 14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93" name="Group 152"/>
            <p:cNvGrpSpPr>
              <a:grpSpLocks/>
            </p:cNvGrpSpPr>
            <p:nvPr/>
          </p:nvGrpSpPr>
          <p:grpSpPr bwMode="auto">
            <a:xfrm rot="6014426">
              <a:off x="1624807" y="2620169"/>
              <a:ext cx="42862" cy="63500"/>
              <a:chOff x="2051" y="2620"/>
              <a:chExt cx="190" cy="374"/>
            </a:xfrm>
          </p:grpSpPr>
          <p:sp>
            <p:nvSpPr>
              <p:cNvPr id="336" name="AutoShape 15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37" name="Rectangle 15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94" name="Group 158"/>
            <p:cNvGrpSpPr>
              <a:grpSpLocks/>
            </p:cNvGrpSpPr>
            <p:nvPr/>
          </p:nvGrpSpPr>
          <p:grpSpPr bwMode="auto">
            <a:xfrm rot="2682682">
              <a:off x="1069975" y="2763838"/>
              <a:ext cx="42863" cy="63500"/>
              <a:chOff x="2051" y="2620"/>
              <a:chExt cx="190" cy="374"/>
            </a:xfrm>
          </p:grpSpPr>
          <p:sp>
            <p:nvSpPr>
              <p:cNvPr id="334" name="AutoShape 15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35" name="Rectangle 16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95" name="Group 164"/>
            <p:cNvGrpSpPr>
              <a:grpSpLocks/>
            </p:cNvGrpSpPr>
            <p:nvPr/>
          </p:nvGrpSpPr>
          <p:grpSpPr bwMode="auto">
            <a:xfrm rot="-1583851">
              <a:off x="944563" y="3040063"/>
              <a:ext cx="42862" cy="63500"/>
              <a:chOff x="2051" y="2620"/>
              <a:chExt cx="190" cy="374"/>
            </a:xfrm>
          </p:grpSpPr>
          <p:sp>
            <p:nvSpPr>
              <p:cNvPr id="332" name="AutoShape 16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33" name="Rectangle 16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96" name="Group 170"/>
            <p:cNvGrpSpPr>
              <a:grpSpLocks/>
            </p:cNvGrpSpPr>
            <p:nvPr/>
          </p:nvGrpSpPr>
          <p:grpSpPr bwMode="auto">
            <a:xfrm rot="-9040191">
              <a:off x="1339850" y="3186113"/>
              <a:ext cx="42863" cy="63500"/>
              <a:chOff x="2051" y="2620"/>
              <a:chExt cx="190" cy="374"/>
            </a:xfrm>
          </p:grpSpPr>
          <p:sp>
            <p:nvSpPr>
              <p:cNvPr id="330" name="AutoShape 17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31" name="Rectangle 17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97" name="Group 179"/>
            <p:cNvGrpSpPr>
              <a:grpSpLocks/>
            </p:cNvGrpSpPr>
            <p:nvPr/>
          </p:nvGrpSpPr>
          <p:grpSpPr bwMode="auto">
            <a:xfrm rot="-1583851">
              <a:off x="2087563" y="1597025"/>
              <a:ext cx="42862" cy="63500"/>
              <a:chOff x="2051" y="2620"/>
              <a:chExt cx="190" cy="374"/>
            </a:xfrm>
          </p:grpSpPr>
          <p:sp>
            <p:nvSpPr>
              <p:cNvPr id="328"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29"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98" name="Group 182"/>
            <p:cNvGrpSpPr>
              <a:grpSpLocks/>
            </p:cNvGrpSpPr>
            <p:nvPr/>
          </p:nvGrpSpPr>
          <p:grpSpPr bwMode="auto">
            <a:xfrm>
              <a:off x="1333500" y="1484313"/>
              <a:ext cx="42863" cy="63500"/>
              <a:chOff x="2051" y="2620"/>
              <a:chExt cx="190" cy="374"/>
            </a:xfrm>
          </p:grpSpPr>
          <p:sp>
            <p:nvSpPr>
              <p:cNvPr id="326" name="AutoShape 18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27" name="Rectangle 18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99" name="Group 191"/>
            <p:cNvGrpSpPr>
              <a:grpSpLocks/>
            </p:cNvGrpSpPr>
            <p:nvPr/>
          </p:nvGrpSpPr>
          <p:grpSpPr bwMode="auto">
            <a:xfrm rot="-2324866">
              <a:off x="766763" y="1568450"/>
              <a:ext cx="42862" cy="63500"/>
              <a:chOff x="2051" y="2620"/>
              <a:chExt cx="190" cy="374"/>
            </a:xfrm>
          </p:grpSpPr>
          <p:sp>
            <p:nvSpPr>
              <p:cNvPr id="324" name="AutoShape 19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25" name="Rectangle 32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00" name="Group 194"/>
            <p:cNvGrpSpPr>
              <a:grpSpLocks/>
            </p:cNvGrpSpPr>
            <p:nvPr/>
          </p:nvGrpSpPr>
          <p:grpSpPr bwMode="auto">
            <a:xfrm rot="3075134">
              <a:off x="475456" y="1672432"/>
              <a:ext cx="42863" cy="63500"/>
              <a:chOff x="2051" y="2620"/>
              <a:chExt cx="190" cy="374"/>
            </a:xfrm>
          </p:grpSpPr>
          <p:sp>
            <p:nvSpPr>
              <p:cNvPr id="322" name="AutoShape 19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23" name="Rectangle 19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01" name="Group 203"/>
            <p:cNvGrpSpPr>
              <a:grpSpLocks/>
            </p:cNvGrpSpPr>
            <p:nvPr/>
          </p:nvGrpSpPr>
          <p:grpSpPr bwMode="auto">
            <a:xfrm rot="6014426">
              <a:off x="724694" y="1740694"/>
              <a:ext cx="42862" cy="63500"/>
              <a:chOff x="2051" y="2620"/>
              <a:chExt cx="190" cy="374"/>
            </a:xfrm>
          </p:grpSpPr>
          <p:sp>
            <p:nvSpPr>
              <p:cNvPr id="320" name="AutoShape 20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21" name="Rectangle 20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02" name="Group 209"/>
            <p:cNvGrpSpPr>
              <a:grpSpLocks/>
            </p:cNvGrpSpPr>
            <p:nvPr/>
          </p:nvGrpSpPr>
          <p:grpSpPr bwMode="auto">
            <a:xfrm rot="-1583851">
              <a:off x="1135063" y="1433513"/>
              <a:ext cx="42862" cy="63500"/>
              <a:chOff x="2051" y="2620"/>
              <a:chExt cx="190" cy="374"/>
            </a:xfrm>
          </p:grpSpPr>
          <p:sp>
            <p:nvSpPr>
              <p:cNvPr id="318" name="AutoShape 21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19" name="Rectangle 21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03" name="Group 215"/>
            <p:cNvGrpSpPr>
              <a:grpSpLocks/>
            </p:cNvGrpSpPr>
            <p:nvPr/>
          </p:nvGrpSpPr>
          <p:grpSpPr bwMode="auto">
            <a:xfrm rot="-4975378">
              <a:off x="1915319" y="1677194"/>
              <a:ext cx="42862" cy="63500"/>
              <a:chOff x="2051" y="2620"/>
              <a:chExt cx="190" cy="374"/>
            </a:xfrm>
          </p:grpSpPr>
          <p:sp>
            <p:nvSpPr>
              <p:cNvPr id="316" name="AutoShape 21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17" name="Rectangle 21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04" name="Group 218"/>
            <p:cNvGrpSpPr>
              <a:grpSpLocks/>
            </p:cNvGrpSpPr>
            <p:nvPr/>
          </p:nvGrpSpPr>
          <p:grpSpPr bwMode="auto">
            <a:xfrm rot="-1583851">
              <a:off x="1089025" y="1727200"/>
              <a:ext cx="42863" cy="63500"/>
              <a:chOff x="2051" y="2620"/>
              <a:chExt cx="190" cy="374"/>
            </a:xfrm>
          </p:grpSpPr>
          <p:sp>
            <p:nvSpPr>
              <p:cNvPr id="314" name="AutoShape 21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15" name="Rectangle 22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05" name="Group 224"/>
            <p:cNvGrpSpPr>
              <a:grpSpLocks/>
            </p:cNvGrpSpPr>
            <p:nvPr/>
          </p:nvGrpSpPr>
          <p:grpSpPr bwMode="auto">
            <a:xfrm rot="-4975378">
              <a:off x="1286668" y="1723232"/>
              <a:ext cx="42863" cy="63500"/>
              <a:chOff x="2051" y="2620"/>
              <a:chExt cx="190" cy="374"/>
            </a:xfrm>
          </p:grpSpPr>
          <p:sp>
            <p:nvSpPr>
              <p:cNvPr id="312" name="AutoShape 22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13" name="Rectangle 22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06" name="Group 227"/>
            <p:cNvGrpSpPr>
              <a:grpSpLocks/>
            </p:cNvGrpSpPr>
            <p:nvPr/>
          </p:nvGrpSpPr>
          <p:grpSpPr bwMode="auto">
            <a:xfrm>
              <a:off x="1493838" y="1417638"/>
              <a:ext cx="42862" cy="63500"/>
              <a:chOff x="2051" y="2620"/>
              <a:chExt cx="190" cy="374"/>
            </a:xfrm>
          </p:grpSpPr>
          <p:sp>
            <p:nvSpPr>
              <p:cNvPr id="310" name="AutoShape 228"/>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11" name="Rectangle 229"/>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07" name="Group 230"/>
            <p:cNvGrpSpPr>
              <a:grpSpLocks/>
            </p:cNvGrpSpPr>
            <p:nvPr/>
          </p:nvGrpSpPr>
          <p:grpSpPr bwMode="auto">
            <a:xfrm>
              <a:off x="1717675" y="1700213"/>
              <a:ext cx="42863" cy="63500"/>
              <a:chOff x="2051" y="2620"/>
              <a:chExt cx="190" cy="374"/>
            </a:xfrm>
          </p:grpSpPr>
          <p:sp>
            <p:nvSpPr>
              <p:cNvPr id="308" name="AutoShape 23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09" name="Rectangle 23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grpSp>
        <p:nvGrpSpPr>
          <p:cNvPr id="796" name="Group 228"/>
          <p:cNvGrpSpPr/>
          <p:nvPr/>
        </p:nvGrpSpPr>
        <p:grpSpPr>
          <a:xfrm>
            <a:off x="2703380" y="4543658"/>
            <a:ext cx="2078038" cy="2255152"/>
            <a:chOff x="136525" y="762000"/>
            <a:chExt cx="2078038" cy="2600325"/>
          </a:xfrm>
        </p:grpSpPr>
        <p:sp>
          <p:nvSpPr>
            <p:cNvPr id="797" name="AutoShape 458"/>
            <p:cNvSpPr>
              <a:spLocks noChangeArrowheads="1"/>
            </p:cNvSpPr>
            <p:nvPr/>
          </p:nvSpPr>
          <p:spPr bwMode="auto">
            <a:xfrm>
              <a:off x="136525" y="762000"/>
              <a:ext cx="2078038" cy="1990725"/>
            </a:xfrm>
            <a:prstGeom prst="can">
              <a:avLst>
                <a:gd name="adj" fmla="val 25000"/>
              </a:avLst>
            </a:prstGeom>
            <a:noFill/>
            <a:ln w="9525">
              <a:solidFill>
                <a:schemeClr val="tx1"/>
              </a:solidFill>
              <a:round/>
              <a:headEnd/>
              <a:tailEnd/>
            </a:ln>
          </p:spPr>
          <p:txBody>
            <a:bodyPr wrap="none" anchor="ctr"/>
            <a:lstStyle/>
            <a:p>
              <a:endParaRPr lang="en-US" dirty="0"/>
            </a:p>
          </p:txBody>
        </p:sp>
        <p:sp>
          <p:nvSpPr>
            <p:cNvPr id="798" name="AutoShape 19"/>
            <p:cNvSpPr>
              <a:spLocks noChangeArrowheads="1"/>
            </p:cNvSpPr>
            <p:nvPr/>
          </p:nvSpPr>
          <p:spPr bwMode="auto">
            <a:xfrm>
              <a:off x="136525" y="1371600"/>
              <a:ext cx="2078038" cy="1990725"/>
            </a:xfrm>
            <a:prstGeom prst="can">
              <a:avLst>
                <a:gd name="adj" fmla="val 25000"/>
              </a:avLst>
            </a:prstGeom>
            <a:solidFill>
              <a:schemeClr val="accent1"/>
            </a:solidFill>
            <a:ln w="9525">
              <a:solidFill>
                <a:schemeClr val="tx1"/>
              </a:solidFill>
              <a:round/>
              <a:headEnd/>
              <a:tailEnd/>
            </a:ln>
          </p:spPr>
          <p:txBody>
            <a:bodyPr wrap="none" anchor="ctr"/>
            <a:lstStyle/>
            <a:p>
              <a:endParaRPr lang="en-US" dirty="0"/>
            </a:p>
          </p:txBody>
        </p:sp>
        <p:grpSp>
          <p:nvGrpSpPr>
            <p:cNvPr id="799" name="Group 18"/>
            <p:cNvGrpSpPr>
              <a:grpSpLocks/>
            </p:cNvGrpSpPr>
            <p:nvPr/>
          </p:nvGrpSpPr>
          <p:grpSpPr bwMode="auto">
            <a:xfrm>
              <a:off x="1147766" y="2835271"/>
              <a:ext cx="1001714" cy="346073"/>
              <a:chOff x="1292" y="1548"/>
              <a:chExt cx="2604" cy="763"/>
            </a:xfrm>
          </p:grpSpPr>
          <p:sp>
            <p:nvSpPr>
              <p:cNvPr id="920" name="Freeform 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21" name="Freeform 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22" name="Freeform 1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23" name="Freeform 1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24" name="Freeform 1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25" name="Freeform 7"/>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926" name="Oval 1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927" name="Oval 1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800" name="Group 20"/>
            <p:cNvGrpSpPr>
              <a:grpSpLocks/>
            </p:cNvGrpSpPr>
            <p:nvPr/>
          </p:nvGrpSpPr>
          <p:grpSpPr bwMode="auto">
            <a:xfrm flipH="1">
              <a:off x="227008" y="2441571"/>
              <a:ext cx="1001714" cy="346073"/>
              <a:chOff x="1292" y="1548"/>
              <a:chExt cx="2604" cy="763"/>
            </a:xfrm>
          </p:grpSpPr>
          <p:sp>
            <p:nvSpPr>
              <p:cNvPr id="912" name="Freeform 21"/>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13" name="Freeform 22"/>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14" name="Freeform 23"/>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15" name="Freeform 24"/>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16" name="Freeform 25"/>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17" name="Freeform 26"/>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918" name="Oval 27"/>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919" name="Oval 28"/>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801" name="Group 29"/>
            <p:cNvGrpSpPr>
              <a:grpSpLocks/>
            </p:cNvGrpSpPr>
            <p:nvPr/>
          </p:nvGrpSpPr>
          <p:grpSpPr bwMode="auto">
            <a:xfrm>
              <a:off x="908052" y="2054221"/>
              <a:ext cx="1001714" cy="346073"/>
              <a:chOff x="1292" y="1548"/>
              <a:chExt cx="2604" cy="763"/>
            </a:xfrm>
          </p:grpSpPr>
          <p:sp>
            <p:nvSpPr>
              <p:cNvPr id="904" name="Freeform 3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05" name="Freeform 3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06" name="Freeform 3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07" name="Freeform 3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08" name="Freeform 3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09" name="Freeform 3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tx1">
                  <a:lumMod val="50000"/>
                  <a:lumOff val="50000"/>
                </a:schemeClr>
              </a:solidFill>
              <a:ln w="9525">
                <a:solidFill>
                  <a:schemeClr val="tx1"/>
                </a:solidFill>
                <a:round/>
                <a:headEnd/>
                <a:tailEnd/>
              </a:ln>
            </p:spPr>
            <p:txBody>
              <a:bodyPr/>
              <a:lstStyle/>
              <a:p>
                <a:endParaRPr lang="en-US" dirty="0"/>
              </a:p>
            </p:txBody>
          </p:sp>
          <p:sp>
            <p:nvSpPr>
              <p:cNvPr id="910" name="Oval 36"/>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911" name="Oval 37"/>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802" name="Group 40"/>
            <p:cNvGrpSpPr>
              <a:grpSpLocks/>
            </p:cNvGrpSpPr>
            <p:nvPr/>
          </p:nvGrpSpPr>
          <p:grpSpPr bwMode="auto">
            <a:xfrm rot="2682682">
              <a:off x="207963" y="1874838"/>
              <a:ext cx="42862" cy="63500"/>
              <a:chOff x="2051" y="2620"/>
              <a:chExt cx="190" cy="374"/>
            </a:xfrm>
          </p:grpSpPr>
          <p:sp>
            <p:nvSpPr>
              <p:cNvPr id="902" name="AutoShape 38"/>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903" name="Rectangle 39"/>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03" name="Group 44"/>
            <p:cNvGrpSpPr>
              <a:grpSpLocks/>
            </p:cNvGrpSpPr>
            <p:nvPr/>
          </p:nvGrpSpPr>
          <p:grpSpPr bwMode="auto">
            <a:xfrm rot="-1583851">
              <a:off x="403225" y="1924050"/>
              <a:ext cx="42863" cy="63500"/>
              <a:chOff x="2051" y="2620"/>
              <a:chExt cx="190" cy="374"/>
            </a:xfrm>
          </p:grpSpPr>
          <p:sp>
            <p:nvSpPr>
              <p:cNvPr id="900" name="AutoShape 4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901" name="Rectangle 4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04" name="Group 50"/>
            <p:cNvGrpSpPr>
              <a:grpSpLocks/>
            </p:cNvGrpSpPr>
            <p:nvPr/>
          </p:nvGrpSpPr>
          <p:grpSpPr bwMode="auto">
            <a:xfrm rot="-1766881">
              <a:off x="627063" y="2027238"/>
              <a:ext cx="42862" cy="63500"/>
              <a:chOff x="2051" y="2620"/>
              <a:chExt cx="190" cy="374"/>
            </a:xfrm>
          </p:grpSpPr>
          <p:sp>
            <p:nvSpPr>
              <p:cNvPr id="898" name="AutoShape 5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99" name="Rectangle 5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05" name="Group 56"/>
            <p:cNvGrpSpPr>
              <a:grpSpLocks/>
            </p:cNvGrpSpPr>
            <p:nvPr/>
          </p:nvGrpSpPr>
          <p:grpSpPr bwMode="auto">
            <a:xfrm rot="-9040191">
              <a:off x="303213" y="2347913"/>
              <a:ext cx="42862" cy="63500"/>
              <a:chOff x="2051" y="2620"/>
              <a:chExt cx="190" cy="374"/>
            </a:xfrm>
          </p:grpSpPr>
          <p:sp>
            <p:nvSpPr>
              <p:cNvPr id="896" name="AutoShape 5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97" name="Rectangle 5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06" name="Group 62"/>
            <p:cNvGrpSpPr>
              <a:grpSpLocks/>
            </p:cNvGrpSpPr>
            <p:nvPr/>
          </p:nvGrpSpPr>
          <p:grpSpPr bwMode="auto">
            <a:xfrm>
              <a:off x="487363" y="2359025"/>
              <a:ext cx="42862" cy="63500"/>
              <a:chOff x="2051" y="2620"/>
              <a:chExt cx="190" cy="374"/>
            </a:xfrm>
          </p:grpSpPr>
          <p:sp>
            <p:nvSpPr>
              <p:cNvPr id="894" name="AutoShape 6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95" name="Rectangle 6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07" name="Group 68"/>
            <p:cNvGrpSpPr>
              <a:grpSpLocks/>
            </p:cNvGrpSpPr>
            <p:nvPr/>
          </p:nvGrpSpPr>
          <p:grpSpPr bwMode="auto">
            <a:xfrm rot="-4975378">
              <a:off x="592932" y="2216944"/>
              <a:ext cx="42862" cy="63500"/>
              <a:chOff x="2051" y="2620"/>
              <a:chExt cx="190" cy="374"/>
            </a:xfrm>
          </p:grpSpPr>
          <p:sp>
            <p:nvSpPr>
              <p:cNvPr id="892" name="AutoShape 6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93" name="Rectangle 7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08" name="Group 74"/>
            <p:cNvGrpSpPr>
              <a:grpSpLocks/>
            </p:cNvGrpSpPr>
            <p:nvPr/>
          </p:nvGrpSpPr>
          <p:grpSpPr bwMode="auto">
            <a:xfrm rot="-2324866">
              <a:off x="357188" y="3044825"/>
              <a:ext cx="42862" cy="63500"/>
              <a:chOff x="2051" y="2620"/>
              <a:chExt cx="190" cy="374"/>
            </a:xfrm>
          </p:grpSpPr>
          <p:sp>
            <p:nvSpPr>
              <p:cNvPr id="890" name="AutoShape 7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91" name="Rectangle 7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09" name="Group 80"/>
            <p:cNvGrpSpPr>
              <a:grpSpLocks/>
            </p:cNvGrpSpPr>
            <p:nvPr/>
          </p:nvGrpSpPr>
          <p:grpSpPr bwMode="auto">
            <a:xfrm rot="6014426">
              <a:off x="521494" y="2924969"/>
              <a:ext cx="42862" cy="63500"/>
              <a:chOff x="2051" y="2620"/>
              <a:chExt cx="190" cy="374"/>
            </a:xfrm>
          </p:grpSpPr>
          <p:sp>
            <p:nvSpPr>
              <p:cNvPr id="888" name="AutoShape 8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89" name="Rectangle 8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10" name="Group 86"/>
            <p:cNvGrpSpPr>
              <a:grpSpLocks/>
            </p:cNvGrpSpPr>
            <p:nvPr/>
          </p:nvGrpSpPr>
          <p:grpSpPr bwMode="auto">
            <a:xfrm rot="3075134">
              <a:off x="992982" y="2366169"/>
              <a:ext cx="42862" cy="63500"/>
              <a:chOff x="2051" y="2620"/>
              <a:chExt cx="190" cy="374"/>
            </a:xfrm>
          </p:grpSpPr>
          <p:sp>
            <p:nvSpPr>
              <p:cNvPr id="886" name="AutoShape 8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87" name="Rectangle 8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11" name="Group 92"/>
            <p:cNvGrpSpPr>
              <a:grpSpLocks/>
            </p:cNvGrpSpPr>
            <p:nvPr/>
          </p:nvGrpSpPr>
          <p:grpSpPr bwMode="auto">
            <a:xfrm rot="-2067116">
              <a:off x="1985963" y="2209800"/>
              <a:ext cx="42862" cy="63500"/>
              <a:chOff x="2051" y="2620"/>
              <a:chExt cx="190" cy="374"/>
            </a:xfrm>
          </p:grpSpPr>
          <p:sp>
            <p:nvSpPr>
              <p:cNvPr id="884" name="AutoShape 9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85" name="Rectangle 9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12" name="Group 98"/>
            <p:cNvGrpSpPr>
              <a:grpSpLocks/>
            </p:cNvGrpSpPr>
            <p:nvPr/>
          </p:nvGrpSpPr>
          <p:grpSpPr bwMode="auto">
            <a:xfrm>
              <a:off x="1187450" y="2362200"/>
              <a:ext cx="42863" cy="63500"/>
              <a:chOff x="2051" y="2620"/>
              <a:chExt cx="190" cy="374"/>
            </a:xfrm>
          </p:grpSpPr>
          <p:sp>
            <p:nvSpPr>
              <p:cNvPr id="882" name="AutoShape 9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83" name="Rectangle 10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13" name="Group 104"/>
            <p:cNvGrpSpPr>
              <a:grpSpLocks/>
            </p:cNvGrpSpPr>
            <p:nvPr/>
          </p:nvGrpSpPr>
          <p:grpSpPr bwMode="auto">
            <a:xfrm rot="-1583851">
              <a:off x="1322388" y="2667000"/>
              <a:ext cx="42862" cy="63500"/>
              <a:chOff x="2051" y="2620"/>
              <a:chExt cx="190" cy="374"/>
            </a:xfrm>
          </p:grpSpPr>
          <p:sp>
            <p:nvSpPr>
              <p:cNvPr id="880" name="AutoShape 10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81" name="Rectangle 10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14" name="Group 113"/>
            <p:cNvGrpSpPr>
              <a:grpSpLocks/>
            </p:cNvGrpSpPr>
            <p:nvPr/>
          </p:nvGrpSpPr>
          <p:grpSpPr bwMode="auto">
            <a:xfrm>
              <a:off x="1866900" y="2674938"/>
              <a:ext cx="42863" cy="63500"/>
              <a:chOff x="2051" y="2620"/>
              <a:chExt cx="190" cy="374"/>
            </a:xfrm>
          </p:grpSpPr>
          <p:sp>
            <p:nvSpPr>
              <p:cNvPr id="878" name="AutoShape 11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79" name="Rectangle 11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15" name="Group 119"/>
            <p:cNvGrpSpPr>
              <a:grpSpLocks/>
            </p:cNvGrpSpPr>
            <p:nvPr/>
          </p:nvGrpSpPr>
          <p:grpSpPr bwMode="auto">
            <a:xfrm rot="-2067116">
              <a:off x="2060575" y="1939925"/>
              <a:ext cx="42863" cy="63500"/>
              <a:chOff x="2051" y="2620"/>
              <a:chExt cx="190" cy="374"/>
            </a:xfrm>
          </p:grpSpPr>
          <p:sp>
            <p:nvSpPr>
              <p:cNvPr id="876" name="AutoShape 12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77" name="Rectangle 12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16" name="Group 128"/>
            <p:cNvGrpSpPr>
              <a:grpSpLocks/>
            </p:cNvGrpSpPr>
            <p:nvPr/>
          </p:nvGrpSpPr>
          <p:grpSpPr bwMode="auto">
            <a:xfrm>
              <a:off x="1763713" y="1957388"/>
              <a:ext cx="42862" cy="63500"/>
              <a:chOff x="2051" y="2620"/>
              <a:chExt cx="190" cy="374"/>
            </a:xfrm>
          </p:grpSpPr>
          <p:sp>
            <p:nvSpPr>
              <p:cNvPr id="874" name="AutoShape 12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75" name="Rectangle 13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17" name="Group 131"/>
            <p:cNvGrpSpPr>
              <a:grpSpLocks/>
            </p:cNvGrpSpPr>
            <p:nvPr/>
          </p:nvGrpSpPr>
          <p:grpSpPr bwMode="auto">
            <a:xfrm rot="-2324866">
              <a:off x="1909763" y="2392363"/>
              <a:ext cx="42862" cy="63500"/>
              <a:chOff x="2051" y="2620"/>
              <a:chExt cx="190" cy="374"/>
            </a:xfrm>
          </p:grpSpPr>
          <p:sp>
            <p:nvSpPr>
              <p:cNvPr id="872" name="AutoShape 13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73" name="Rectangle 13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18" name="Group 134"/>
            <p:cNvGrpSpPr>
              <a:grpSpLocks/>
            </p:cNvGrpSpPr>
            <p:nvPr/>
          </p:nvGrpSpPr>
          <p:grpSpPr bwMode="auto">
            <a:xfrm rot="3075134">
              <a:off x="1496219" y="2426494"/>
              <a:ext cx="42862" cy="63500"/>
              <a:chOff x="2051" y="2620"/>
              <a:chExt cx="190" cy="374"/>
            </a:xfrm>
          </p:grpSpPr>
          <p:sp>
            <p:nvSpPr>
              <p:cNvPr id="870" name="AutoShape 13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71" name="Rectangle 13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19" name="Group 140"/>
            <p:cNvGrpSpPr>
              <a:grpSpLocks/>
            </p:cNvGrpSpPr>
            <p:nvPr/>
          </p:nvGrpSpPr>
          <p:grpSpPr bwMode="auto">
            <a:xfrm>
              <a:off x="812800" y="2808288"/>
              <a:ext cx="42863" cy="63500"/>
              <a:chOff x="2051" y="2620"/>
              <a:chExt cx="190" cy="374"/>
            </a:xfrm>
          </p:grpSpPr>
          <p:sp>
            <p:nvSpPr>
              <p:cNvPr id="868" name="AutoShape 14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69" name="Rectangle 14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20" name="Group 146"/>
            <p:cNvGrpSpPr>
              <a:grpSpLocks/>
            </p:cNvGrpSpPr>
            <p:nvPr/>
          </p:nvGrpSpPr>
          <p:grpSpPr bwMode="auto">
            <a:xfrm rot="-2324866">
              <a:off x="720725" y="3246438"/>
              <a:ext cx="42863" cy="63500"/>
              <a:chOff x="2051" y="2620"/>
              <a:chExt cx="190" cy="374"/>
            </a:xfrm>
          </p:grpSpPr>
          <p:sp>
            <p:nvSpPr>
              <p:cNvPr id="866" name="AutoShape 14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67" name="Rectangle 14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21" name="Group 152"/>
            <p:cNvGrpSpPr>
              <a:grpSpLocks/>
            </p:cNvGrpSpPr>
            <p:nvPr/>
          </p:nvGrpSpPr>
          <p:grpSpPr bwMode="auto">
            <a:xfrm rot="6014426">
              <a:off x="1624807" y="2620169"/>
              <a:ext cx="42862" cy="63500"/>
              <a:chOff x="2051" y="2620"/>
              <a:chExt cx="190" cy="374"/>
            </a:xfrm>
          </p:grpSpPr>
          <p:sp>
            <p:nvSpPr>
              <p:cNvPr id="864" name="AutoShape 15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65" name="Rectangle 15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22" name="Group 158"/>
            <p:cNvGrpSpPr>
              <a:grpSpLocks/>
            </p:cNvGrpSpPr>
            <p:nvPr/>
          </p:nvGrpSpPr>
          <p:grpSpPr bwMode="auto">
            <a:xfrm rot="2682682">
              <a:off x="1069975" y="2763838"/>
              <a:ext cx="42863" cy="63500"/>
              <a:chOff x="2051" y="2620"/>
              <a:chExt cx="190" cy="374"/>
            </a:xfrm>
          </p:grpSpPr>
          <p:sp>
            <p:nvSpPr>
              <p:cNvPr id="862" name="AutoShape 15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63" name="Rectangle 16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23" name="Group 164"/>
            <p:cNvGrpSpPr>
              <a:grpSpLocks/>
            </p:cNvGrpSpPr>
            <p:nvPr/>
          </p:nvGrpSpPr>
          <p:grpSpPr bwMode="auto">
            <a:xfrm rot="-1583851">
              <a:off x="944563" y="3040063"/>
              <a:ext cx="42862" cy="63500"/>
              <a:chOff x="2051" y="2620"/>
              <a:chExt cx="190" cy="374"/>
            </a:xfrm>
          </p:grpSpPr>
          <p:sp>
            <p:nvSpPr>
              <p:cNvPr id="860" name="AutoShape 16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61" name="Rectangle 16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24" name="Group 170"/>
            <p:cNvGrpSpPr>
              <a:grpSpLocks/>
            </p:cNvGrpSpPr>
            <p:nvPr/>
          </p:nvGrpSpPr>
          <p:grpSpPr bwMode="auto">
            <a:xfrm rot="-9040191">
              <a:off x="1339850" y="3186113"/>
              <a:ext cx="42863" cy="63500"/>
              <a:chOff x="2051" y="2620"/>
              <a:chExt cx="190" cy="374"/>
            </a:xfrm>
          </p:grpSpPr>
          <p:sp>
            <p:nvSpPr>
              <p:cNvPr id="858" name="AutoShape 17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59" name="Rectangle 17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25" name="Group 179"/>
            <p:cNvGrpSpPr>
              <a:grpSpLocks/>
            </p:cNvGrpSpPr>
            <p:nvPr/>
          </p:nvGrpSpPr>
          <p:grpSpPr bwMode="auto">
            <a:xfrm rot="-1583851">
              <a:off x="2087563" y="1597025"/>
              <a:ext cx="42862" cy="63500"/>
              <a:chOff x="2051" y="2620"/>
              <a:chExt cx="190" cy="374"/>
            </a:xfrm>
          </p:grpSpPr>
          <p:sp>
            <p:nvSpPr>
              <p:cNvPr id="856"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57"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26" name="Group 182"/>
            <p:cNvGrpSpPr>
              <a:grpSpLocks/>
            </p:cNvGrpSpPr>
            <p:nvPr/>
          </p:nvGrpSpPr>
          <p:grpSpPr bwMode="auto">
            <a:xfrm>
              <a:off x="1333500" y="1484313"/>
              <a:ext cx="42863" cy="63500"/>
              <a:chOff x="2051" y="2620"/>
              <a:chExt cx="190" cy="374"/>
            </a:xfrm>
          </p:grpSpPr>
          <p:sp>
            <p:nvSpPr>
              <p:cNvPr id="854" name="AutoShape 18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55" name="Rectangle 18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27" name="Group 191"/>
            <p:cNvGrpSpPr>
              <a:grpSpLocks/>
            </p:cNvGrpSpPr>
            <p:nvPr/>
          </p:nvGrpSpPr>
          <p:grpSpPr bwMode="auto">
            <a:xfrm rot="-2324866">
              <a:off x="766763" y="1568450"/>
              <a:ext cx="42862" cy="63500"/>
              <a:chOff x="2051" y="2620"/>
              <a:chExt cx="190" cy="374"/>
            </a:xfrm>
          </p:grpSpPr>
          <p:sp>
            <p:nvSpPr>
              <p:cNvPr id="852" name="AutoShape 19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53" name="Rectangle 85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28" name="Group 194"/>
            <p:cNvGrpSpPr>
              <a:grpSpLocks/>
            </p:cNvGrpSpPr>
            <p:nvPr/>
          </p:nvGrpSpPr>
          <p:grpSpPr bwMode="auto">
            <a:xfrm rot="3075134">
              <a:off x="475456" y="1672432"/>
              <a:ext cx="42863" cy="63500"/>
              <a:chOff x="2051" y="2620"/>
              <a:chExt cx="190" cy="374"/>
            </a:xfrm>
          </p:grpSpPr>
          <p:sp>
            <p:nvSpPr>
              <p:cNvPr id="850" name="AutoShape 19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51" name="Rectangle 19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29" name="Group 203"/>
            <p:cNvGrpSpPr>
              <a:grpSpLocks/>
            </p:cNvGrpSpPr>
            <p:nvPr/>
          </p:nvGrpSpPr>
          <p:grpSpPr bwMode="auto">
            <a:xfrm rot="6014426">
              <a:off x="724694" y="1740694"/>
              <a:ext cx="42862" cy="63500"/>
              <a:chOff x="2051" y="2620"/>
              <a:chExt cx="190" cy="374"/>
            </a:xfrm>
          </p:grpSpPr>
          <p:sp>
            <p:nvSpPr>
              <p:cNvPr id="848" name="AutoShape 20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49" name="Rectangle 20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30" name="Group 209"/>
            <p:cNvGrpSpPr>
              <a:grpSpLocks/>
            </p:cNvGrpSpPr>
            <p:nvPr/>
          </p:nvGrpSpPr>
          <p:grpSpPr bwMode="auto">
            <a:xfrm rot="-1583851">
              <a:off x="1135063" y="1433513"/>
              <a:ext cx="42862" cy="63500"/>
              <a:chOff x="2051" y="2620"/>
              <a:chExt cx="190" cy="374"/>
            </a:xfrm>
          </p:grpSpPr>
          <p:sp>
            <p:nvSpPr>
              <p:cNvPr id="846" name="AutoShape 21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47" name="Rectangle 21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31" name="Group 215"/>
            <p:cNvGrpSpPr>
              <a:grpSpLocks/>
            </p:cNvGrpSpPr>
            <p:nvPr/>
          </p:nvGrpSpPr>
          <p:grpSpPr bwMode="auto">
            <a:xfrm rot="-4975378">
              <a:off x="1915319" y="1677194"/>
              <a:ext cx="42862" cy="63500"/>
              <a:chOff x="2051" y="2620"/>
              <a:chExt cx="190" cy="374"/>
            </a:xfrm>
          </p:grpSpPr>
          <p:sp>
            <p:nvSpPr>
              <p:cNvPr id="844" name="AutoShape 21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45" name="Rectangle 21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32" name="Group 218"/>
            <p:cNvGrpSpPr>
              <a:grpSpLocks/>
            </p:cNvGrpSpPr>
            <p:nvPr/>
          </p:nvGrpSpPr>
          <p:grpSpPr bwMode="auto">
            <a:xfrm rot="-1583851">
              <a:off x="1089025" y="1727200"/>
              <a:ext cx="42863" cy="63500"/>
              <a:chOff x="2051" y="2620"/>
              <a:chExt cx="190" cy="374"/>
            </a:xfrm>
          </p:grpSpPr>
          <p:sp>
            <p:nvSpPr>
              <p:cNvPr id="842" name="AutoShape 21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43" name="Rectangle 22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33" name="Group 224"/>
            <p:cNvGrpSpPr>
              <a:grpSpLocks/>
            </p:cNvGrpSpPr>
            <p:nvPr/>
          </p:nvGrpSpPr>
          <p:grpSpPr bwMode="auto">
            <a:xfrm rot="-4975378">
              <a:off x="1286668" y="1723232"/>
              <a:ext cx="42863" cy="63500"/>
              <a:chOff x="2051" y="2620"/>
              <a:chExt cx="190" cy="374"/>
            </a:xfrm>
          </p:grpSpPr>
          <p:sp>
            <p:nvSpPr>
              <p:cNvPr id="840" name="AutoShape 22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41" name="Rectangle 22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34" name="Group 227"/>
            <p:cNvGrpSpPr>
              <a:grpSpLocks/>
            </p:cNvGrpSpPr>
            <p:nvPr/>
          </p:nvGrpSpPr>
          <p:grpSpPr bwMode="auto">
            <a:xfrm>
              <a:off x="1493838" y="1417638"/>
              <a:ext cx="42862" cy="63500"/>
              <a:chOff x="2051" y="2620"/>
              <a:chExt cx="190" cy="374"/>
            </a:xfrm>
          </p:grpSpPr>
          <p:sp>
            <p:nvSpPr>
              <p:cNvPr id="838" name="AutoShape 228"/>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39" name="Rectangle 229"/>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35" name="Group 230"/>
            <p:cNvGrpSpPr>
              <a:grpSpLocks/>
            </p:cNvGrpSpPr>
            <p:nvPr/>
          </p:nvGrpSpPr>
          <p:grpSpPr bwMode="auto">
            <a:xfrm>
              <a:off x="1717675" y="1700213"/>
              <a:ext cx="42863" cy="63500"/>
              <a:chOff x="2051" y="2620"/>
              <a:chExt cx="190" cy="374"/>
            </a:xfrm>
          </p:grpSpPr>
          <p:sp>
            <p:nvSpPr>
              <p:cNvPr id="836" name="AutoShape 23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37" name="Rectangle 23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grpSp>
        <p:nvGrpSpPr>
          <p:cNvPr id="959" name="Group 958"/>
          <p:cNvGrpSpPr/>
          <p:nvPr/>
        </p:nvGrpSpPr>
        <p:grpSpPr>
          <a:xfrm>
            <a:off x="2674423" y="1805306"/>
            <a:ext cx="2078038" cy="2255152"/>
            <a:chOff x="160782" y="1820799"/>
            <a:chExt cx="2078038" cy="2255152"/>
          </a:xfrm>
        </p:grpSpPr>
        <p:sp>
          <p:nvSpPr>
            <p:cNvPr id="960" name="AutoShape 458"/>
            <p:cNvSpPr>
              <a:spLocks noChangeArrowheads="1"/>
            </p:cNvSpPr>
            <p:nvPr/>
          </p:nvSpPr>
          <p:spPr bwMode="auto">
            <a:xfrm>
              <a:off x="160782" y="1820799"/>
              <a:ext cx="2078038" cy="1726472"/>
            </a:xfrm>
            <a:prstGeom prst="can">
              <a:avLst>
                <a:gd name="adj" fmla="val 25000"/>
              </a:avLst>
            </a:prstGeom>
            <a:noFill/>
            <a:ln w="9525">
              <a:solidFill>
                <a:schemeClr val="tx1"/>
              </a:solidFill>
              <a:round/>
              <a:headEnd/>
              <a:tailEnd/>
            </a:ln>
          </p:spPr>
          <p:txBody>
            <a:bodyPr wrap="none" anchor="ctr"/>
            <a:lstStyle/>
            <a:p>
              <a:endParaRPr lang="en-US" dirty="0"/>
            </a:p>
          </p:txBody>
        </p:sp>
        <p:sp>
          <p:nvSpPr>
            <p:cNvPr id="961" name="AutoShape 19"/>
            <p:cNvSpPr>
              <a:spLocks noChangeArrowheads="1"/>
            </p:cNvSpPr>
            <p:nvPr/>
          </p:nvSpPr>
          <p:spPr bwMode="auto">
            <a:xfrm>
              <a:off x="160782" y="2349479"/>
              <a:ext cx="2078038" cy="1726472"/>
            </a:xfrm>
            <a:prstGeom prst="can">
              <a:avLst>
                <a:gd name="adj" fmla="val 25000"/>
              </a:avLst>
            </a:prstGeom>
            <a:solidFill>
              <a:schemeClr val="accent1"/>
            </a:solidFill>
            <a:ln w="9525">
              <a:solidFill>
                <a:schemeClr val="tx1"/>
              </a:solidFill>
              <a:round/>
              <a:headEnd/>
              <a:tailEnd/>
            </a:ln>
          </p:spPr>
          <p:txBody>
            <a:bodyPr wrap="none" anchor="ctr"/>
            <a:lstStyle/>
            <a:p>
              <a:endParaRPr lang="en-US" dirty="0"/>
            </a:p>
          </p:txBody>
        </p:sp>
        <p:grpSp>
          <p:nvGrpSpPr>
            <p:cNvPr id="962" name="Group 18"/>
            <p:cNvGrpSpPr>
              <a:grpSpLocks/>
            </p:cNvGrpSpPr>
            <p:nvPr/>
          </p:nvGrpSpPr>
          <p:grpSpPr bwMode="auto">
            <a:xfrm>
              <a:off x="1172023" y="3618859"/>
              <a:ext cx="1001714" cy="300134"/>
              <a:chOff x="1292" y="1548"/>
              <a:chExt cx="2604" cy="763"/>
            </a:xfrm>
          </p:grpSpPr>
          <p:sp>
            <p:nvSpPr>
              <p:cNvPr id="981" name="Freeform 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82" name="Freeform 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83" name="Freeform 1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84" name="Freeform 1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85" name="Freeform 1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86" name="Freeform 7"/>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987" name="Oval 1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988" name="Oval 1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963" name="Group 20"/>
            <p:cNvGrpSpPr>
              <a:grpSpLocks/>
            </p:cNvGrpSpPr>
            <p:nvPr/>
          </p:nvGrpSpPr>
          <p:grpSpPr bwMode="auto">
            <a:xfrm flipH="1">
              <a:off x="251265" y="3277420"/>
              <a:ext cx="1001714" cy="300134"/>
              <a:chOff x="1292" y="1548"/>
              <a:chExt cx="2604" cy="763"/>
            </a:xfrm>
          </p:grpSpPr>
          <p:sp>
            <p:nvSpPr>
              <p:cNvPr id="973" name="Freeform 21"/>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74" name="Freeform 22"/>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75" name="Freeform 23"/>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76" name="Freeform 24"/>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77" name="Freeform 25"/>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78" name="Freeform 26"/>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979" name="Oval 27"/>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980" name="Oval 28"/>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964" name="Group 29"/>
            <p:cNvGrpSpPr>
              <a:grpSpLocks/>
            </p:cNvGrpSpPr>
            <p:nvPr/>
          </p:nvGrpSpPr>
          <p:grpSpPr bwMode="auto">
            <a:xfrm>
              <a:off x="932309" y="2941488"/>
              <a:ext cx="1001714" cy="300134"/>
              <a:chOff x="1292" y="1548"/>
              <a:chExt cx="2604" cy="763"/>
            </a:xfrm>
          </p:grpSpPr>
          <p:sp>
            <p:nvSpPr>
              <p:cNvPr id="965" name="Freeform 3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66" name="Freeform 3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67" name="Freeform 3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68" name="Freeform 3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69" name="Freeform 3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70" name="Freeform 3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tx1">
                  <a:lumMod val="50000"/>
                  <a:lumOff val="50000"/>
                </a:schemeClr>
              </a:solidFill>
              <a:ln w="9525">
                <a:solidFill>
                  <a:schemeClr val="tx1"/>
                </a:solidFill>
                <a:round/>
                <a:headEnd/>
                <a:tailEnd/>
              </a:ln>
            </p:spPr>
            <p:txBody>
              <a:bodyPr/>
              <a:lstStyle/>
              <a:p>
                <a:endParaRPr lang="en-US" dirty="0"/>
              </a:p>
            </p:txBody>
          </p:sp>
          <p:sp>
            <p:nvSpPr>
              <p:cNvPr id="971" name="Oval 36"/>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972" name="Oval 37"/>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sp>
        <p:nvSpPr>
          <p:cNvPr id="989" name="TextBox 988"/>
          <p:cNvSpPr txBox="1"/>
          <p:nvPr/>
        </p:nvSpPr>
        <p:spPr>
          <a:xfrm>
            <a:off x="188887" y="1274203"/>
            <a:ext cx="1937325" cy="523220"/>
          </a:xfrm>
          <a:prstGeom prst="rect">
            <a:avLst/>
          </a:prstGeom>
          <a:noFill/>
        </p:spPr>
        <p:txBody>
          <a:bodyPr wrap="none" rtlCol="0">
            <a:spAutoFit/>
          </a:bodyPr>
          <a:lstStyle/>
          <a:p>
            <a:r>
              <a:rPr lang="en-US" sz="2800" u="sng" dirty="0" smtClean="0"/>
              <a:t>Vaccinated</a:t>
            </a:r>
            <a:endParaRPr lang="en-US" sz="2800" u="sng" dirty="0"/>
          </a:p>
        </p:txBody>
      </p:sp>
      <p:sp>
        <p:nvSpPr>
          <p:cNvPr id="991" name="TextBox 990"/>
          <p:cNvSpPr txBox="1"/>
          <p:nvPr/>
        </p:nvSpPr>
        <p:spPr>
          <a:xfrm>
            <a:off x="2764571" y="1302872"/>
            <a:ext cx="2040693" cy="523220"/>
          </a:xfrm>
          <a:prstGeom prst="rect">
            <a:avLst/>
          </a:prstGeom>
          <a:noFill/>
        </p:spPr>
        <p:txBody>
          <a:bodyPr wrap="none" rtlCol="0">
            <a:spAutoFit/>
          </a:bodyPr>
          <a:lstStyle/>
          <a:p>
            <a:r>
              <a:rPr lang="en-US" sz="2800" u="sng" dirty="0" smtClean="0"/>
              <a:t>Sham: PBS</a:t>
            </a:r>
            <a:endParaRPr lang="en-US" sz="2800" u="sng" dirty="0"/>
          </a:p>
        </p:txBody>
      </p:sp>
      <p:pic>
        <p:nvPicPr>
          <p:cNvPr id="992" name="Picture 4" descr="http://www.google.com/url?source=imgres&amp;ct=img&amp;q=http://www.co.pierce.wa.us/xml/services/home/environ/waste/syringe.jpg&amp;sa=X&amp;ei=QqewTciOCInw0gGJ8OSKCQ&amp;ved=0CAQQ8wc&amp;usg=AFQjCNF4isFUrv6v2NrpITsx0u3A_eet9Q"/>
          <p:cNvPicPr>
            <a:picLocks noChangeAspect="1" noChangeArrowheads="1"/>
          </p:cNvPicPr>
          <p:nvPr/>
        </p:nvPicPr>
        <p:blipFill>
          <a:blip r:embed="rId2" cstate="print"/>
          <a:srcRect/>
          <a:stretch>
            <a:fillRect/>
          </a:stretch>
        </p:blipFill>
        <p:spPr bwMode="auto">
          <a:xfrm>
            <a:off x="358216" y="1917874"/>
            <a:ext cx="629400" cy="725907"/>
          </a:xfrm>
          <a:prstGeom prst="rect">
            <a:avLst/>
          </a:prstGeom>
          <a:noFill/>
        </p:spPr>
      </p:pic>
      <p:sp>
        <p:nvSpPr>
          <p:cNvPr id="994" name="Down Arrow 993"/>
          <p:cNvSpPr/>
          <p:nvPr/>
        </p:nvSpPr>
        <p:spPr>
          <a:xfrm>
            <a:off x="845846" y="4154213"/>
            <a:ext cx="644031" cy="331098"/>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6" name="Down Arrow 995"/>
          <p:cNvSpPr/>
          <p:nvPr/>
        </p:nvSpPr>
        <p:spPr>
          <a:xfrm>
            <a:off x="3422518" y="4154213"/>
            <a:ext cx="644031" cy="331098"/>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8" name="Picture 14"/>
          <p:cNvPicPr>
            <a:picLocks noChangeAspect="1" noChangeArrowheads="1"/>
          </p:cNvPicPr>
          <p:nvPr/>
        </p:nvPicPr>
        <p:blipFill>
          <a:blip r:embed="rId3" cstate="print"/>
          <a:srcRect/>
          <a:stretch>
            <a:fillRect/>
          </a:stretch>
        </p:blipFill>
        <p:spPr>
          <a:xfrm>
            <a:off x="5686161" y="2729264"/>
            <a:ext cx="2408877" cy="2059460"/>
          </a:xfrm>
          <a:prstGeom prst="rect">
            <a:avLst/>
          </a:prstGeom>
          <a:noFill/>
          <a:ln>
            <a:solidFill>
              <a:schemeClr val="bg2"/>
            </a:solidFill>
          </a:ln>
        </p:spPr>
      </p:pic>
      <p:sp>
        <p:nvSpPr>
          <p:cNvPr id="4" name="TextBox 3"/>
          <p:cNvSpPr txBox="1"/>
          <p:nvPr/>
        </p:nvSpPr>
        <p:spPr>
          <a:xfrm>
            <a:off x="5833181" y="2260995"/>
            <a:ext cx="2020705" cy="523220"/>
          </a:xfrm>
          <a:prstGeom prst="rect">
            <a:avLst/>
          </a:prstGeom>
          <a:noFill/>
        </p:spPr>
        <p:txBody>
          <a:bodyPr wrap="none" rtlCol="0">
            <a:spAutoFit/>
          </a:bodyPr>
          <a:lstStyle/>
          <a:p>
            <a:r>
              <a:rPr lang="en-US" sz="2800" u="sng" dirty="0" smtClean="0"/>
              <a:t>Isolate Fish</a:t>
            </a:r>
            <a:endParaRPr lang="en-US" sz="2800" u="sng" dirty="0"/>
          </a:p>
        </p:txBody>
      </p:sp>
      <p:sp>
        <p:nvSpPr>
          <p:cNvPr id="10" name="TextBox 9"/>
          <p:cNvSpPr txBox="1"/>
          <p:nvPr/>
        </p:nvSpPr>
        <p:spPr>
          <a:xfrm>
            <a:off x="4940063" y="1214235"/>
            <a:ext cx="4231847" cy="954107"/>
          </a:xfrm>
          <a:prstGeom prst="rect">
            <a:avLst/>
          </a:prstGeom>
          <a:noFill/>
        </p:spPr>
        <p:txBody>
          <a:bodyPr wrap="square" rtlCol="0">
            <a:spAutoFit/>
          </a:bodyPr>
          <a:lstStyle/>
          <a:p>
            <a:r>
              <a:rPr lang="en-US" sz="2800" u="sng" dirty="0" smtClean="0"/>
              <a:t>Pathogen dosages</a:t>
            </a:r>
            <a:r>
              <a:rPr lang="en-US" sz="2800" dirty="0" smtClean="0"/>
              <a:t>: </a:t>
            </a:r>
          </a:p>
          <a:p>
            <a:r>
              <a:rPr lang="en-US" sz="2800" dirty="0" smtClean="0"/>
              <a:t>0,10</a:t>
            </a:r>
            <a:r>
              <a:rPr lang="en-US" sz="2800" baseline="30000" dirty="0" smtClean="0"/>
              <a:t>1</a:t>
            </a:r>
            <a:r>
              <a:rPr lang="en-US" sz="2800" dirty="0" smtClean="0"/>
              <a:t>,10</a:t>
            </a:r>
            <a:r>
              <a:rPr lang="en-US" sz="2800" baseline="30000" dirty="0" smtClean="0"/>
              <a:t>2</a:t>
            </a:r>
            <a:r>
              <a:rPr lang="en-US" sz="2800" dirty="0" smtClean="0"/>
              <a:t>,10</a:t>
            </a:r>
            <a:r>
              <a:rPr lang="en-US" sz="2800" baseline="30000" dirty="0" smtClean="0"/>
              <a:t>3</a:t>
            </a:r>
            <a:r>
              <a:rPr lang="en-US" sz="2800" dirty="0" smtClean="0"/>
              <a:t>,10</a:t>
            </a:r>
            <a:r>
              <a:rPr lang="en-US" sz="2800" baseline="30000" dirty="0" smtClean="0"/>
              <a:t>4</a:t>
            </a:r>
            <a:r>
              <a:rPr lang="en-US" sz="2800" dirty="0" smtClean="0"/>
              <a:t>,10</a:t>
            </a:r>
            <a:r>
              <a:rPr lang="en-US" sz="2800" baseline="30000" dirty="0" smtClean="0"/>
              <a:t>5</a:t>
            </a:r>
            <a:r>
              <a:rPr lang="en-US" sz="2800" dirty="0" smtClean="0"/>
              <a:t>,10</a:t>
            </a:r>
            <a:r>
              <a:rPr lang="en-US" sz="2800" baseline="30000" dirty="0" smtClean="0"/>
              <a:t>6</a:t>
            </a:r>
            <a:r>
              <a:rPr lang="en-US" sz="2800" dirty="0" smtClean="0"/>
              <a:t> </a:t>
            </a:r>
            <a:endParaRPr lang="en-US" sz="2800" dirty="0"/>
          </a:p>
        </p:txBody>
      </p:sp>
      <p:sp>
        <p:nvSpPr>
          <p:cNvPr id="11" name="TextBox 10"/>
          <p:cNvSpPr txBox="1"/>
          <p:nvPr/>
        </p:nvSpPr>
        <p:spPr>
          <a:xfrm>
            <a:off x="5777362" y="4870899"/>
            <a:ext cx="2899101" cy="1815882"/>
          </a:xfrm>
          <a:prstGeom prst="rect">
            <a:avLst/>
          </a:prstGeom>
          <a:noFill/>
        </p:spPr>
        <p:txBody>
          <a:bodyPr wrap="none" rtlCol="0">
            <a:spAutoFit/>
          </a:bodyPr>
          <a:lstStyle/>
          <a:p>
            <a:r>
              <a:rPr lang="en-US" sz="2800" u="sng" dirty="0" smtClean="0"/>
              <a:t>Measure</a:t>
            </a:r>
          </a:p>
          <a:p>
            <a:r>
              <a:rPr lang="en-US" sz="2800" dirty="0" smtClean="0"/>
              <a:t>-Mortality</a:t>
            </a:r>
          </a:p>
          <a:p>
            <a:r>
              <a:rPr lang="en-US" sz="2800" dirty="0" smtClean="0"/>
              <a:t>-Percent infected</a:t>
            </a:r>
          </a:p>
          <a:p>
            <a:r>
              <a:rPr lang="en-US" sz="2800" dirty="0" smtClean="0"/>
              <a:t>-Viral shedding</a:t>
            </a:r>
            <a:endParaRPr lang="en-US" sz="2800" dirty="0"/>
          </a:p>
        </p:txBody>
      </p:sp>
    </p:spTree>
    <p:extLst>
      <p:ext uri="{BB962C8B-B14F-4D97-AF65-F5344CB8AC3E}">
        <p14:creationId xmlns:p14="http://schemas.microsoft.com/office/powerpoint/2010/main" val="12498091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9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9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9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9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4" grpId="0" animBg="1"/>
      <p:bldP spid="996" grpId="0" animBg="1"/>
      <p:bldP spid="4" grpId="0"/>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412"/>
            <a:ext cx="9144000" cy="1143000"/>
          </a:xfrm>
          <a:solidFill>
            <a:srgbClr val="99FFCC"/>
          </a:solidFill>
        </p:spPr>
        <p:txBody>
          <a:bodyPr/>
          <a:lstStyle/>
          <a:p>
            <a:r>
              <a:rPr lang="en-US" sz="4000" dirty="0" smtClean="0"/>
              <a:t>Vaccine Protection Heterogeneity:</a:t>
            </a:r>
            <a:br>
              <a:rPr lang="en-US" sz="4000" dirty="0" smtClean="0"/>
            </a:br>
            <a:r>
              <a:rPr lang="en-US" sz="4000" dirty="0" smtClean="0"/>
              <a:t>Results</a:t>
            </a:r>
            <a:endParaRPr lang="en-US" sz="4000" dirty="0"/>
          </a:p>
        </p:txBody>
      </p:sp>
      <p:graphicFrame>
        <p:nvGraphicFramePr>
          <p:cNvPr id="5" name="Chart 4"/>
          <p:cNvGraphicFramePr/>
          <p:nvPr>
            <p:extLst>
              <p:ext uri="{D42A27DB-BD31-4B8C-83A1-F6EECF244321}">
                <p14:modId xmlns:p14="http://schemas.microsoft.com/office/powerpoint/2010/main" val="3344794820"/>
              </p:ext>
            </p:extLst>
          </p:nvPr>
        </p:nvGraphicFramePr>
        <p:xfrm>
          <a:off x="0" y="1359561"/>
          <a:ext cx="4105381" cy="2576243"/>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p:cNvPicPr/>
          <p:nvPr/>
        </p:nvPicPr>
        <p:blipFill>
          <a:blip r:embed="rId3"/>
          <a:stretch>
            <a:fillRect/>
          </a:stretch>
        </p:blipFill>
        <p:spPr>
          <a:xfrm>
            <a:off x="4353954" y="1242148"/>
            <a:ext cx="4776092" cy="3025843"/>
          </a:xfrm>
          <a:prstGeom prst="rect">
            <a:avLst/>
          </a:prstGeom>
        </p:spPr>
      </p:pic>
      <p:pic>
        <p:nvPicPr>
          <p:cNvPr id="7" name="Picture 6"/>
          <p:cNvPicPr/>
          <p:nvPr/>
        </p:nvPicPr>
        <p:blipFill>
          <a:blip r:embed="rId4"/>
          <a:stretch>
            <a:fillRect/>
          </a:stretch>
        </p:blipFill>
        <p:spPr>
          <a:xfrm>
            <a:off x="2121157" y="4306686"/>
            <a:ext cx="5073769" cy="2308816"/>
          </a:xfrm>
          <a:prstGeom prst="rect">
            <a:avLst/>
          </a:prstGeom>
        </p:spPr>
      </p:pic>
      <p:sp>
        <p:nvSpPr>
          <p:cNvPr id="8" name="TextBox 7"/>
          <p:cNvSpPr txBox="1"/>
          <p:nvPr/>
        </p:nvSpPr>
        <p:spPr>
          <a:xfrm>
            <a:off x="1130354" y="3726447"/>
            <a:ext cx="527007" cy="369332"/>
          </a:xfrm>
          <a:prstGeom prst="rect">
            <a:avLst/>
          </a:prstGeom>
          <a:noFill/>
        </p:spPr>
        <p:txBody>
          <a:bodyPr wrap="none" rtlCol="0">
            <a:spAutoFit/>
          </a:bodyPr>
          <a:lstStyle/>
          <a:p>
            <a:r>
              <a:rPr lang="en-US" dirty="0" smtClean="0"/>
              <a:t>10</a:t>
            </a:r>
            <a:r>
              <a:rPr lang="en-US" baseline="30000" dirty="0" smtClean="0"/>
              <a:t>1</a:t>
            </a:r>
            <a:endParaRPr lang="en-US" baseline="30000" dirty="0"/>
          </a:p>
        </p:txBody>
      </p:sp>
      <p:sp>
        <p:nvSpPr>
          <p:cNvPr id="9" name="TextBox 8"/>
          <p:cNvSpPr txBox="1"/>
          <p:nvPr/>
        </p:nvSpPr>
        <p:spPr>
          <a:xfrm>
            <a:off x="1617673" y="3711372"/>
            <a:ext cx="527007" cy="369332"/>
          </a:xfrm>
          <a:prstGeom prst="rect">
            <a:avLst/>
          </a:prstGeom>
          <a:noFill/>
        </p:spPr>
        <p:txBody>
          <a:bodyPr wrap="none" rtlCol="0">
            <a:spAutoFit/>
          </a:bodyPr>
          <a:lstStyle/>
          <a:p>
            <a:r>
              <a:rPr lang="en-US" dirty="0" smtClean="0"/>
              <a:t>10</a:t>
            </a:r>
            <a:r>
              <a:rPr lang="en-US" baseline="30000" dirty="0"/>
              <a:t>2</a:t>
            </a:r>
          </a:p>
        </p:txBody>
      </p:sp>
      <p:sp>
        <p:nvSpPr>
          <p:cNvPr id="10" name="TextBox 9"/>
          <p:cNvSpPr txBox="1"/>
          <p:nvPr/>
        </p:nvSpPr>
        <p:spPr>
          <a:xfrm>
            <a:off x="2104993" y="3696290"/>
            <a:ext cx="527007" cy="369332"/>
          </a:xfrm>
          <a:prstGeom prst="rect">
            <a:avLst/>
          </a:prstGeom>
          <a:noFill/>
        </p:spPr>
        <p:txBody>
          <a:bodyPr wrap="none" rtlCol="0">
            <a:spAutoFit/>
          </a:bodyPr>
          <a:lstStyle/>
          <a:p>
            <a:r>
              <a:rPr lang="en-US" dirty="0" smtClean="0"/>
              <a:t>10</a:t>
            </a:r>
            <a:r>
              <a:rPr lang="en-US" baseline="30000" dirty="0"/>
              <a:t>3</a:t>
            </a:r>
          </a:p>
        </p:txBody>
      </p:sp>
      <p:sp>
        <p:nvSpPr>
          <p:cNvPr id="11" name="TextBox 10"/>
          <p:cNvSpPr txBox="1"/>
          <p:nvPr/>
        </p:nvSpPr>
        <p:spPr>
          <a:xfrm>
            <a:off x="3080736" y="3695166"/>
            <a:ext cx="527007" cy="369332"/>
          </a:xfrm>
          <a:prstGeom prst="rect">
            <a:avLst/>
          </a:prstGeom>
          <a:noFill/>
        </p:spPr>
        <p:txBody>
          <a:bodyPr wrap="none" rtlCol="0">
            <a:spAutoFit/>
          </a:bodyPr>
          <a:lstStyle/>
          <a:p>
            <a:r>
              <a:rPr lang="en-US" dirty="0" smtClean="0"/>
              <a:t>10</a:t>
            </a:r>
            <a:r>
              <a:rPr lang="en-US" baseline="30000" dirty="0"/>
              <a:t>5</a:t>
            </a:r>
          </a:p>
        </p:txBody>
      </p:sp>
      <p:sp>
        <p:nvSpPr>
          <p:cNvPr id="12" name="TextBox 11"/>
          <p:cNvSpPr txBox="1"/>
          <p:nvPr/>
        </p:nvSpPr>
        <p:spPr>
          <a:xfrm>
            <a:off x="2591208" y="3707999"/>
            <a:ext cx="527007" cy="369332"/>
          </a:xfrm>
          <a:prstGeom prst="rect">
            <a:avLst/>
          </a:prstGeom>
          <a:noFill/>
        </p:spPr>
        <p:txBody>
          <a:bodyPr wrap="none" rtlCol="0">
            <a:spAutoFit/>
          </a:bodyPr>
          <a:lstStyle/>
          <a:p>
            <a:r>
              <a:rPr lang="en-US" dirty="0" smtClean="0"/>
              <a:t>10</a:t>
            </a:r>
            <a:r>
              <a:rPr lang="en-US" baseline="30000" dirty="0"/>
              <a:t>4</a:t>
            </a:r>
          </a:p>
        </p:txBody>
      </p:sp>
      <p:sp>
        <p:nvSpPr>
          <p:cNvPr id="13" name="TextBox 12"/>
          <p:cNvSpPr txBox="1"/>
          <p:nvPr/>
        </p:nvSpPr>
        <p:spPr>
          <a:xfrm>
            <a:off x="3594861" y="3692917"/>
            <a:ext cx="527007" cy="369332"/>
          </a:xfrm>
          <a:prstGeom prst="rect">
            <a:avLst/>
          </a:prstGeom>
          <a:noFill/>
        </p:spPr>
        <p:txBody>
          <a:bodyPr wrap="none" rtlCol="0">
            <a:spAutoFit/>
          </a:bodyPr>
          <a:lstStyle/>
          <a:p>
            <a:r>
              <a:rPr lang="en-US" dirty="0" smtClean="0"/>
              <a:t>10</a:t>
            </a:r>
            <a:r>
              <a:rPr lang="en-US" baseline="30000" dirty="0"/>
              <a:t>6</a:t>
            </a:r>
          </a:p>
        </p:txBody>
      </p:sp>
      <p:sp>
        <p:nvSpPr>
          <p:cNvPr id="14" name="TextBox 13"/>
          <p:cNvSpPr txBox="1"/>
          <p:nvPr/>
        </p:nvSpPr>
        <p:spPr>
          <a:xfrm>
            <a:off x="724555" y="3725321"/>
            <a:ext cx="313044" cy="369332"/>
          </a:xfrm>
          <a:prstGeom prst="rect">
            <a:avLst/>
          </a:prstGeom>
          <a:noFill/>
        </p:spPr>
        <p:txBody>
          <a:bodyPr wrap="none" rtlCol="0">
            <a:spAutoFit/>
          </a:bodyPr>
          <a:lstStyle/>
          <a:p>
            <a:r>
              <a:rPr lang="en-US" dirty="0"/>
              <a:t>0</a:t>
            </a:r>
            <a:endParaRPr lang="en-US" baseline="30000" dirty="0"/>
          </a:p>
        </p:txBody>
      </p:sp>
      <p:sp>
        <p:nvSpPr>
          <p:cNvPr id="15" name="TextBox 14"/>
          <p:cNvSpPr txBox="1"/>
          <p:nvPr/>
        </p:nvSpPr>
        <p:spPr>
          <a:xfrm>
            <a:off x="962893" y="3935797"/>
            <a:ext cx="3208005" cy="369332"/>
          </a:xfrm>
          <a:prstGeom prst="rect">
            <a:avLst/>
          </a:prstGeom>
          <a:noFill/>
        </p:spPr>
        <p:txBody>
          <a:bodyPr wrap="none" rtlCol="0">
            <a:spAutoFit/>
          </a:bodyPr>
          <a:lstStyle/>
          <a:p>
            <a:r>
              <a:rPr lang="en-US" dirty="0" smtClean="0"/>
              <a:t>Virus Exposure Dose (</a:t>
            </a:r>
            <a:r>
              <a:rPr lang="en-US" dirty="0" err="1" smtClean="0"/>
              <a:t>pfu</a:t>
            </a:r>
            <a:r>
              <a:rPr lang="en-US" dirty="0" smtClean="0"/>
              <a:t>/ml)</a:t>
            </a:r>
            <a:endParaRPr lang="en-US" dirty="0"/>
          </a:p>
        </p:txBody>
      </p:sp>
      <p:sp>
        <p:nvSpPr>
          <p:cNvPr id="3" name="TextBox 2"/>
          <p:cNvSpPr txBox="1"/>
          <p:nvPr/>
        </p:nvSpPr>
        <p:spPr>
          <a:xfrm>
            <a:off x="4926107" y="1256108"/>
            <a:ext cx="2289321" cy="369332"/>
          </a:xfrm>
          <a:prstGeom prst="rect">
            <a:avLst/>
          </a:prstGeom>
          <a:noFill/>
        </p:spPr>
        <p:txBody>
          <a:bodyPr wrap="none" rtlCol="0">
            <a:spAutoFit/>
          </a:bodyPr>
          <a:lstStyle/>
          <a:p>
            <a:r>
              <a:rPr lang="en-US" u="sng" dirty="0" smtClean="0"/>
              <a:t>Proportion Shedding</a:t>
            </a:r>
            <a:endParaRPr lang="en-US" u="sng" dirty="0"/>
          </a:p>
        </p:txBody>
      </p:sp>
      <p:sp>
        <p:nvSpPr>
          <p:cNvPr id="16" name="TextBox 15"/>
          <p:cNvSpPr txBox="1"/>
          <p:nvPr/>
        </p:nvSpPr>
        <p:spPr>
          <a:xfrm>
            <a:off x="1199023" y="1241027"/>
            <a:ext cx="2275570" cy="369332"/>
          </a:xfrm>
          <a:prstGeom prst="rect">
            <a:avLst/>
          </a:prstGeom>
          <a:noFill/>
        </p:spPr>
        <p:txBody>
          <a:bodyPr wrap="none" rtlCol="0">
            <a:spAutoFit/>
          </a:bodyPr>
          <a:lstStyle/>
          <a:p>
            <a:r>
              <a:rPr lang="en-US" u="sng" dirty="0" smtClean="0"/>
              <a:t>Cumulative Mortality</a:t>
            </a:r>
            <a:endParaRPr lang="en-US" u="sng" dirty="0"/>
          </a:p>
        </p:txBody>
      </p:sp>
      <p:sp>
        <p:nvSpPr>
          <p:cNvPr id="17" name="TextBox 16"/>
          <p:cNvSpPr txBox="1"/>
          <p:nvPr/>
        </p:nvSpPr>
        <p:spPr>
          <a:xfrm>
            <a:off x="3277211" y="4324344"/>
            <a:ext cx="2233416" cy="369332"/>
          </a:xfrm>
          <a:prstGeom prst="rect">
            <a:avLst/>
          </a:prstGeom>
          <a:noFill/>
        </p:spPr>
        <p:txBody>
          <a:bodyPr wrap="none" rtlCol="0">
            <a:spAutoFit/>
          </a:bodyPr>
          <a:lstStyle/>
          <a:p>
            <a:r>
              <a:rPr lang="en-US" u="sng" dirty="0" smtClean="0"/>
              <a:t>Quantity Virus Shed</a:t>
            </a:r>
            <a:endParaRPr lang="en-US" u="sng" dirty="0"/>
          </a:p>
        </p:txBody>
      </p:sp>
    </p:spTree>
    <p:extLst>
      <p:ext uri="{BB962C8B-B14F-4D97-AF65-F5344CB8AC3E}">
        <p14:creationId xmlns:p14="http://schemas.microsoft.com/office/powerpoint/2010/main" val="18372821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9144000" cy="6489891"/>
          </a:xfrm>
          <a:prstGeom prst="rect">
            <a:avLst/>
          </a:prstGeom>
        </p:spPr>
      </p:pic>
      <p:sp>
        <p:nvSpPr>
          <p:cNvPr id="2" name="TextBox 1"/>
          <p:cNvSpPr txBox="1"/>
          <p:nvPr/>
        </p:nvSpPr>
        <p:spPr>
          <a:xfrm rot="16200000">
            <a:off x="-841035" y="1325892"/>
            <a:ext cx="2135132" cy="369332"/>
          </a:xfrm>
          <a:prstGeom prst="rect">
            <a:avLst/>
          </a:prstGeom>
          <a:solidFill>
            <a:schemeClr val="bg1"/>
          </a:solidFill>
        </p:spPr>
        <p:txBody>
          <a:bodyPr wrap="none" rtlCol="0">
            <a:spAutoFit/>
          </a:bodyPr>
          <a:lstStyle/>
          <a:p>
            <a:r>
              <a:rPr lang="en-US" dirty="0" smtClean="0"/>
              <a:t>Proportion Infected</a:t>
            </a:r>
            <a:endParaRPr lang="en-US" dirty="0"/>
          </a:p>
        </p:txBody>
      </p:sp>
      <p:sp>
        <p:nvSpPr>
          <p:cNvPr id="4" name="TextBox 3"/>
          <p:cNvSpPr txBox="1"/>
          <p:nvPr/>
        </p:nvSpPr>
        <p:spPr>
          <a:xfrm rot="16200000">
            <a:off x="-209898" y="4590645"/>
            <a:ext cx="954370" cy="369332"/>
          </a:xfrm>
          <a:prstGeom prst="rect">
            <a:avLst/>
          </a:prstGeom>
          <a:solidFill>
            <a:schemeClr val="bg1"/>
          </a:solidFill>
        </p:spPr>
        <p:txBody>
          <a:bodyPr wrap="none" rtlCol="0">
            <a:spAutoFit/>
          </a:bodyPr>
          <a:lstStyle/>
          <a:p>
            <a:r>
              <a:rPr lang="en-US" dirty="0" smtClean="0"/>
              <a:t>Density</a:t>
            </a:r>
            <a:endParaRPr lang="en-US" dirty="0"/>
          </a:p>
        </p:txBody>
      </p:sp>
      <p:sp>
        <p:nvSpPr>
          <p:cNvPr id="5" name="TextBox 4"/>
          <p:cNvSpPr txBox="1"/>
          <p:nvPr/>
        </p:nvSpPr>
        <p:spPr>
          <a:xfrm>
            <a:off x="3977169" y="2903001"/>
            <a:ext cx="1827205" cy="369332"/>
          </a:xfrm>
          <a:prstGeom prst="rect">
            <a:avLst/>
          </a:prstGeom>
          <a:solidFill>
            <a:schemeClr val="bg1"/>
          </a:solidFill>
        </p:spPr>
        <p:txBody>
          <a:bodyPr wrap="none" rtlCol="0">
            <a:spAutoFit/>
          </a:bodyPr>
          <a:lstStyle/>
          <a:p>
            <a:r>
              <a:rPr lang="en-US" dirty="0" smtClean="0"/>
              <a:t>Challenge Dose</a:t>
            </a:r>
            <a:endParaRPr lang="en-US" dirty="0"/>
          </a:p>
        </p:txBody>
      </p:sp>
      <p:sp>
        <p:nvSpPr>
          <p:cNvPr id="6" name="TextBox 5"/>
          <p:cNvSpPr txBox="1"/>
          <p:nvPr/>
        </p:nvSpPr>
        <p:spPr>
          <a:xfrm>
            <a:off x="4059794" y="6363154"/>
            <a:ext cx="1531789" cy="369332"/>
          </a:xfrm>
          <a:prstGeom prst="rect">
            <a:avLst/>
          </a:prstGeom>
          <a:solidFill>
            <a:schemeClr val="bg1"/>
          </a:solidFill>
        </p:spPr>
        <p:txBody>
          <a:bodyPr wrap="none" rtlCol="0">
            <a:spAutoFit/>
          </a:bodyPr>
          <a:lstStyle/>
          <a:p>
            <a:r>
              <a:rPr lang="en-US" dirty="0" smtClean="0"/>
              <a:t>Susceptibility</a:t>
            </a:r>
          </a:p>
        </p:txBody>
      </p:sp>
    </p:spTree>
    <p:extLst>
      <p:ext uri="{BB962C8B-B14F-4D97-AF65-F5344CB8AC3E}">
        <p14:creationId xmlns:p14="http://schemas.microsoft.com/office/powerpoint/2010/main" val="137653881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5068"/>
            <a:ext cx="9144000" cy="1143000"/>
          </a:xfrm>
          <a:solidFill>
            <a:srgbClr val="99FFCC"/>
          </a:solidFill>
        </p:spPr>
        <p:txBody>
          <a:bodyPr/>
          <a:lstStyle/>
          <a:p>
            <a:r>
              <a:rPr lang="en-US" dirty="0"/>
              <a:t>Vaccine Protection </a:t>
            </a:r>
            <a:r>
              <a:rPr lang="en-US" dirty="0" smtClean="0"/>
              <a:t>Heterogeneity:</a:t>
            </a:r>
            <a:br>
              <a:rPr lang="en-US" dirty="0" smtClean="0"/>
            </a:br>
            <a:r>
              <a:rPr lang="en-US" dirty="0" smtClean="0"/>
              <a:t>Transmission Model Framework</a:t>
            </a:r>
            <a:endParaRPr lang="en-US" dirty="0"/>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1353806"/>
            <a:ext cx="9144000" cy="2163296"/>
          </a:xfrm>
          <a:prstGeom prst="rect">
            <a:avLst/>
          </a:prstGeom>
          <a:noFill/>
          <a:ln>
            <a:noFill/>
          </a:ln>
        </p:spPr>
      </p:pic>
      <p:pic>
        <p:nvPicPr>
          <p:cNvPr id="6" name="Picture 5"/>
          <p:cNvPicPr/>
          <p:nvPr/>
        </p:nvPicPr>
        <p:blipFill>
          <a:blip r:embed="rId4">
            <a:extLst>
              <a:ext uri="{28A0092B-C50C-407E-A947-70E740481C1C}">
                <a14:useLocalDpi xmlns:a14="http://schemas.microsoft.com/office/drawing/2010/main" val="0"/>
              </a:ext>
            </a:extLst>
          </a:blip>
          <a:srcRect/>
          <a:stretch>
            <a:fillRect/>
          </a:stretch>
        </p:blipFill>
        <p:spPr bwMode="auto">
          <a:xfrm>
            <a:off x="0" y="3366413"/>
            <a:ext cx="9143999" cy="3123478"/>
          </a:xfrm>
          <a:prstGeom prst="rect">
            <a:avLst/>
          </a:prstGeom>
          <a:noFill/>
          <a:ln>
            <a:noFill/>
          </a:ln>
        </p:spPr>
      </p:pic>
      <p:sp>
        <p:nvSpPr>
          <p:cNvPr id="7" name="TextBox 6"/>
          <p:cNvSpPr txBox="1"/>
          <p:nvPr/>
        </p:nvSpPr>
        <p:spPr>
          <a:xfrm>
            <a:off x="5552295" y="1493370"/>
            <a:ext cx="3421930" cy="1200328"/>
          </a:xfrm>
          <a:prstGeom prst="rect">
            <a:avLst/>
          </a:prstGeom>
          <a:noFill/>
          <a:ln>
            <a:solidFill>
              <a:schemeClr val="tx1"/>
            </a:solidFill>
          </a:ln>
        </p:spPr>
        <p:txBody>
          <a:bodyPr wrap="none" rtlCol="0">
            <a:spAutoFit/>
          </a:bodyPr>
          <a:lstStyle/>
          <a:p>
            <a:r>
              <a:rPr lang="en-US" sz="2400" dirty="0" smtClean="0"/>
              <a:t>S = # Susceptible</a:t>
            </a:r>
          </a:p>
          <a:p>
            <a:r>
              <a:rPr lang="en-US" sz="2400" dirty="0" err="1" smtClean="0"/>
              <a:t>λ</a:t>
            </a:r>
            <a:r>
              <a:rPr lang="en-US" sz="2400" dirty="0" smtClean="0"/>
              <a:t> = transmission rate </a:t>
            </a:r>
          </a:p>
          <a:p>
            <a:r>
              <a:rPr lang="en-US" sz="2400" dirty="0" smtClean="0"/>
              <a:t>W = virus concentration</a:t>
            </a:r>
            <a:endParaRPr lang="en-US" sz="2400" dirty="0"/>
          </a:p>
        </p:txBody>
      </p:sp>
      <p:sp>
        <p:nvSpPr>
          <p:cNvPr id="8" name="TextBox 7"/>
          <p:cNvSpPr txBox="1"/>
          <p:nvPr/>
        </p:nvSpPr>
        <p:spPr>
          <a:xfrm>
            <a:off x="5648876" y="4437128"/>
            <a:ext cx="3152576" cy="2308324"/>
          </a:xfrm>
          <a:prstGeom prst="rect">
            <a:avLst/>
          </a:prstGeom>
          <a:noFill/>
          <a:ln>
            <a:solidFill>
              <a:schemeClr val="tx1"/>
            </a:solidFill>
          </a:ln>
        </p:spPr>
        <p:txBody>
          <a:bodyPr wrap="none" rtlCol="0">
            <a:spAutoFit/>
          </a:bodyPr>
          <a:lstStyle/>
          <a:p>
            <a:r>
              <a:rPr lang="en-US" sz="2400" dirty="0" smtClean="0"/>
              <a:t>I = # Infectious</a:t>
            </a:r>
          </a:p>
          <a:p>
            <a:r>
              <a:rPr lang="en-US" sz="2400" dirty="0" smtClean="0"/>
              <a:t>R = # Recovered</a:t>
            </a:r>
          </a:p>
          <a:p>
            <a:r>
              <a:rPr lang="en-US" sz="2400" dirty="0" smtClean="0"/>
              <a:t>D = # Dead</a:t>
            </a:r>
          </a:p>
          <a:p>
            <a:r>
              <a:rPr lang="en-US" sz="2400" dirty="0" smtClean="0"/>
              <a:t>f = proportion recover</a:t>
            </a:r>
          </a:p>
          <a:p>
            <a:r>
              <a:rPr lang="en-US" sz="2400" dirty="0" smtClean="0"/>
              <a:t>α = shedding rate </a:t>
            </a:r>
          </a:p>
          <a:p>
            <a:r>
              <a:rPr lang="en-US" sz="2400" dirty="0" err="1" smtClean="0"/>
              <a:t>δ</a:t>
            </a:r>
            <a:r>
              <a:rPr lang="en-US" sz="2400" dirty="0" smtClean="0"/>
              <a:t> = virus removal rate</a:t>
            </a:r>
            <a:endParaRPr lang="en-US" sz="2400" dirty="0"/>
          </a:p>
        </p:txBody>
      </p:sp>
    </p:spTree>
    <p:extLst>
      <p:ext uri="{BB962C8B-B14F-4D97-AF65-F5344CB8AC3E}">
        <p14:creationId xmlns:p14="http://schemas.microsoft.com/office/powerpoint/2010/main" val="39824535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799469" y="4009970"/>
            <a:ext cx="1285929" cy="523220"/>
          </a:xfrm>
          <a:prstGeom prst="rect">
            <a:avLst/>
          </a:prstGeom>
          <a:noFill/>
        </p:spPr>
        <p:txBody>
          <a:bodyPr wrap="none" rtlCol="0">
            <a:spAutoFit/>
          </a:bodyPr>
          <a:lstStyle/>
          <a:p>
            <a:r>
              <a:rPr lang="en-US" sz="2800" dirty="0" smtClean="0"/>
              <a:t>Culling</a:t>
            </a:r>
            <a:endParaRPr lang="en-US" sz="2800" dirty="0"/>
          </a:p>
        </p:txBody>
      </p:sp>
      <p:pic>
        <p:nvPicPr>
          <p:cNvPr id="117768" name="Picture 8" descr="http://www.salmovac.com/my_pictures/fish_vaccination_close_homepage.jpg"/>
          <p:cNvPicPr>
            <a:picLocks noChangeAspect="1" noChangeArrowheads="1"/>
          </p:cNvPicPr>
          <p:nvPr/>
        </p:nvPicPr>
        <p:blipFill>
          <a:blip r:embed="rId4" cstate="print"/>
          <a:srcRect/>
          <a:stretch>
            <a:fillRect/>
          </a:stretch>
        </p:blipFill>
        <p:spPr bwMode="auto">
          <a:xfrm>
            <a:off x="5379639" y="1516185"/>
            <a:ext cx="3516923" cy="1828800"/>
          </a:xfrm>
          <a:prstGeom prst="rect">
            <a:avLst/>
          </a:prstGeom>
          <a:noFill/>
          <a:ln>
            <a:solidFill>
              <a:schemeClr val="tx1"/>
            </a:solidFill>
          </a:ln>
        </p:spPr>
      </p:pic>
      <p:sp>
        <p:nvSpPr>
          <p:cNvPr id="18" name="TextBox 17"/>
          <p:cNvSpPr txBox="1"/>
          <p:nvPr/>
        </p:nvSpPr>
        <p:spPr>
          <a:xfrm>
            <a:off x="6438484" y="3408191"/>
            <a:ext cx="2017475" cy="523220"/>
          </a:xfrm>
          <a:prstGeom prst="rect">
            <a:avLst/>
          </a:prstGeom>
          <a:noFill/>
        </p:spPr>
        <p:txBody>
          <a:bodyPr wrap="none" rtlCol="0">
            <a:spAutoFit/>
          </a:bodyPr>
          <a:lstStyle/>
          <a:p>
            <a:r>
              <a:rPr lang="en-US" sz="2800" dirty="0" smtClean="0"/>
              <a:t>Vaccination</a:t>
            </a:r>
            <a:endParaRPr lang="en-US" sz="2800" dirty="0"/>
          </a:p>
        </p:txBody>
      </p:sp>
      <p:pic>
        <p:nvPicPr>
          <p:cNvPr id="130052" name="Picture 4" descr="http://images.publicradio.org/content/2007/02/14/20070214_deadfish_2.jpg"/>
          <p:cNvPicPr>
            <a:picLocks noChangeAspect="1" noChangeArrowheads="1"/>
          </p:cNvPicPr>
          <p:nvPr/>
        </p:nvPicPr>
        <p:blipFill>
          <a:blip r:embed="rId5" cstate="print"/>
          <a:srcRect/>
          <a:stretch>
            <a:fillRect/>
          </a:stretch>
        </p:blipFill>
        <p:spPr bwMode="auto">
          <a:xfrm>
            <a:off x="3032369" y="3584172"/>
            <a:ext cx="2998320" cy="2248741"/>
          </a:xfrm>
          <a:prstGeom prst="rect">
            <a:avLst/>
          </a:prstGeom>
          <a:noFill/>
          <a:ln>
            <a:solidFill>
              <a:schemeClr val="tx1"/>
            </a:solidFill>
          </a:ln>
        </p:spPr>
      </p:pic>
      <p:sp>
        <p:nvSpPr>
          <p:cNvPr id="27" name="TextBox 26"/>
          <p:cNvSpPr txBox="1"/>
          <p:nvPr/>
        </p:nvSpPr>
        <p:spPr>
          <a:xfrm>
            <a:off x="1832329" y="5841413"/>
            <a:ext cx="5446323" cy="584776"/>
          </a:xfrm>
          <a:prstGeom prst="rect">
            <a:avLst/>
          </a:prstGeom>
          <a:noFill/>
        </p:spPr>
        <p:txBody>
          <a:bodyPr wrap="none" rtlCol="0">
            <a:spAutoFit/>
          </a:bodyPr>
          <a:lstStyle/>
          <a:p>
            <a:pPr algn="ctr"/>
            <a:r>
              <a:rPr lang="en-US" sz="3200" dirty="0">
                <a:solidFill>
                  <a:srgbClr val="FF0000"/>
                </a:solidFill>
              </a:rPr>
              <a:t>Virulence and Transmission</a:t>
            </a:r>
            <a:r>
              <a:rPr lang="en-US" sz="3200" dirty="0" smtClean="0">
                <a:solidFill>
                  <a:srgbClr val="FF0000"/>
                </a:solidFill>
              </a:rPr>
              <a:t>?</a:t>
            </a:r>
            <a:endParaRPr lang="en-US" sz="3200" dirty="0">
              <a:solidFill>
                <a:srgbClr val="FF0000"/>
              </a:solidFill>
            </a:endParaRPr>
          </a:p>
        </p:txBody>
      </p:sp>
      <p:sp>
        <p:nvSpPr>
          <p:cNvPr id="28" name="Rectangle 27"/>
          <p:cNvSpPr/>
          <p:nvPr/>
        </p:nvSpPr>
        <p:spPr>
          <a:xfrm>
            <a:off x="5156223" y="1148862"/>
            <a:ext cx="3839284" cy="2782549"/>
          </a:xfrm>
          <a:prstGeom prst="rect">
            <a:avLst/>
          </a:prstGeom>
          <a:noFill/>
          <a:ln w="635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7" name="Group 41"/>
          <p:cNvGrpSpPr/>
          <p:nvPr/>
        </p:nvGrpSpPr>
        <p:grpSpPr>
          <a:xfrm>
            <a:off x="6228862" y="4009970"/>
            <a:ext cx="909378" cy="523220"/>
            <a:chOff x="1771579" y="2524781"/>
            <a:chExt cx="909378" cy="523220"/>
          </a:xfrm>
        </p:grpSpPr>
        <p:cxnSp>
          <p:nvCxnSpPr>
            <p:cNvPr id="48" name="Straight Connector 47"/>
            <p:cNvCxnSpPr/>
            <p:nvPr/>
          </p:nvCxnSpPr>
          <p:spPr>
            <a:xfrm>
              <a:off x="2656115" y="2524781"/>
              <a:ext cx="0" cy="52322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1771579" y="3037115"/>
              <a:ext cx="909378" cy="0"/>
            </a:xfrm>
            <a:prstGeom prst="straightConnector1">
              <a:avLst/>
            </a:prstGeom>
            <a:ln w="6350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grpSp>
      <p:pic>
        <p:nvPicPr>
          <p:cNvPr id="116738" name="Picture 2"/>
          <p:cNvPicPr>
            <a:picLocks noChangeAspect="1" noChangeArrowheads="1"/>
          </p:cNvPicPr>
          <p:nvPr/>
        </p:nvPicPr>
        <p:blipFill>
          <a:blip r:embed="rId6" cstate="print"/>
          <a:srcRect/>
          <a:stretch>
            <a:fillRect/>
          </a:stretch>
        </p:blipFill>
        <p:spPr bwMode="auto">
          <a:xfrm>
            <a:off x="413811" y="1245488"/>
            <a:ext cx="2227789" cy="2685924"/>
          </a:xfrm>
          <a:prstGeom prst="rect">
            <a:avLst/>
          </a:prstGeom>
          <a:noFill/>
          <a:ln w="9525">
            <a:solidFill>
              <a:schemeClr val="tx1"/>
            </a:solidFill>
            <a:miter lim="800000"/>
            <a:headEnd/>
            <a:tailEnd/>
          </a:ln>
        </p:spPr>
      </p:pic>
      <p:cxnSp>
        <p:nvCxnSpPr>
          <p:cNvPr id="20" name="Straight Connector 19"/>
          <p:cNvCxnSpPr/>
          <p:nvPr/>
        </p:nvCxnSpPr>
        <p:spPr>
          <a:xfrm>
            <a:off x="1429678" y="4726073"/>
            <a:ext cx="0" cy="52322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409087" y="5224307"/>
            <a:ext cx="1310667" cy="0"/>
          </a:xfrm>
          <a:prstGeom prst="straightConnector1">
            <a:avLst/>
          </a:prstGeom>
          <a:ln w="6350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6" name="Title 1"/>
          <p:cNvSpPr>
            <a:spLocks noGrp="1"/>
          </p:cNvSpPr>
          <p:nvPr>
            <p:ph type="title"/>
          </p:nvPr>
        </p:nvSpPr>
        <p:spPr>
          <a:xfrm>
            <a:off x="0" y="32368"/>
            <a:ext cx="9144000" cy="962827"/>
          </a:xfrm>
          <a:solidFill>
            <a:srgbClr val="99FFCC"/>
          </a:solidFill>
        </p:spPr>
        <p:txBody>
          <a:bodyPr/>
          <a:lstStyle/>
          <a:p>
            <a:r>
              <a:rPr lang="en-US" sz="4000" dirty="0" smtClean="0"/>
              <a:t>Disease Management Practices</a:t>
            </a:r>
            <a:endParaRPr lang="en-US" sz="4000" dirty="0"/>
          </a:p>
        </p:txBody>
      </p:sp>
      <p:sp>
        <p:nvSpPr>
          <p:cNvPr id="17" name="Rectangle 16"/>
          <p:cNvSpPr/>
          <p:nvPr/>
        </p:nvSpPr>
        <p:spPr>
          <a:xfrm>
            <a:off x="1596599" y="5680399"/>
            <a:ext cx="2143335" cy="985412"/>
          </a:xfrm>
          <a:prstGeom prst="rect">
            <a:avLst/>
          </a:prstGeom>
          <a:noFill/>
          <a:ln w="635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42132442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 name="Group 91"/>
          <p:cNvGrpSpPr/>
          <p:nvPr/>
        </p:nvGrpSpPr>
        <p:grpSpPr>
          <a:xfrm>
            <a:off x="899592" y="797362"/>
            <a:ext cx="1768053" cy="809749"/>
            <a:chOff x="899592" y="786476"/>
            <a:chExt cx="1768053" cy="809749"/>
          </a:xfrm>
        </p:grpSpPr>
        <p:grpSp>
          <p:nvGrpSpPr>
            <p:cNvPr id="4" name="Group 18"/>
            <p:cNvGrpSpPr>
              <a:grpSpLocks/>
            </p:cNvGrpSpPr>
            <p:nvPr/>
          </p:nvGrpSpPr>
          <p:grpSpPr bwMode="auto">
            <a:xfrm>
              <a:off x="899592" y="786476"/>
              <a:ext cx="1768053" cy="809749"/>
              <a:chOff x="1292" y="1548"/>
              <a:chExt cx="2604" cy="763"/>
            </a:xfrm>
          </p:grpSpPr>
          <p:sp>
            <p:nvSpPr>
              <p:cNvPr id="5" name="Freeform 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 name="Freeform 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 name="Freeform 1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8" name="Freeform 1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 name="Freeform 1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0" name="Freeform 7"/>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11" name="Oval 1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12" name="Oval 1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16" name="Group 134"/>
            <p:cNvGrpSpPr>
              <a:grpSpLocks/>
            </p:cNvGrpSpPr>
            <p:nvPr/>
          </p:nvGrpSpPr>
          <p:grpSpPr bwMode="auto">
            <a:xfrm rot="3075134" flipH="1">
              <a:off x="1250248" y="902414"/>
              <a:ext cx="79048" cy="198510"/>
              <a:chOff x="2051" y="2620"/>
              <a:chExt cx="190" cy="374"/>
            </a:xfrm>
            <a:solidFill>
              <a:srgbClr val="7030A0"/>
            </a:solidFill>
          </p:grpSpPr>
          <p:sp>
            <p:nvSpPr>
              <p:cNvPr id="17"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18"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nvGrpSpPr>
            <p:cNvPr id="19" name="Group 134"/>
            <p:cNvGrpSpPr>
              <a:grpSpLocks/>
            </p:cNvGrpSpPr>
            <p:nvPr/>
          </p:nvGrpSpPr>
          <p:grpSpPr bwMode="auto">
            <a:xfrm rot="3075134" flipH="1">
              <a:off x="1322256" y="1118438"/>
              <a:ext cx="79048" cy="198510"/>
              <a:chOff x="2051" y="2620"/>
              <a:chExt cx="190" cy="374"/>
            </a:xfrm>
            <a:solidFill>
              <a:srgbClr val="7030A0"/>
            </a:solidFill>
          </p:grpSpPr>
          <p:sp>
            <p:nvSpPr>
              <p:cNvPr id="20"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21"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nvGrpSpPr>
            <p:cNvPr id="22" name="Group 134"/>
            <p:cNvGrpSpPr>
              <a:grpSpLocks/>
            </p:cNvGrpSpPr>
            <p:nvPr/>
          </p:nvGrpSpPr>
          <p:grpSpPr bwMode="auto">
            <a:xfrm rot="3075134" flipH="1">
              <a:off x="1610287" y="974422"/>
              <a:ext cx="79048" cy="198510"/>
              <a:chOff x="2051" y="2620"/>
              <a:chExt cx="190" cy="374"/>
            </a:xfrm>
            <a:solidFill>
              <a:srgbClr val="7030A0"/>
            </a:solidFill>
          </p:grpSpPr>
          <p:sp>
            <p:nvSpPr>
              <p:cNvPr id="23"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24"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nvGrpSpPr>
            <p:cNvPr id="25" name="Group 134"/>
            <p:cNvGrpSpPr>
              <a:grpSpLocks/>
            </p:cNvGrpSpPr>
            <p:nvPr/>
          </p:nvGrpSpPr>
          <p:grpSpPr bwMode="auto">
            <a:xfrm rot="3075134" flipH="1">
              <a:off x="1682295" y="1190445"/>
              <a:ext cx="79048" cy="198510"/>
              <a:chOff x="2051" y="2620"/>
              <a:chExt cx="190" cy="374"/>
            </a:xfrm>
            <a:solidFill>
              <a:srgbClr val="7030A0"/>
            </a:solidFill>
          </p:grpSpPr>
          <p:sp>
            <p:nvSpPr>
              <p:cNvPr id="26"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27"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nvGrpSpPr>
            <p:cNvPr id="28" name="Group 134"/>
            <p:cNvGrpSpPr>
              <a:grpSpLocks/>
            </p:cNvGrpSpPr>
            <p:nvPr/>
          </p:nvGrpSpPr>
          <p:grpSpPr bwMode="auto">
            <a:xfrm rot="3075134" flipH="1">
              <a:off x="1898320" y="1046430"/>
              <a:ext cx="79048" cy="198510"/>
              <a:chOff x="2051" y="2620"/>
              <a:chExt cx="190" cy="374"/>
            </a:xfrm>
            <a:solidFill>
              <a:srgbClr val="7030A0"/>
            </a:solidFill>
          </p:grpSpPr>
          <p:sp>
            <p:nvSpPr>
              <p:cNvPr id="29"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30"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nvGrpSpPr>
            <p:cNvPr id="31" name="Group 134"/>
            <p:cNvGrpSpPr>
              <a:grpSpLocks/>
            </p:cNvGrpSpPr>
            <p:nvPr/>
          </p:nvGrpSpPr>
          <p:grpSpPr bwMode="auto">
            <a:xfrm rot="3075134" flipH="1">
              <a:off x="1970327" y="1190444"/>
              <a:ext cx="79048" cy="198510"/>
              <a:chOff x="2051" y="2620"/>
              <a:chExt cx="190" cy="374"/>
            </a:xfrm>
            <a:solidFill>
              <a:srgbClr val="7030A0"/>
            </a:solidFill>
          </p:grpSpPr>
          <p:sp>
            <p:nvSpPr>
              <p:cNvPr id="32"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33"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nvGrpSpPr>
            <p:cNvPr id="34" name="Group 134"/>
            <p:cNvGrpSpPr>
              <a:grpSpLocks/>
            </p:cNvGrpSpPr>
            <p:nvPr/>
          </p:nvGrpSpPr>
          <p:grpSpPr bwMode="auto">
            <a:xfrm rot="3075134" flipH="1">
              <a:off x="2258359" y="1118437"/>
              <a:ext cx="79048" cy="198510"/>
              <a:chOff x="2051" y="2620"/>
              <a:chExt cx="190" cy="374"/>
            </a:xfrm>
            <a:solidFill>
              <a:srgbClr val="7030A0"/>
            </a:solidFill>
          </p:grpSpPr>
          <p:sp>
            <p:nvSpPr>
              <p:cNvPr id="35"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36"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pic>
        <p:nvPicPr>
          <p:cNvPr id="116738" name="Picture 2" descr="http://www.google.com/url?source=imgres&amp;ct=img&amp;q=http://www.ucc.ie/tkd/images/skull_and_crossbones.jpg&amp;sa=X&amp;ei=tKawTcbBB5G-0QGGrO39CA&amp;ved=0CAQQ8wc&amp;usg=AFQjCNFowbOFjrgG4yU2lWy_Rbol9hNdSA"/>
          <p:cNvPicPr>
            <a:picLocks noChangeAspect="1" noChangeArrowheads="1"/>
          </p:cNvPicPr>
          <p:nvPr/>
        </p:nvPicPr>
        <p:blipFill>
          <a:blip r:embed="rId4" cstate="print"/>
          <a:srcRect/>
          <a:stretch>
            <a:fillRect/>
          </a:stretch>
        </p:blipFill>
        <p:spPr bwMode="auto">
          <a:xfrm>
            <a:off x="3347864" y="758012"/>
            <a:ext cx="612186" cy="864096"/>
          </a:xfrm>
          <a:prstGeom prst="rect">
            <a:avLst/>
          </a:prstGeom>
          <a:noFill/>
        </p:spPr>
      </p:pic>
      <p:sp>
        <p:nvSpPr>
          <p:cNvPr id="38" name="TextBox 37"/>
          <p:cNvSpPr txBox="1"/>
          <p:nvPr/>
        </p:nvSpPr>
        <p:spPr>
          <a:xfrm>
            <a:off x="4611350" y="963150"/>
            <a:ext cx="2393604" cy="461665"/>
          </a:xfrm>
          <a:prstGeom prst="rect">
            <a:avLst/>
          </a:prstGeom>
          <a:noFill/>
        </p:spPr>
        <p:txBody>
          <a:bodyPr wrap="none" rtlCol="0">
            <a:spAutoFit/>
          </a:bodyPr>
          <a:lstStyle/>
          <a:p>
            <a:r>
              <a:rPr lang="en-US" sz="2400" dirty="0" smtClean="0">
                <a:solidFill>
                  <a:srgbClr val="FF0000"/>
                </a:solidFill>
              </a:rPr>
              <a:t>No transmission</a:t>
            </a:r>
            <a:endParaRPr lang="en-US" sz="2400" dirty="0">
              <a:solidFill>
                <a:srgbClr val="FF0000"/>
              </a:solidFill>
            </a:endParaRPr>
          </a:p>
        </p:txBody>
      </p:sp>
      <p:grpSp>
        <p:nvGrpSpPr>
          <p:cNvPr id="39" name="Group 18"/>
          <p:cNvGrpSpPr>
            <a:grpSpLocks/>
          </p:cNvGrpSpPr>
          <p:nvPr/>
        </p:nvGrpSpPr>
        <p:grpSpPr bwMode="auto">
          <a:xfrm>
            <a:off x="827584" y="1844824"/>
            <a:ext cx="1768053" cy="809749"/>
            <a:chOff x="1292" y="1548"/>
            <a:chExt cx="2604" cy="763"/>
          </a:xfrm>
        </p:grpSpPr>
        <p:sp>
          <p:nvSpPr>
            <p:cNvPr id="40" name="Freeform 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1" name="Freeform 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2" name="Freeform 1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3" name="Freeform 1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4" name="Freeform 1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5" name="Freeform 7"/>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46" name="Oval 1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47" name="Oval 1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pic>
        <p:nvPicPr>
          <p:cNvPr id="116740" name="Picture 4" descr="http://www.google.com/url?source=imgres&amp;ct=img&amp;q=http://www.co.pierce.wa.us/xml/services/home/environ/waste/syringe.jpg&amp;sa=X&amp;ei=QqewTciOCInw0gGJ8OSKCQ&amp;ved=0CAQQ8wc&amp;usg=AFQjCNF4isFUrv6v2NrpITsx0u3A_eet9Q"/>
          <p:cNvPicPr>
            <a:picLocks noChangeAspect="1" noChangeArrowheads="1"/>
          </p:cNvPicPr>
          <p:nvPr/>
        </p:nvPicPr>
        <p:blipFill>
          <a:blip r:embed="rId5" cstate="print"/>
          <a:srcRect/>
          <a:stretch>
            <a:fillRect/>
          </a:stretch>
        </p:blipFill>
        <p:spPr bwMode="auto">
          <a:xfrm>
            <a:off x="2987824" y="1844824"/>
            <a:ext cx="720080" cy="830492"/>
          </a:xfrm>
          <a:prstGeom prst="rect">
            <a:avLst/>
          </a:prstGeom>
          <a:noFill/>
        </p:spPr>
      </p:pic>
      <p:sp>
        <p:nvSpPr>
          <p:cNvPr id="70" name="TextBox 69"/>
          <p:cNvSpPr txBox="1"/>
          <p:nvPr/>
        </p:nvSpPr>
        <p:spPr>
          <a:xfrm>
            <a:off x="2668930" y="2604760"/>
            <a:ext cx="1402820" cy="430887"/>
          </a:xfrm>
          <a:prstGeom prst="rect">
            <a:avLst/>
          </a:prstGeom>
          <a:noFill/>
        </p:spPr>
        <p:txBody>
          <a:bodyPr wrap="none" rtlCol="0">
            <a:spAutoFit/>
          </a:bodyPr>
          <a:lstStyle/>
          <a:p>
            <a:r>
              <a:rPr lang="en-US" sz="2200" dirty="0" smtClean="0"/>
              <a:t>Vaccinate</a:t>
            </a:r>
            <a:endParaRPr lang="en-US" sz="2200" dirty="0"/>
          </a:p>
        </p:txBody>
      </p:sp>
      <p:grpSp>
        <p:nvGrpSpPr>
          <p:cNvPr id="71" name="Group 18"/>
          <p:cNvGrpSpPr>
            <a:grpSpLocks/>
          </p:cNvGrpSpPr>
          <p:nvPr/>
        </p:nvGrpSpPr>
        <p:grpSpPr bwMode="auto">
          <a:xfrm>
            <a:off x="4283968" y="1844824"/>
            <a:ext cx="1768053" cy="809749"/>
            <a:chOff x="1292" y="1548"/>
            <a:chExt cx="2604" cy="763"/>
          </a:xfrm>
        </p:grpSpPr>
        <p:sp>
          <p:nvSpPr>
            <p:cNvPr id="72" name="Freeform 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3" name="Freeform 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4" name="Freeform 1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5" name="Freeform 1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6" name="Freeform 1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7" name="Freeform 7"/>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78" name="Oval 1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79" name="Oval 1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80" name="Group 134"/>
          <p:cNvGrpSpPr>
            <a:grpSpLocks/>
          </p:cNvGrpSpPr>
          <p:nvPr/>
        </p:nvGrpSpPr>
        <p:grpSpPr bwMode="auto">
          <a:xfrm rot="3075134" flipH="1">
            <a:off x="4634624" y="1928187"/>
            <a:ext cx="79048" cy="198510"/>
            <a:chOff x="2051" y="2620"/>
            <a:chExt cx="190" cy="374"/>
          </a:xfrm>
          <a:solidFill>
            <a:srgbClr val="7030A0"/>
          </a:solidFill>
        </p:grpSpPr>
        <p:sp>
          <p:nvSpPr>
            <p:cNvPr id="81"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82"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nvGrpSpPr>
          <p:cNvPr id="83" name="Group 134"/>
          <p:cNvGrpSpPr>
            <a:grpSpLocks/>
          </p:cNvGrpSpPr>
          <p:nvPr/>
        </p:nvGrpSpPr>
        <p:grpSpPr bwMode="auto">
          <a:xfrm rot="3075134" flipH="1">
            <a:off x="4706632" y="2144211"/>
            <a:ext cx="79048" cy="198510"/>
            <a:chOff x="2051" y="2620"/>
            <a:chExt cx="190" cy="374"/>
          </a:xfrm>
          <a:solidFill>
            <a:srgbClr val="7030A0"/>
          </a:solidFill>
        </p:grpSpPr>
        <p:sp>
          <p:nvSpPr>
            <p:cNvPr id="84"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85"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nvGrpSpPr>
          <p:cNvPr id="101" name="Group 18"/>
          <p:cNvGrpSpPr>
            <a:grpSpLocks/>
          </p:cNvGrpSpPr>
          <p:nvPr/>
        </p:nvGrpSpPr>
        <p:grpSpPr bwMode="auto">
          <a:xfrm>
            <a:off x="6804248" y="1844824"/>
            <a:ext cx="1768053" cy="809749"/>
            <a:chOff x="1292" y="1548"/>
            <a:chExt cx="2604" cy="763"/>
          </a:xfrm>
        </p:grpSpPr>
        <p:sp>
          <p:nvSpPr>
            <p:cNvPr id="102" name="Freeform 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03" name="Freeform 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04" name="Freeform 1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05" name="Freeform 1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06" name="Freeform 1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07" name="Freeform 7"/>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108" name="Oval 1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109" name="Oval 1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112" name="Group 134"/>
          <p:cNvGrpSpPr>
            <a:grpSpLocks/>
          </p:cNvGrpSpPr>
          <p:nvPr/>
        </p:nvGrpSpPr>
        <p:grpSpPr bwMode="auto">
          <a:xfrm rot="3075134" flipH="1">
            <a:off x="6434823" y="1766510"/>
            <a:ext cx="79048" cy="198510"/>
            <a:chOff x="2051" y="2620"/>
            <a:chExt cx="190" cy="374"/>
          </a:xfrm>
          <a:solidFill>
            <a:srgbClr val="7030A0"/>
          </a:solidFill>
        </p:grpSpPr>
        <p:sp>
          <p:nvSpPr>
            <p:cNvPr id="113"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114"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sp>
        <p:nvSpPr>
          <p:cNvPr id="115" name="Striped Right Arrow 114"/>
          <p:cNvSpPr/>
          <p:nvPr/>
        </p:nvSpPr>
        <p:spPr>
          <a:xfrm>
            <a:off x="6228184" y="2060848"/>
            <a:ext cx="432048" cy="360040"/>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TextBox 115"/>
          <p:cNvSpPr txBox="1"/>
          <p:nvPr/>
        </p:nvSpPr>
        <p:spPr>
          <a:xfrm>
            <a:off x="6765259" y="2594134"/>
            <a:ext cx="2005485" cy="461665"/>
          </a:xfrm>
          <a:prstGeom prst="rect">
            <a:avLst/>
          </a:prstGeom>
          <a:noFill/>
        </p:spPr>
        <p:txBody>
          <a:bodyPr wrap="none" rtlCol="0">
            <a:spAutoFit/>
          </a:bodyPr>
          <a:lstStyle/>
          <a:p>
            <a:r>
              <a:rPr lang="en-US" sz="2400" dirty="0" smtClean="0">
                <a:solidFill>
                  <a:srgbClr val="FF0000"/>
                </a:solidFill>
              </a:rPr>
              <a:t>Transmission</a:t>
            </a:r>
            <a:endParaRPr lang="en-US" sz="2400" dirty="0">
              <a:solidFill>
                <a:srgbClr val="FF0000"/>
              </a:solidFill>
            </a:endParaRPr>
          </a:p>
        </p:txBody>
      </p:sp>
      <p:sp>
        <p:nvSpPr>
          <p:cNvPr id="86" name="TextBox 85"/>
          <p:cNvSpPr txBox="1"/>
          <p:nvPr/>
        </p:nvSpPr>
        <p:spPr>
          <a:xfrm>
            <a:off x="2175289" y="3004954"/>
            <a:ext cx="4657878" cy="769441"/>
          </a:xfrm>
          <a:prstGeom prst="rect">
            <a:avLst/>
          </a:prstGeom>
          <a:noFill/>
        </p:spPr>
        <p:txBody>
          <a:bodyPr wrap="none" rtlCol="0">
            <a:spAutoFit/>
          </a:bodyPr>
          <a:lstStyle/>
          <a:p>
            <a:pPr algn="ctr"/>
            <a:r>
              <a:rPr lang="en-US" sz="2400" b="1" dirty="0" smtClean="0">
                <a:solidFill>
                  <a:srgbClr val="FF0000"/>
                </a:solidFill>
              </a:rPr>
              <a:t>Virulence can evolve upwards </a:t>
            </a:r>
          </a:p>
          <a:p>
            <a:pPr algn="ctr"/>
            <a:r>
              <a:rPr lang="en-US" sz="2000" dirty="0" smtClean="0"/>
              <a:t>(Gandon </a:t>
            </a:r>
            <a:r>
              <a:rPr lang="en-US" sz="2000" i="1" dirty="0" smtClean="0"/>
              <a:t>et. al., </a:t>
            </a:r>
            <a:r>
              <a:rPr lang="en-US" sz="2000" dirty="0" smtClean="0"/>
              <a:t>Nature, 2001)</a:t>
            </a:r>
            <a:r>
              <a:rPr lang="en-US" sz="2000" b="1" dirty="0" smtClean="0">
                <a:solidFill>
                  <a:srgbClr val="FF0000"/>
                </a:solidFill>
              </a:rPr>
              <a:t> </a:t>
            </a:r>
            <a:endParaRPr lang="en-US" sz="2000" b="1" dirty="0">
              <a:solidFill>
                <a:srgbClr val="FF0000"/>
              </a:solidFill>
            </a:endParaRPr>
          </a:p>
        </p:txBody>
      </p:sp>
      <p:sp>
        <p:nvSpPr>
          <p:cNvPr id="87" name="TextBox 86"/>
          <p:cNvSpPr txBox="1"/>
          <p:nvPr/>
        </p:nvSpPr>
        <p:spPr>
          <a:xfrm>
            <a:off x="4239500" y="2595506"/>
            <a:ext cx="1973617" cy="430887"/>
          </a:xfrm>
          <a:prstGeom prst="rect">
            <a:avLst/>
          </a:prstGeom>
          <a:noFill/>
        </p:spPr>
        <p:txBody>
          <a:bodyPr wrap="none" rtlCol="0">
            <a:spAutoFit/>
          </a:bodyPr>
          <a:lstStyle/>
          <a:p>
            <a:r>
              <a:rPr lang="en-US" sz="2200" dirty="0" smtClean="0"/>
              <a:t>Non-sterilizing</a:t>
            </a:r>
            <a:endParaRPr lang="en-US" sz="2200" dirty="0"/>
          </a:p>
        </p:txBody>
      </p:sp>
      <p:sp>
        <p:nvSpPr>
          <p:cNvPr id="89" name="Title 1"/>
          <p:cNvSpPr>
            <a:spLocks noGrp="1"/>
          </p:cNvSpPr>
          <p:nvPr>
            <p:ph type="title"/>
          </p:nvPr>
        </p:nvSpPr>
        <p:spPr>
          <a:xfrm>
            <a:off x="0" y="9146"/>
            <a:ext cx="9144000" cy="638216"/>
          </a:xfrm>
          <a:solidFill>
            <a:srgbClr val="99FFCC"/>
          </a:solidFill>
        </p:spPr>
        <p:txBody>
          <a:bodyPr/>
          <a:lstStyle/>
          <a:p>
            <a:r>
              <a:rPr lang="en-US" sz="3600" dirty="0" smtClean="0"/>
              <a:t>Vaccination and Virulence Evolution</a:t>
            </a:r>
            <a:endParaRPr lang="en-US" sz="3600" dirty="0"/>
          </a:p>
        </p:txBody>
      </p:sp>
      <p:grpSp>
        <p:nvGrpSpPr>
          <p:cNvPr id="93" name="Group 134"/>
          <p:cNvGrpSpPr>
            <a:grpSpLocks/>
          </p:cNvGrpSpPr>
          <p:nvPr/>
        </p:nvGrpSpPr>
        <p:grpSpPr bwMode="auto">
          <a:xfrm rot="3075134" flipH="1">
            <a:off x="7327451" y="2103967"/>
            <a:ext cx="79048" cy="198510"/>
            <a:chOff x="2051" y="2620"/>
            <a:chExt cx="190" cy="374"/>
          </a:xfrm>
          <a:solidFill>
            <a:srgbClr val="7030A0"/>
          </a:solidFill>
        </p:grpSpPr>
        <p:sp>
          <p:nvSpPr>
            <p:cNvPr id="94"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95"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sp>
        <p:nvSpPr>
          <p:cNvPr id="96" name="Rectangle 95"/>
          <p:cNvSpPr/>
          <p:nvPr/>
        </p:nvSpPr>
        <p:spPr>
          <a:xfrm>
            <a:off x="3015138" y="4775954"/>
            <a:ext cx="3070264" cy="400110"/>
          </a:xfrm>
          <a:prstGeom prst="rect">
            <a:avLst/>
          </a:prstGeom>
        </p:spPr>
        <p:txBody>
          <a:bodyPr wrap="none">
            <a:spAutoFit/>
          </a:bodyPr>
          <a:lstStyle/>
          <a:p>
            <a:r>
              <a:rPr lang="en-US" sz="2000" dirty="0" smtClean="0"/>
              <a:t>(Gimeno, Vaccine, 2008) </a:t>
            </a:r>
            <a:endParaRPr lang="en-US" sz="2000" dirty="0"/>
          </a:p>
        </p:txBody>
      </p:sp>
      <p:pic>
        <p:nvPicPr>
          <p:cNvPr id="74755" name="Picture 3" descr="Preview Image"/>
          <p:cNvPicPr>
            <a:picLocks noChangeAspect="1" noChangeArrowheads="1"/>
          </p:cNvPicPr>
          <p:nvPr/>
        </p:nvPicPr>
        <p:blipFill>
          <a:blip r:embed="rId6" cstate="print"/>
          <a:srcRect/>
          <a:stretch>
            <a:fillRect/>
          </a:stretch>
        </p:blipFill>
        <p:spPr bwMode="auto">
          <a:xfrm>
            <a:off x="2731770" y="3826929"/>
            <a:ext cx="1874521" cy="995281"/>
          </a:xfrm>
          <a:prstGeom prst="rect">
            <a:avLst/>
          </a:prstGeom>
          <a:noFill/>
          <a:ln>
            <a:solidFill>
              <a:schemeClr val="tx1"/>
            </a:solidFill>
          </a:ln>
        </p:spPr>
      </p:pic>
      <p:pic>
        <p:nvPicPr>
          <p:cNvPr id="74756" name="Picture 4" descr="Preview Image"/>
          <p:cNvPicPr>
            <a:picLocks noChangeAspect="1" noChangeArrowheads="1"/>
          </p:cNvPicPr>
          <p:nvPr/>
        </p:nvPicPr>
        <p:blipFill>
          <a:blip r:embed="rId7" cstate="print"/>
          <a:srcRect/>
          <a:stretch>
            <a:fillRect/>
          </a:stretch>
        </p:blipFill>
        <p:spPr bwMode="auto">
          <a:xfrm>
            <a:off x="4823460" y="3817263"/>
            <a:ext cx="1337310" cy="1015720"/>
          </a:xfrm>
          <a:prstGeom prst="rect">
            <a:avLst/>
          </a:prstGeom>
          <a:noFill/>
          <a:ln>
            <a:solidFill>
              <a:schemeClr val="tx1"/>
            </a:solidFill>
          </a:ln>
        </p:spPr>
      </p:pic>
      <p:sp>
        <p:nvSpPr>
          <p:cNvPr id="88" name="TextBox 87"/>
          <p:cNvSpPr txBox="1"/>
          <p:nvPr/>
        </p:nvSpPr>
        <p:spPr>
          <a:xfrm>
            <a:off x="421731" y="5584731"/>
            <a:ext cx="6283100" cy="523220"/>
          </a:xfrm>
          <a:prstGeom prst="rect">
            <a:avLst/>
          </a:prstGeom>
          <a:noFill/>
        </p:spPr>
        <p:txBody>
          <a:bodyPr wrap="square" rtlCol="0">
            <a:spAutoFit/>
          </a:bodyPr>
          <a:lstStyle/>
          <a:p>
            <a:r>
              <a:rPr lang="en-US" sz="2800" dirty="0"/>
              <a:t>W</a:t>
            </a:r>
            <a:r>
              <a:rPr lang="en-US" sz="2800" dirty="0" smtClean="0"/>
              <a:t>hen vaccine allows transmission</a:t>
            </a:r>
          </a:p>
        </p:txBody>
      </p:sp>
      <p:sp>
        <p:nvSpPr>
          <p:cNvPr id="91" name="TextBox 90"/>
          <p:cNvSpPr txBox="1"/>
          <p:nvPr/>
        </p:nvSpPr>
        <p:spPr>
          <a:xfrm>
            <a:off x="46099" y="5061511"/>
            <a:ext cx="2241319" cy="523220"/>
          </a:xfrm>
          <a:prstGeom prst="rect">
            <a:avLst/>
          </a:prstGeom>
          <a:noFill/>
        </p:spPr>
        <p:txBody>
          <a:bodyPr wrap="none" rtlCol="0">
            <a:spAutoFit/>
          </a:bodyPr>
          <a:lstStyle/>
          <a:p>
            <a:r>
              <a:rPr lang="en-US" sz="2800" b="1" u="sng" dirty="0"/>
              <a:t>Problematic</a:t>
            </a:r>
          </a:p>
        </p:txBody>
      </p:sp>
      <p:sp>
        <p:nvSpPr>
          <p:cNvPr id="98" name="TextBox 97"/>
          <p:cNvSpPr txBox="1"/>
          <p:nvPr/>
        </p:nvSpPr>
        <p:spPr>
          <a:xfrm>
            <a:off x="474112" y="6172200"/>
            <a:ext cx="4844596" cy="523220"/>
          </a:xfrm>
          <a:prstGeom prst="rect">
            <a:avLst/>
          </a:prstGeom>
          <a:noFill/>
        </p:spPr>
        <p:txBody>
          <a:bodyPr wrap="none" rtlCol="0">
            <a:spAutoFit/>
          </a:bodyPr>
          <a:lstStyle/>
          <a:p>
            <a:r>
              <a:rPr lang="en-US" sz="2800" dirty="0"/>
              <a:t>Incomplete vaccine </a:t>
            </a:r>
            <a:r>
              <a:rPr lang="en-US" sz="2800" dirty="0" smtClean="0"/>
              <a:t>coverage</a:t>
            </a:r>
            <a:endParaRPr lang="en-US" sz="2800" dirty="0"/>
          </a:p>
        </p:txBody>
      </p:sp>
      <p:sp>
        <p:nvSpPr>
          <p:cNvPr id="2" name="Rectangle 1"/>
          <p:cNvSpPr/>
          <p:nvPr/>
        </p:nvSpPr>
        <p:spPr>
          <a:xfrm>
            <a:off x="421731" y="5615873"/>
            <a:ext cx="5791386" cy="499683"/>
          </a:xfrm>
          <a:prstGeom prst="rect">
            <a:avLst/>
          </a:prstGeom>
          <a:noFill/>
          <a:ln w="38100">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0696497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67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67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475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475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9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88"/>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9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70" grpId="0"/>
      <p:bldP spid="115" grpId="0" animBg="1"/>
      <p:bldP spid="116" grpId="0"/>
      <p:bldP spid="87" grpId="0"/>
      <p:bldP spid="96" grpId="0"/>
      <p:bldP spid="88" grpId="0"/>
      <p:bldP spid="91" grpId="0"/>
      <p:bldP spid="98" grpId="0"/>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 name="Chart 117"/>
          <p:cNvGraphicFramePr/>
          <p:nvPr/>
        </p:nvGraphicFramePr>
        <p:xfrm>
          <a:off x="148590" y="1384935"/>
          <a:ext cx="4343400" cy="38842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9" name="Chart 118"/>
          <p:cNvGraphicFramePr/>
          <p:nvPr/>
        </p:nvGraphicFramePr>
        <p:xfrm>
          <a:off x="4617720" y="1383029"/>
          <a:ext cx="4389120" cy="3886201"/>
        </p:xfrm>
        <a:graphic>
          <a:graphicData uri="http://schemas.openxmlformats.org/drawingml/2006/chart">
            <c:chart xmlns:c="http://schemas.openxmlformats.org/drawingml/2006/chart" xmlns:r="http://schemas.openxmlformats.org/officeDocument/2006/relationships" r:id="rId4"/>
          </a:graphicData>
        </a:graphic>
      </p:graphicFrame>
      <p:sp>
        <p:nvSpPr>
          <p:cNvPr id="99" name="TextBox 98"/>
          <p:cNvSpPr txBox="1"/>
          <p:nvPr/>
        </p:nvSpPr>
        <p:spPr>
          <a:xfrm>
            <a:off x="7122" y="92710"/>
            <a:ext cx="9136877" cy="1200329"/>
          </a:xfrm>
          <a:prstGeom prst="rect">
            <a:avLst/>
          </a:prstGeom>
          <a:solidFill>
            <a:srgbClr val="99FFCC"/>
          </a:solidFill>
        </p:spPr>
        <p:txBody>
          <a:bodyPr wrap="square" rtlCol="0">
            <a:spAutoFit/>
          </a:bodyPr>
          <a:lstStyle/>
          <a:p>
            <a:pPr algn="ctr"/>
            <a:r>
              <a:rPr lang="en-US" sz="3600" dirty="0" smtClean="0"/>
              <a:t>Vaccination and Transmission:</a:t>
            </a:r>
          </a:p>
          <a:p>
            <a:pPr algn="ctr"/>
            <a:r>
              <a:rPr lang="en-US" sz="3600" dirty="0" smtClean="0"/>
              <a:t>IHNV Vaccine Trial</a:t>
            </a:r>
          </a:p>
        </p:txBody>
      </p:sp>
      <p:sp>
        <p:nvSpPr>
          <p:cNvPr id="88" name="TextBox 87"/>
          <p:cNvSpPr txBox="1"/>
          <p:nvPr/>
        </p:nvSpPr>
        <p:spPr>
          <a:xfrm>
            <a:off x="1234440" y="1394460"/>
            <a:ext cx="2719014" cy="461665"/>
          </a:xfrm>
          <a:prstGeom prst="rect">
            <a:avLst/>
          </a:prstGeom>
          <a:noFill/>
        </p:spPr>
        <p:txBody>
          <a:bodyPr wrap="none" rtlCol="0">
            <a:spAutoFit/>
          </a:bodyPr>
          <a:lstStyle/>
          <a:p>
            <a:r>
              <a:rPr lang="en-US" sz="2400" dirty="0" smtClean="0"/>
              <a:t>Unvaccinated Fish</a:t>
            </a:r>
            <a:endParaRPr lang="en-US" sz="2400" dirty="0"/>
          </a:p>
        </p:txBody>
      </p:sp>
      <p:sp>
        <p:nvSpPr>
          <p:cNvPr id="92" name="TextBox 91"/>
          <p:cNvSpPr txBox="1"/>
          <p:nvPr/>
        </p:nvSpPr>
        <p:spPr>
          <a:xfrm>
            <a:off x="5634990" y="1394460"/>
            <a:ext cx="2438103" cy="461665"/>
          </a:xfrm>
          <a:prstGeom prst="rect">
            <a:avLst/>
          </a:prstGeom>
          <a:noFill/>
        </p:spPr>
        <p:txBody>
          <a:bodyPr wrap="none" rtlCol="0">
            <a:spAutoFit/>
          </a:bodyPr>
          <a:lstStyle/>
          <a:p>
            <a:r>
              <a:rPr lang="en-US" sz="2400" dirty="0" smtClean="0"/>
              <a:t> Vaccinated Fish</a:t>
            </a:r>
            <a:endParaRPr lang="en-US" sz="2400" dirty="0"/>
          </a:p>
        </p:txBody>
      </p:sp>
      <p:sp>
        <p:nvSpPr>
          <p:cNvPr id="93" name="TextBox 92"/>
          <p:cNvSpPr txBox="1"/>
          <p:nvPr/>
        </p:nvSpPr>
        <p:spPr>
          <a:xfrm>
            <a:off x="5566410" y="5257800"/>
            <a:ext cx="2723823" cy="646331"/>
          </a:xfrm>
          <a:prstGeom prst="rect">
            <a:avLst/>
          </a:prstGeom>
          <a:noFill/>
        </p:spPr>
        <p:txBody>
          <a:bodyPr wrap="none" rtlCol="0">
            <a:spAutoFit/>
          </a:bodyPr>
          <a:lstStyle/>
          <a:p>
            <a:r>
              <a:rPr lang="en-US" sz="3600" dirty="0" smtClean="0"/>
              <a:t>5% Mortality</a:t>
            </a:r>
            <a:endParaRPr lang="en-US" sz="3600" dirty="0"/>
          </a:p>
        </p:txBody>
      </p:sp>
      <p:sp>
        <p:nvSpPr>
          <p:cNvPr id="98" name="TextBox 97"/>
          <p:cNvSpPr txBox="1"/>
          <p:nvPr/>
        </p:nvSpPr>
        <p:spPr>
          <a:xfrm>
            <a:off x="1066800" y="5262979"/>
            <a:ext cx="2980303" cy="646331"/>
          </a:xfrm>
          <a:prstGeom prst="rect">
            <a:avLst/>
          </a:prstGeom>
          <a:noFill/>
        </p:spPr>
        <p:txBody>
          <a:bodyPr wrap="none" rtlCol="0">
            <a:spAutoFit/>
          </a:bodyPr>
          <a:lstStyle/>
          <a:p>
            <a:r>
              <a:rPr lang="en-US" sz="3600" dirty="0" smtClean="0"/>
              <a:t>67% Mortality</a:t>
            </a:r>
            <a:endParaRPr lang="en-US" sz="3600" dirty="0"/>
          </a:p>
        </p:txBody>
      </p:sp>
      <p:sp>
        <p:nvSpPr>
          <p:cNvPr id="12" name="TextBox 11"/>
          <p:cNvSpPr txBox="1"/>
          <p:nvPr/>
        </p:nvSpPr>
        <p:spPr>
          <a:xfrm>
            <a:off x="7123" y="6417409"/>
            <a:ext cx="4102405" cy="400110"/>
          </a:xfrm>
          <a:prstGeom prst="rect">
            <a:avLst/>
          </a:prstGeom>
          <a:noFill/>
        </p:spPr>
        <p:txBody>
          <a:bodyPr wrap="none" rtlCol="0">
            <a:spAutoFit/>
          </a:bodyPr>
          <a:lstStyle/>
          <a:p>
            <a:r>
              <a:rPr lang="en-US" sz="2000" dirty="0" smtClean="0"/>
              <a:t>(Kurath and LaPatra, unpublished)</a:t>
            </a:r>
          </a:p>
        </p:txBody>
      </p:sp>
    </p:spTree>
    <p:extLst>
      <p:ext uri="{BB962C8B-B14F-4D97-AF65-F5344CB8AC3E}">
        <p14:creationId xmlns:p14="http://schemas.microsoft.com/office/powerpoint/2010/main" val="389501529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 name="Group 91"/>
          <p:cNvGrpSpPr/>
          <p:nvPr/>
        </p:nvGrpSpPr>
        <p:grpSpPr>
          <a:xfrm>
            <a:off x="899592" y="797362"/>
            <a:ext cx="1768053" cy="809749"/>
            <a:chOff x="899592" y="786476"/>
            <a:chExt cx="1768053" cy="809749"/>
          </a:xfrm>
        </p:grpSpPr>
        <p:grpSp>
          <p:nvGrpSpPr>
            <p:cNvPr id="4" name="Group 18"/>
            <p:cNvGrpSpPr>
              <a:grpSpLocks/>
            </p:cNvGrpSpPr>
            <p:nvPr/>
          </p:nvGrpSpPr>
          <p:grpSpPr bwMode="auto">
            <a:xfrm>
              <a:off x="899592" y="786476"/>
              <a:ext cx="1768053" cy="809749"/>
              <a:chOff x="1292" y="1548"/>
              <a:chExt cx="2604" cy="763"/>
            </a:xfrm>
          </p:grpSpPr>
          <p:sp>
            <p:nvSpPr>
              <p:cNvPr id="5" name="Freeform 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 name="Freeform 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 name="Freeform 1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8" name="Freeform 1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 name="Freeform 1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0" name="Freeform 7"/>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11" name="Oval 1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12" name="Oval 1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16" name="Group 134"/>
            <p:cNvGrpSpPr>
              <a:grpSpLocks/>
            </p:cNvGrpSpPr>
            <p:nvPr/>
          </p:nvGrpSpPr>
          <p:grpSpPr bwMode="auto">
            <a:xfrm rot="3075134" flipH="1">
              <a:off x="1250248" y="902414"/>
              <a:ext cx="79048" cy="198510"/>
              <a:chOff x="2051" y="2620"/>
              <a:chExt cx="190" cy="374"/>
            </a:xfrm>
            <a:solidFill>
              <a:srgbClr val="7030A0"/>
            </a:solidFill>
          </p:grpSpPr>
          <p:sp>
            <p:nvSpPr>
              <p:cNvPr id="17"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18"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nvGrpSpPr>
            <p:cNvPr id="19" name="Group 134"/>
            <p:cNvGrpSpPr>
              <a:grpSpLocks/>
            </p:cNvGrpSpPr>
            <p:nvPr/>
          </p:nvGrpSpPr>
          <p:grpSpPr bwMode="auto">
            <a:xfrm rot="3075134" flipH="1">
              <a:off x="1322256" y="1118438"/>
              <a:ext cx="79048" cy="198510"/>
              <a:chOff x="2051" y="2620"/>
              <a:chExt cx="190" cy="374"/>
            </a:xfrm>
            <a:solidFill>
              <a:srgbClr val="7030A0"/>
            </a:solidFill>
          </p:grpSpPr>
          <p:sp>
            <p:nvSpPr>
              <p:cNvPr id="20"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21"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nvGrpSpPr>
            <p:cNvPr id="22" name="Group 134"/>
            <p:cNvGrpSpPr>
              <a:grpSpLocks/>
            </p:cNvGrpSpPr>
            <p:nvPr/>
          </p:nvGrpSpPr>
          <p:grpSpPr bwMode="auto">
            <a:xfrm rot="3075134" flipH="1">
              <a:off x="1610287" y="974422"/>
              <a:ext cx="79048" cy="198510"/>
              <a:chOff x="2051" y="2620"/>
              <a:chExt cx="190" cy="374"/>
            </a:xfrm>
            <a:solidFill>
              <a:srgbClr val="7030A0"/>
            </a:solidFill>
          </p:grpSpPr>
          <p:sp>
            <p:nvSpPr>
              <p:cNvPr id="23"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24"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nvGrpSpPr>
            <p:cNvPr id="25" name="Group 134"/>
            <p:cNvGrpSpPr>
              <a:grpSpLocks/>
            </p:cNvGrpSpPr>
            <p:nvPr/>
          </p:nvGrpSpPr>
          <p:grpSpPr bwMode="auto">
            <a:xfrm rot="3075134" flipH="1">
              <a:off x="1682295" y="1190445"/>
              <a:ext cx="79048" cy="198510"/>
              <a:chOff x="2051" y="2620"/>
              <a:chExt cx="190" cy="374"/>
            </a:xfrm>
            <a:solidFill>
              <a:srgbClr val="7030A0"/>
            </a:solidFill>
          </p:grpSpPr>
          <p:sp>
            <p:nvSpPr>
              <p:cNvPr id="26"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27"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nvGrpSpPr>
            <p:cNvPr id="28" name="Group 134"/>
            <p:cNvGrpSpPr>
              <a:grpSpLocks/>
            </p:cNvGrpSpPr>
            <p:nvPr/>
          </p:nvGrpSpPr>
          <p:grpSpPr bwMode="auto">
            <a:xfrm rot="3075134" flipH="1">
              <a:off x="1898320" y="1046430"/>
              <a:ext cx="79048" cy="198510"/>
              <a:chOff x="2051" y="2620"/>
              <a:chExt cx="190" cy="374"/>
            </a:xfrm>
            <a:solidFill>
              <a:srgbClr val="7030A0"/>
            </a:solidFill>
          </p:grpSpPr>
          <p:sp>
            <p:nvSpPr>
              <p:cNvPr id="29"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30"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nvGrpSpPr>
            <p:cNvPr id="31" name="Group 134"/>
            <p:cNvGrpSpPr>
              <a:grpSpLocks/>
            </p:cNvGrpSpPr>
            <p:nvPr/>
          </p:nvGrpSpPr>
          <p:grpSpPr bwMode="auto">
            <a:xfrm rot="3075134" flipH="1">
              <a:off x="1970327" y="1190444"/>
              <a:ext cx="79048" cy="198510"/>
              <a:chOff x="2051" y="2620"/>
              <a:chExt cx="190" cy="374"/>
            </a:xfrm>
            <a:solidFill>
              <a:srgbClr val="7030A0"/>
            </a:solidFill>
          </p:grpSpPr>
          <p:sp>
            <p:nvSpPr>
              <p:cNvPr id="32"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33"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nvGrpSpPr>
            <p:cNvPr id="34" name="Group 134"/>
            <p:cNvGrpSpPr>
              <a:grpSpLocks/>
            </p:cNvGrpSpPr>
            <p:nvPr/>
          </p:nvGrpSpPr>
          <p:grpSpPr bwMode="auto">
            <a:xfrm rot="3075134" flipH="1">
              <a:off x="2258359" y="1118437"/>
              <a:ext cx="79048" cy="198510"/>
              <a:chOff x="2051" y="2620"/>
              <a:chExt cx="190" cy="374"/>
            </a:xfrm>
            <a:solidFill>
              <a:srgbClr val="7030A0"/>
            </a:solidFill>
          </p:grpSpPr>
          <p:sp>
            <p:nvSpPr>
              <p:cNvPr id="35"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36"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pic>
        <p:nvPicPr>
          <p:cNvPr id="116738" name="Picture 2" descr="http://www.google.com/url?source=imgres&amp;ct=img&amp;q=http://www.ucc.ie/tkd/images/skull_and_crossbones.jpg&amp;sa=X&amp;ei=tKawTcbBB5G-0QGGrO39CA&amp;ved=0CAQQ8wc&amp;usg=AFQjCNFowbOFjrgG4yU2lWy_Rbol9hNdSA"/>
          <p:cNvPicPr>
            <a:picLocks noChangeAspect="1" noChangeArrowheads="1"/>
          </p:cNvPicPr>
          <p:nvPr/>
        </p:nvPicPr>
        <p:blipFill>
          <a:blip r:embed="rId4" cstate="print"/>
          <a:srcRect/>
          <a:stretch>
            <a:fillRect/>
          </a:stretch>
        </p:blipFill>
        <p:spPr bwMode="auto">
          <a:xfrm>
            <a:off x="3347864" y="758012"/>
            <a:ext cx="612186" cy="864096"/>
          </a:xfrm>
          <a:prstGeom prst="rect">
            <a:avLst/>
          </a:prstGeom>
          <a:noFill/>
        </p:spPr>
      </p:pic>
      <p:sp>
        <p:nvSpPr>
          <p:cNvPr id="38" name="TextBox 37"/>
          <p:cNvSpPr txBox="1"/>
          <p:nvPr/>
        </p:nvSpPr>
        <p:spPr>
          <a:xfrm>
            <a:off x="4611350" y="963150"/>
            <a:ext cx="2393604" cy="461665"/>
          </a:xfrm>
          <a:prstGeom prst="rect">
            <a:avLst/>
          </a:prstGeom>
          <a:noFill/>
        </p:spPr>
        <p:txBody>
          <a:bodyPr wrap="none" rtlCol="0">
            <a:spAutoFit/>
          </a:bodyPr>
          <a:lstStyle/>
          <a:p>
            <a:r>
              <a:rPr lang="en-US" sz="2400" dirty="0" smtClean="0">
                <a:solidFill>
                  <a:srgbClr val="FF0000"/>
                </a:solidFill>
              </a:rPr>
              <a:t>No transmission</a:t>
            </a:r>
            <a:endParaRPr lang="en-US" sz="2400" dirty="0">
              <a:solidFill>
                <a:srgbClr val="FF0000"/>
              </a:solidFill>
            </a:endParaRPr>
          </a:p>
        </p:txBody>
      </p:sp>
      <p:grpSp>
        <p:nvGrpSpPr>
          <p:cNvPr id="39" name="Group 18"/>
          <p:cNvGrpSpPr>
            <a:grpSpLocks/>
          </p:cNvGrpSpPr>
          <p:nvPr/>
        </p:nvGrpSpPr>
        <p:grpSpPr bwMode="auto">
          <a:xfrm>
            <a:off x="827584" y="1844824"/>
            <a:ext cx="1768053" cy="809749"/>
            <a:chOff x="1292" y="1548"/>
            <a:chExt cx="2604" cy="763"/>
          </a:xfrm>
        </p:grpSpPr>
        <p:sp>
          <p:nvSpPr>
            <p:cNvPr id="40" name="Freeform 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1" name="Freeform 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2" name="Freeform 1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3" name="Freeform 1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4" name="Freeform 1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5" name="Freeform 7"/>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46" name="Oval 1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47" name="Oval 1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pic>
        <p:nvPicPr>
          <p:cNvPr id="116740" name="Picture 4" descr="http://www.google.com/url?source=imgres&amp;ct=img&amp;q=http://www.co.pierce.wa.us/xml/services/home/environ/waste/syringe.jpg&amp;sa=X&amp;ei=QqewTciOCInw0gGJ8OSKCQ&amp;ved=0CAQQ8wc&amp;usg=AFQjCNF4isFUrv6v2NrpITsx0u3A_eet9Q"/>
          <p:cNvPicPr>
            <a:picLocks noChangeAspect="1" noChangeArrowheads="1"/>
          </p:cNvPicPr>
          <p:nvPr/>
        </p:nvPicPr>
        <p:blipFill>
          <a:blip r:embed="rId5" cstate="print"/>
          <a:srcRect/>
          <a:stretch>
            <a:fillRect/>
          </a:stretch>
        </p:blipFill>
        <p:spPr bwMode="auto">
          <a:xfrm>
            <a:off x="2987824" y="1844824"/>
            <a:ext cx="720080" cy="830492"/>
          </a:xfrm>
          <a:prstGeom prst="rect">
            <a:avLst/>
          </a:prstGeom>
          <a:noFill/>
        </p:spPr>
      </p:pic>
      <p:sp>
        <p:nvSpPr>
          <p:cNvPr id="70" name="TextBox 69"/>
          <p:cNvSpPr txBox="1"/>
          <p:nvPr/>
        </p:nvSpPr>
        <p:spPr>
          <a:xfrm>
            <a:off x="2668930" y="2604760"/>
            <a:ext cx="1402820" cy="430887"/>
          </a:xfrm>
          <a:prstGeom prst="rect">
            <a:avLst/>
          </a:prstGeom>
          <a:noFill/>
        </p:spPr>
        <p:txBody>
          <a:bodyPr wrap="none" rtlCol="0">
            <a:spAutoFit/>
          </a:bodyPr>
          <a:lstStyle/>
          <a:p>
            <a:r>
              <a:rPr lang="en-US" sz="2200" dirty="0" smtClean="0"/>
              <a:t>Vaccinate</a:t>
            </a:r>
            <a:endParaRPr lang="en-US" sz="2200" dirty="0"/>
          </a:p>
        </p:txBody>
      </p:sp>
      <p:grpSp>
        <p:nvGrpSpPr>
          <p:cNvPr id="71" name="Group 18"/>
          <p:cNvGrpSpPr>
            <a:grpSpLocks/>
          </p:cNvGrpSpPr>
          <p:nvPr/>
        </p:nvGrpSpPr>
        <p:grpSpPr bwMode="auto">
          <a:xfrm>
            <a:off x="4283968" y="1844824"/>
            <a:ext cx="1768053" cy="809749"/>
            <a:chOff x="1292" y="1548"/>
            <a:chExt cx="2604" cy="763"/>
          </a:xfrm>
        </p:grpSpPr>
        <p:sp>
          <p:nvSpPr>
            <p:cNvPr id="72" name="Freeform 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3" name="Freeform 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4" name="Freeform 1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5" name="Freeform 1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6" name="Freeform 1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7" name="Freeform 7"/>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78" name="Oval 1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79" name="Oval 1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80" name="Group 134"/>
          <p:cNvGrpSpPr>
            <a:grpSpLocks/>
          </p:cNvGrpSpPr>
          <p:nvPr/>
        </p:nvGrpSpPr>
        <p:grpSpPr bwMode="auto">
          <a:xfrm rot="3075134" flipH="1">
            <a:off x="4634624" y="1928187"/>
            <a:ext cx="79048" cy="198510"/>
            <a:chOff x="2051" y="2620"/>
            <a:chExt cx="190" cy="374"/>
          </a:xfrm>
          <a:solidFill>
            <a:srgbClr val="7030A0"/>
          </a:solidFill>
        </p:grpSpPr>
        <p:sp>
          <p:nvSpPr>
            <p:cNvPr id="81"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82"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nvGrpSpPr>
          <p:cNvPr id="83" name="Group 134"/>
          <p:cNvGrpSpPr>
            <a:grpSpLocks/>
          </p:cNvGrpSpPr>
          <p:nvPr/>
        </p:nvGrpSpPr>
        <p:grpSpPr bwMode="auto">
          <a:xfrm rot="3075134" flipH="1">
            <a:off x="4706632" y="2144211"/>
            <a:ext cx="79048" cy="198510"/>
            <a:chOff x="2051" y="2620"/>
            <a:chExt cx="190" cy="374"/>
          </a:xfrm>
          <a:solidFill>
            <a:srgbClr val="7030A0"/>
          </a:solidFill>
        </p:grpSpPr>
        <p:sp>
          <p:nvSpPr>
            <p:cNvPr id="84"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85"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grpSp>
        <p:nvGrpSpPr>
          <p:cNvPr id="101" name="Group 18"/>
          <p:cNvGrpSpPr>
            <a:grpSpLocks/>
          </p:cNvGrpSpPr>
          <p:nvPr/>
        </p:nvGrpSpPr>
        <p:grpSpPr bwMode="auto">
          <a:xfrm>
            <a:off x="6804248" y="1844824"/>
            <a:ext cx="1768053" cy="809749"/>
            <a:chOff x="1292" y="1548"/>
            <a:chExt cx="2604" cy="763"/>
          </a:xfrm>
        </p:grpSpPr>
        <p:sp>
          <p:nvSpPr>
            <p:cNvPr id="102" name="Freeform 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03" name="Freeform 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04" name="Freeform 1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05" name="Freeform 1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06" name="Freeform 1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07" name="Freeform 7"/>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108" name="Oval 1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109" name="Oval 1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112" name="Group 134"/>
          <p:cNvGrpSpPr>
            <a:grpSpLocks/>
          </p:cNvGrpSpPr>
          <p:nvPr/>
        </p:nvGrpSpPr>
        <p:grpSpPr bwMode="auto">
          <a:xfrm rot="3075134" flipH="1">
            <a:off x="6434823" y="1766510"/>
            <a:ext cx="79048" cy="198510"/>
            <a:chOff x="2051" y="2620"/>
            <a:chExt cx="190" cy="374"/>
          </a:xfrm>
          <a:solidFill>
            <a:srgbClr val="7030A0"/>
          </a:solidFill>
        </p:grpSpPr>
        <p:sp>
          <p:nvSpPr>
            <p:cNvPr id="113"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114"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sp>
        <p:nvSpPr>
          <p:cNvPr id="115" name="Striped Right Arrow 114"/>
          <p:cNvSpPr/>
          <p:nvPr/>
        </p:nvSpPr>
        <p:spPr>
          <a:xfrm>
            <a:off x="6228184" y="2060848"/>
            <a:ext cx="432048" cy="360040"/>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TextBox 115"/>
          <p:cNvSpPr txBox="1"/>
          <p:nvPr/>
        </p:nvSpPr>
        <p:spPr>
          <a:xfrm>
            <a:off x="6765259" y="2594134"/>
            <a:ext cx="2005485" cy="461665"/>
          </a:xfrm>
          <a:prstGeom prst="rect">
            <a:avLst/>
          </a:prstGeom>
          <a:noFill/>
        </p:spPr>
        <p:txBody>
          <a:bodyPr wrap="none" rtlCol="0">
            <a:spAutoFit/>
          </a:bodyPr>
          <a:lstStyle/>
          <a:p>
            <a:r>
              <a:rPr lang="en-US" sz="2400" dirty="0" smtClean="0">
                <a:solidFill>
                  <a:srgbClr val="FF0000"/>
                </a:solidFill>
              </a:rPr>
              <a:t>Transmission</a:t>
            </a:r>
            <a:endParaRPr lang="en-US" sz="2400" dirty="0">
              <a:solidFill>
                <a:srgbClr val="FF0000"/>
              </a:solidFill>
            </a:endParaRPr>
          </a:p>
        </p:txBody>
      </p:sp>
      <p:sp>
        <p:nvSpPr>
          <p:cNvPr id="117" name="TextBox 116"/>
          <p:cNvSpPr txBox="1"/>
          <p:nvPr/>
        </p:nvSpPr>
        <p:spPr>
          <a:xfrm>
            <a:off x="421731" y="5584731"/>
            <a:ext cx="6283100" cy="523220"/>
          </a:xfrm>
          <a:prstGeom prst="rect">
            <a:avLst/>
          </a:prstGeom>
          <a:noFill/>
        </p:spPr>
        <p:txBody>
          <a:bodyPr wrap="square" rtlCol="0">
            <a:spAutoFit/>
          </a:bodyPr>
          <a:lstStyle/>
          <a:p>
            <a:r>
              <a:rPr lang="en-US" sz="2800" dirty="0"/>
              <a:t>W</a:t>
            </a:r>
            <a:r>
              <a:rPr lang="en-US" sz="2800" dirty="0" smtClean="0"/>
              <a:t>hen vaccine allows transmission</a:t>
            </a:r>
          </a:p>
        </p:txBody>
      </p:sp>
      <p:sp>
        <p:nvSpPr>
          <p:cNvPr id="86" name="TextBox 85"/>
          <p:cNvSpPr txBox="1"/>
          <p:nvPr/>
        </p:nvSpPr>
        <p:spPr>
          <a:xfrm>
            <a:off x="2397302" y="3004954"/>
            <a:ext cx="4213847" cy="769441"/>
          </a:xfrm>
          <a:prstGeom prst="rect">
            <a:avLst/>
          </a:prstGeom>
          <a:noFill/>
        </p:spPr>
        <p:txBody>
          <a:bodyPr wrap="none" rtlCol="0">
            <a:spAutoFit/>
          </a:bodyPr>
          <a:lstStyle/>
          <a:p>
            <a:pPr algn="ctr"/>
            <a:r>
              <a:rPr lang="en-US" sz="2400" b="1" dirty="0" smtClean="0">
                <a:solidFill>
                  <a:srgbClr val="FF0000"/>
                </a:solidFill>
              </a:rPr>
              <a:t>Virulence evolves upwards </a:t>
            </a:r>
          </a:p>
          <a:p>
            <a:pPr algn="ctr"/>
            <a:r>
              <a:rPr lang="en-US" sz="2000" dirty="0" smtClean="0"/>
              <a:t>(Gandon </a:t>
            </a:r>
            <a:r>
              <a:rPr lang="en-US" sz="2000" i="1" dirty="0" smtClean="0"/>
              <a:t>et. al., </a:t>
            </a:r>
            <a:r>
              <a:rPr lang="en-US" sz="2000" dirty="0" smtClean="0"/>
              <a:t>Nature, 2001)</a:t>
            </a:r>
            <a:r>
              <a:rPr lang="en-US" sz="2000" b="1" dirty="0" smtClean="0">
                <a:solidFill>
                  <a:srgbClr val="FF0000"/>
                </a:solidFill>
              </a:rPr>
              <a:t> </a:t>
            </a:r>
            <a:endParaRPr lang="en-US" sz="2000" b="1" dirty="0">
              <a:solidFill>
                <a:srgbClr val="FF0000"/>
              </a:solidFill>
            </a:endParaRPr>
          </a:p>
        </p:txBody>
      </p:sp>
      <p:sp>
        <p:nvSpPr>
          <p:cNvPr id="87" name="TextBox 86"/>
          <p:cNvSpPr txBox="1"/>
          <p:nvPr/>
        </p:nvSpPr>
        <p:spPr>
          <a:xfrm>
            <a:off x="4239500" y="2595506"/>
            <a:ext cx="1973617" cy="430887"/>
          </a:xfrm>
          <a:prstGeom prst="rect">
            <a:avLst/>
          </a:prstGeom>
          <a:noFill/>
        </p:spPr>
        <p:txBody>
          <a:bodyPr wrap="none" rtlCol="0">
            <a:spAutoFit/>
          </a:bodyPr>
          <a:lstStyle/>
          <a:p>
            <a:r>
              <a:rPr lang="en-US" sz="2200" dirty="0" smtClean="0"/>
              <a:t>Non-sterilizing</a:t>
            </a:r>
            <a:endParaRPr lang="en-US" sz="2200" dirty="0"/>
          </a:p>
        </p:txBody>
      </p:sp>
      <p:grpSp>
        <p:nvGrpSpPr>
          <p:cNvPr id="93" name="Group 134"/>
          <p:cNvGrpSpPr>
            <a:grpSpLocks/>
          </p:cNvGrpSpPr>
          <p:nvPr/>
        </p:nvGrpSpPr>
        <p:grpSpPr bwMode="auto">
          <a:xfrm rot="3075134" flipH="1">
            <a:off x="7327451" y="2103967"/>
            <a:ext cx="79048" cy="198510"/>
            <a:chOff x="2051" y="2620"/>
            <a:chExt cx="190" cy="374"/>
          </a:xfrm>
          <a:solidFill>
            <a:srgbClr val="7030A0"/>
          </a:solidFill>
        </p:grpSpPr>
        <p:sp>
          <p:nvSpPr>
            <p:cNvPr id="94" name="AutoShape 135"/>
            <p:cNvSpPr>
              <a:spLocks noChangeArrowheads="1"/>
            </p:cNvSpPr>
            <p:nvPr/>
          </p:nvSpPr>
          <p:spPr bwMode="auto">
            <a:xfrm>
              <a:off x="2051" y="2620"/>
              <a:ext cx="190" cy="374"/>
            </a:xfrm>
            <a:prstGeom prst="roundRect">
              <a:avLst>
                <a:gd name="adj" fmla="val 50000"/>
              </a:avLst>
            </a:prstGeom>
            <a:grpFill/>
            <a:ln w="9525">
              <a:solidFill>
                <a:srgbClr val="7030A0"/>
              </a:solidFill>
              <a:round/>
              <a:headEnd/>
              <a:tailEnd/>
            </a:ln>
          </p:spPr>
          <p:txBody>
            <a:bodyPr wrap="none" anchor="ctr"/>
            <a:lstStyle/>
            <a:p>
              <a:endParaRPr lang="en-US" dirty="0"/>
            </a:p>
          </p:txBody>
        </p:sp>
        <p:sp>
          <p:nvSpPr>
            <p:cNvPr id="95" name="Rectangle 136"/>
            <p:cNvSpPr>
              <a:spLocks noChangeArrowheads="1"/>
            </p:cNvSpPr>
            <p:nvPr/>
          </p:nvSpPr>
          <p:spPr bwMode="auto">
            <a:xfrm>
              <a:off x="2051" y="2798"/>
              <a:ext cx="190" cy="196"/>
            </a:xfrm>
            <a:prstGeom prst="rect">
              <a:avLst/>
            </a:prstGeom>
            <a:grpFill/>
            <a:ln w="9525">
              <a:solidFill>
                <a:srgbClr val="7030A0"/>
              </a:solidFill>
              <a:miter lim="800000"/>
              <a:headEnd/>
              <a:tailEnd/>
            </a:ln>
          </p:spPr>
          <p:txBody>
            <a:bodyPr wrap="none" anchor="ctr"/>
            <a:lstStyle/>
            <a:p>
              <a:endParaRPr lang="en-US" dirty="0"/>
            </a:p>
          </p:txBody>
        </p:sp>
      </p:grpSp>
      <p:sp>
        <p:nvSpPr>
          <p:cNvPr id="96" name="Rectangle 95"/>
          <p:cNvSpPr/>
          <p:nvPr/>
        </p:nvSpPr>
        <p:spPr>
          <a:xfrm>
            <a:off x="3015138" y="4775954"/>
            <a:ext cx="3070264" cy="400110"/>
          </a:xfrm>
          <a:prstGeom prst="rect">
            <a:avLst/>
          </a:prstGeom>
        </p:spPr>
        <p:txBody>
          <a:bodyPr wrap="none">
            <a:spAutoFit/>
          </a:bodyPr>
          <a:lstStyle/>
          <a:p>
            <a:r>
              <a:rPr lang="en-US" sz="2000" dirty="0" smtClean="0"/>
              <a:t>(Gimeno, Vaccine, 2008) </a:t>
            </a:r>
            <a:endParaRPr lang="en-US" sz="2000" dirty="0"/>
          </a:p>
        </p:txBody>
      </p:sp>
      <p:pic>
        <p:nvPicPr>
          <p:cNvPr id="74755" name="Picture 3" descr="Preview Image"/>
          <p:cNvPicPr>
            <a:picLocks noChangeAspect="1" noChangeArrowheads="1"/>
          </p:cNvPicPr>
          <p:nvPr/>
        </p:nvPicPr>
        <p:blipFill>
          <a:blip r:embed="rId6" cstate="print"/>
          <a:srcRect/>
          <a:stretch>
            <a:fillRect/>
          </a:stretch>
        </p:blipFill>
        <p:spPr bwMode="auto">
          <a:xfrm>
            <a:off x="2731770" y="3826929"/>
            <a:ext cx="1874521" cy="995281"/>
          </a:xfrm>
          <a:prstGeom prst="rect">
            <a:avLst/>
          </a:prstGeom>
          <a:noFill/>
          <a:ln>
            <a:solidFill>
              <a:schemeClr val="tx1"/>
            </a:solidFill>
          </a:ln>
        </p:spPr>
      </p:pic>
      <p:pic>
        <p:nvPicPr>
          <p:cNvPr id="74756" name="Picture 4" descr="Preview Image"/>
          <p:cNvPicPr>
            <a:picLocks noChangeAspect="1" noChangeArrowheads="1"/>
          </p:cNvPicPr>
          <p:nvPr/>
        </p:nvPicPr>
        <p:blipFill>
          <a:blip r:embed="rId7" cstate="print"/>
          <a:srcRect/>
          <a:stretch>
            <a:fillRect/>
          </a:stretch>
        </p:blipFill>
        <p:spPr bwMode="auto">
          <a:xfrm>
            <a:off x="4823460" y="3817263"/>
            <a:ext cx="1337310" cy="1015720"/>
          </a:xfrm>
          <a:prstGeom prst="rect">
            <a:avLst/>
          </a:prstGeom>
          <a:noFill/>
          <a:ln>
            <a:solidFill>
              <a:schemeClr val="tx1"/>
            </a:solidFill>
          </a:ln>
        </p:spPr>
      </p:pic>
      <p:sp>
        <p:nvSpPr>
          <p:cNvPr id="2" name="TextBox 1"/>
          <p:cNvSpPr txBox="1"/>
          <p:nvPr/>
        </p:nvSpPr>
        <p:spPr>
          <a:xfrm>
            <a:off x="46099" y="5061511"/>
            <a:ext cx="2241319" cy="523220"/>
          </a:xfrm>
          <a:prstGeom prst="rect">
            <a:avLst/>
          </a:prstGeom>
          <a:noFill/>
        </p:spPr>
        <p:txBody>
          <a:bodyPr wrap="none" rtlCol="0">
            <a:spAutoFit/>
          </a:bodyPr>
          <a:lstStyle/>
          <a:p>
            <a:r>
              <a:rPr lang="en-US" sz="2800" b="1" u="sng" dirty="0"/>
              <a:t>Problematic</a:t>
            </a:r>
          </a:p>
        </p:txBody>
      </p:sp>
      <p:sp>
        <p:nvSpPr>
          <p:cNvPr id="3" name="TextBox 2"/>
          <p:cNvSpPr txBox="1"/>
          <p:nvPr/>
        </p:nvSpPr>
        <p:spPr>
          <a:xfrm>
            <a:off x="474112" y="6172200"/>
            <a:ext cx="4844596" cy="523220"/>
          </a:xfrm>
          <a:prstGeom prst="rect">
            <a:avLst/>
          </a:prstGeom>
          <a:noFill/>
        </p:spPr>
        <p:txBody>
          <a:bodyPr wrap="none" rtlCol="0">
            <a:spAutoFit/>
          </a:bodyPr>
          <a:lstStyle/>
          <a:p>
            <a:r>
              <a:rPr lang="en-US" sz="2800" dirty="0"/>
              <a:t>Incomplete vaccine </a:t>
            </a:r>
            <a:r>
              <a:rPr lang="en-US" sz="2800" dirty="0" smtClean="0"/>
              <a:t>coverage</a:t>
            </a:r>
            <a:endParaRPr lang="en-US" sz="2800" dirty="0"/>
          </a:p>
        </p:txBody>
      </p:sp>
      <p:sp>
        <p:nvSpPr>
          <p:cNvPr id="13" name="Rectangle 12"/>
          <p:cNvSpPr/>
          <p:nvPr/>
        </p:nvSpPr>
        <p:spPr>
          <a:xfrm>
            <a:off x="421731" y="6172200"/>
            <a:ext cx="5129885" cy="5232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Title 1"/>
          <p:cNvSpPr txBox="1">
            <a:spLocks/>
          </p:cNvSpPr>
          <p:nvPr/>
        </p:nvSpPr>
        <p:spPr bwMode="auto">
          <a:xfrm>
            <a:off x="0" y="9146"/>
            <a:ext cx="9144000" cy="638216"/>
          </a:xfrm>
          <a:prstGeom prst="rect">
            <a:avLst/>
          </a:prstGeom>
          <a:solidFill>
            <a:srgbClr val="99FFCC"/>
          </a:solid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3600" kern="0" smtClean="0"/>
              <a:t>Vaccination and Virulence Evolution</a:t>
            </a:r>
            <a:endParaRPr lang="en-US" sz="3600" kern="0" dirty="0"/>
          </a:p>
        </p:txBody>
      </p:sp>
    </p:spTree>
    <p:custDataLst>
      <p:tags r:id="rId1"/>
    </p:custDataLst>
    <p:extLst>
      <p:ext uri="{BB962C8B-B14F-4D97-AF65-F5344CB8AC3E}">
        <p14:creationId xmlns:p14="http://schemas.microsoft.com/office/powerpoint/2010/main" val="32061510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rgbClr val="99FFCC"/>
          </a:solidFill>
        </p:spPr>
        <p:txBody>
          <a:bodyPr/>
          <a:lstStyle/>
          <a:p>
            <a:r>
              <a:rPr lang="en-US" dirty="0" smtClean="0"/>
              <a:t>Incomplete Vaccine Coverage</a:t>
            </a:r>
            <a:endParaRPr lang="en-US" dirty="0"/>
          </a:p>
        </p:txBody>
      </p:sp>
      <p:pic>
        <p:nvPicPr>
          <p:cNvPr id="3" name="Picture 14" descr="http://assets.mediaspanonline.com/prod/6007866/CRD-Idaho-trout_w500.jpg"/>
          <p:cNvPicPr>
            <a:picLocks noChangeAspect="1" noChangeArrowheads="1"/>
          </p:cNvPicPr>
          <p:nvPr/>
        </p:nvPicPr>
        <p:blipFill>
          <a:blip r:embed="rId2" cstate="print"/>
          <a:srcRect/>
          <a:stretch>
            <a:fillRect/>
          </a:stretch>
        </p:blipFill>
        <p:spPr bwMode="auto">
          <a:xfrm>
            <a:off x="270045" y="2217954"/>
            <a:ext cx="4228576" cy="2916287"/>
          </a:xfrm>
          <a:prstGeom prst="rect">
            <a:avLst/>
          </a:prstGeom>
          <a:noFill/>
          <a:ln>
            <a:solidFill>
              <a:schemeClr val="tx1"/>
            </a:solidFill>
          </a:ln>
        </p:spPr>
      </p:pic>
      <p:pic>
        <p:nvPicPr>
          <p:cNvPr id="4" name="Picture 4" descr="http://img.ezinemark.com/imagemanager2/files/30002494/2010/10/2010-10-13-16-53-15-5-millions-of-red-salmon-swimming-upstream-produce-a.jpeg"/>
          <p:cNvPicPr>
            <a:picLocks noChangeAspect="1" noChangeArrowheads="1"/>
          </p:cNvPicPr>
          <p:nvPr/>
        </p:nvPicPr>
        <p:blipFill>
          <a:blip r:embed="rId3" cstate="print"/>
          <a:srcRect/>
          <a:stretch>
            <a:fillRect/>
          </a:stretch>
        </p:blipFill>
        <p:spPr bwMode="auto">
          <a:xfrm>
            <a:off x="6172200" y="1951506"/>
            <a:ext cx="2729207" cy="3422766"/>
          </a:xfrm>
          <a:prstGeom prst="rect">
            <a:avLst/>
          </a:prstGeom>
          <a:noFill/>
          <a:ln>
            <a:solidFill>
              <a:schemeClr val="tx1"/>
            </a:solidFill>
          </a:ln>
        </p:spPr>
      </p:pic>
      <p:sp>
        <p:nvSpPr>
          <p:cNvPr id="5" name="Right Arrow 4"/>
          <p:cNvSpPr/>
          <p:nvPr/>
        </p:nvSpPr>
        <p:spPr>
          <a:xfrm>
            <a:off x="5002530" y="3384632"/>
            <a:ext cx="754380" cy="582930"/>
          </a:xfrm>
          <a:prstGeom prst="rightArrow">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384187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02950"/>
          </a:xfrm>
          <a:solidFill>
            <a:srgbClr val="99FFCC"/>
          </a:solidFill>
        </p:spPr>
        <p:txBody>
          <a:bodyPr/>
          <a:lstStyle/>
          <a:p>
            <a:r>
              <a:rPr lang="en-US" sz="4000" dirty="0" smtClean="0"/>
              <a:t>Vaccine Virulence Evolution:</a:t>
            </a:r>
            <a:br>
              <a:rPr lang="en-US" sz="4000" dirty="0" smtClean="0"/>
            </a:br>
            <a:r>
              <a:rPr lang="en-US" sz="4000" dirty="0" smtClean="0"/>
              <a:t>Laboratory Experiments</a:t>
            </a:r>
            <a:endParaRPr lang="en-US" sz="4000" dirty="0"/>
          </a:p>
        </p:txBody>
      </p:sp>
      <p:grpSp>
        <p:nvGrpSpPr>
          <p:cNvPr id="3" name="Group 2"/>
          <p:cNvGrpSpPr/>
          <p:nvPr/>
        </p:nvGrpSpPr>
        <p:grpSpPr>
          <a:xfrm>
            <a:off x="122396" y="1104900"/>
            <a:ext cx="8874986" cy="2304360"/>
            <a:chOff x="0" y="1480022"/>
            <a:chExt cx="9144000" cy="2671762"/>
          </a:xfrm>
        </p:grpSpPr>
        <p:sp>
          <p:nvSpPr>
            <p:cNvPr id="4" name="AutoShape 4"/>
            <p:cNvSpPr>
              <a:spLocks noChangeArrowheads="1"/>
            </p:cNvSpPr>
            <p:nvPr/>
          </p:nvSpPr>
          <p:spPr bwMode="auto">
            <a:xfrm>
              <a:off x="0" y="1484784"/>
              <a:ext cx="2057400" cy="1990725"/>
            </a:xfrm>
            <a:prstGeom prst="can">
              <a:avLst>
                <a:gd name="adj" fmla="val 25000"/>
              </a:avLst>
            </a:prstGeom>
            <a:noFill/>
            <a:ln w="9525">
              <a:solidFill>
                <a:schemeClr val="tx1"/>
              </a:solidFill>
              <a:round/>
              <a:headEnd/>
              <a:tailEnd/>
            </a:ln>
          </p:spPr>
          <p:txBody>
            <a:bodyPr wrap="none" anchor="ctr"/>
            <a:lstStyle/>
            <a:p>
              <a:endParaRPr lang="en-US" dirty="0"/>
            </a:p>
          </p:txBody>
        </p:sp>
        <p:sp>
          <p:nvSpPr>
            <p:cNvPr id="5" name="AutoShape 5"/>
            <p:cNvSpPr>
              <a:spLocks noChangeArrowheads="1"/>
            </p:cNvSpPr>
            <p:nvPr/>
          </p:nvSpPr>
          <p:spPr bwMode="auto">
            <a:xfrm>
              <a:off x="0" y="2094384"/>
              <a:ext cx="2057400" cy="1990725"/>
            </a:xfrm>
            <a:prstGeom prst="can">
              <a:avLst>
                <a:gd name="adj" fmla="val 25000"/>
              </a:avLst>
            </a:prstGeom>
            <a:solidFill>
              <a:schemeClr val="accent1"/>
            </a:solidFill>
            <a:ln w="9525">
              <a:solidFill>
                <a:schemeClr val="tx1"/>
              </a:solidFill>
              <a:round/>
              <a:headEnd/>
              <a:tailEnd/>
            </a:ln>
          </p:spPr>
          <p:txBody>
            <a:bodyPr wrap="none" anchor="ctr"/>
            <a:lstStyle/>
            <a:p>
              <a:endParaRPr lang="en-US" dirty="0"/>
            </a:p>
          </p:txBody>
        </p:sp>
        <p:grpSp>
          <p:nvGrpSpPr>
            <p:cNvPr id="6" name="Group 5"/>
            <p:cNvGrpSpPr>
              <a:grpSpLocks/>
            </p:cNvGrpSpPr>
            <p:nvPr/>
          </p:nvGrpSpPr>
          <p:grpSpPr bwMode="auto">
            <a:xfrm>
              <a:off x="1177925" y="2640484"/>
              <a:ext cx="849313" cy="331788"/>
              <a:chOff x="1292" y="1548"/>
              <a:chExt cx="2604" cy="763"/>
            </a:xfrm>
          </p:grpSpPr>
          <p:sp>
            <p:nvSpPr>
              <p:cNvPr id="685" name="Freeform 7"/>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86" name="Freeform 8"/>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87" name="Freeform 9"/>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88" name="Freeform 10"/>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89" name="Freeform 11"/>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90" name="Freeform 12"/>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691" name="Oval 13"/>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692" name="Oval 14"/>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sp>
          <p:nvSpPr>
            <p:cNvPr id="7" name="Oval 924"/>
            <p:cNvSpPr>
              <a:spLocks noChangeArrowheads="1"/>
            </p:cNvSpPr>
            <p:nvPr/>
          </p:nvSpPr>
          <p:spPr bwMode="auto">
            <a:xfrm>
              <a:off x="0" y="3618384"/>
              <a:ext cx="2057400" cy="533400"/>
            </a:xfrm>
            <a:prstGeom prst="ellipse">
              <a:avLst/>
            </a:prstGeom>
            <a:solidFill>
              <a:schemeClr val="accent1"/>
            </a:solidFill>
            <a:ln w="9525">
              <a:solidFill>
                <a:schemeClr val="tx1"/>
              </a:solidFill>
              <a:round/>
              <a:headEnd/>
              <a:tailEnd/>
            </a:ln>
          </p:spPr>
          <p:txBody>
            <a:bodyPr wrap="none" anchor="ctr"/>
            <a:lstStyle/>
            <a:p>
              <a:endParaRPr lang="en-US" dirty="0"/>
            </a:p>
          </p:txBody>
        </p:sp>
        <p:sp>
          <p:nvSpPr>
            <p:cNvPr id="8" name="Freeform 926" descr="Outlined diamond"/>
            <p:cNvSpPr>
              <a:spLocks/>
            </p:cNvSpPr>
            <p:nvPr/>
          </p:nvSpPr>
          <p:spPr bwMode="auto">
            <a:xfrm>
              <a:off x="909638" y="2094384"/>
              <a:ext cx="233362" cy="2057400"/>
            </a:xfrm>
            <a:custGeom>
              <a:avLst/>
              <a:gdLst>
                <a:gd name="T0" fmla="*/ 0 w 147"/>
                <a:gd name="T1" fmla="*/ 495300 h 1296"/>
                <a:gd name="T2" fmla="*/ 233362 w 147"/>
                <a:gd name="T3" fmla="*/ 0 h 1296"/>
                <a:gd name="T4" fmla="*/ 233362 w 147"/>
                <a:gd name="T5" fmla="*/ 1524000 h 1296"/>
                <a:gd name="T6" fmla="*/ 4762 w 147"/>
                <a:gd name="T7" fmla="*/ 2057400 h 1296"/>
                <a:gd name="T8" fmla="*/ 0 w 147"/>
                <a:gd name="T9" fmla="*/ 495300 h 1296"/>
                <a:gd name="T10" fmla="*/ 0 60000 65536"/>
                <a:gd name="T11" fmla="*/ 0 60000 65536"/>
                <a:gd name="T12" fmla="*/ 0 60000 65536"/>
                <a:gd name="T13" fmla="*/ 0 60000 65536"/>
                <a:gd name="T14" fmla="*/ 0 60000 65536"/>
                <a:gd name="T15" fmla="*/ 0 w 147"/>
                <a:gd name="T16" fmla="*/ 0 h 1296"/>
                <a:gd name="T17" fmla="*/ 147 w 147"/>
                <a:gd name="T18" fmla="*/ 1296 h 1296"/>
              </a:gdLst>
              <a:ahLst/>
              <a:cxnLst>
                <a:cxn ang="T10">
                  <a:pos x="T0" y="T1"/>
                </a:cxn>
                <a:cxn ang="T11">
                  <a:pos x="T2" y="T3"/>
                </a:cxn>
                <a:cxn ang="T12">
                  <a:pos x="T4" y="T5"/>
                </a:cxn>
                <a:cxn ang="T13">
                  <a:pos x="T6" y="T7"/>
                </a:cxn>
                <a:cxn ang="T14">
                  <a:pos x="T8" y="T9"/>
                </a:cxn>
              </a:cxnLst>
              <a:rect l="T15" t="T16" r="T17" b="T18"/>
              <a:pathLst>
                <a:path w="147" h="1296">
                  <a:moveTo>
                    <a:pt x="0" y="312"/>
                  </a:moveTo>
                  <a:lnTo>
                    <a:pt x="147" y="0"/>
                  </a:lnTo>
                  <a:lnTo>
                    <a:pt x="147" y="960"/>
                  </a:lnTo>
                  <a:lnTo>
                    <a:pt x="3" y="1296"/>
                  </a:lnTo>
                  <a:lnTo>
                    <a:pt x="0" y="312"/>
                  </a:lnTo>
                  <a:close/>
                </a:path>
              </a:pathLst>
            </a:custGeom>
            <a:pattFill prst="openDmnd">
              <a:fgClr>
                <a:schemeClr val="tx1"/>
              </a:fgClr>
              <a:bgClr>
                <a:schemeClr val="accent1"/>
              </a:bgClr>
            </a:pattFill>
            <a:ln w="9525">
              <a:solidFill>
                <a:schemeClr val="tx1"/>
              </a:solidFill>
              <a:round/>
              <a:headEnd/>
              <a:tailEnd/>
            </a:ln>
          </p:spPr>
          <p:txBody>
            <a:bodyPr/>
            <a:lstStyle/>
            <a:p>
              <a:endParaRPr lang="en-US" dirty="0"/>
            </a:p>
          </p:txBody>
        </p:sp>
        <p:sp>
          <p:nvSpPr>
            <p:cNvPr id="9" name="Freeform 928"/>
            <p:cNvSpPr>
              <a:spLocks/>
            </p:cNvSpPr>
            <p:nvPr/>
          </p:nvSpPr>
          <p:spPr bwMode="auto">
            <a:xfrm>
              <a:off x="908050" y="2589684"/>
              <a:ext cx="239713" cy="3175"/>
            </a:xfrm>
            <a:custGeom>
              <a:avLst/>
              <a:gdLst>
                <a:gd name="T0" fmla="*/ 0 w 151"/>
                <a:gd name="T1" fmla="*/ 0 h 2"/>
                <a:gd name="T2" fmla="*/ 119063 w 151"/>
                <a:gd name="T3" fmla="*/ 3175 h 2"/>
                <a:gd name="T4" fmla="*/ 239713 w 151"/>
                <a:gd name="T5" fmla="*/ 0 h 2"/>
                <a:gd name="T6" fmla="*/ 0 60000 65536"/>
                <a:gd name="T7" fmla="*/ 0 60000 65536"/>
                <a:gd name="T8" fmla="*/ 0 60000 65536"/>
                <a:gd name="T9" fmla="*/ 0 w 151"/>
                <a:gd name="T10" fmla="*/ 0 h 2"/>
                <a:gd name="T11" fmla="*/ 151 w 151"/>
                <a:gd name="T12" fmla="*/ 2 h 2"/>
              </a:gdLst>
              <a:ahLst/>
              <a:cxnLst>
                <a:cxn ang="T6">
                  <a:pos x="T0" y="T1"/>
                </a:cxn>
                <a:cxn ang="T7">
                  <a:pos x="T2" y="T3"/>
                </a:cxn>
                <a:cxn ang="T8">
                  <a:pos x="T4" y="T5"/>
                </a:cxn>
              </a:cxnLst>
              <a:rect l="T9" t="T10" r="T11" b="T12"/>
              <a:pathLst>
                <a:path w="151" h="2">
                  <a:moveTo>
                    <a:pt x="0" y="0"/>
                  </a:moveTo>
                  <a:cubicBezTo>
                    <a:pt x="12" y="0"/>
                    <a:pt x="50" y="2"/>
                    <a:pt x="75" y="2"/>
                  </a:cubicBezTo>
                  <a:cubicBezTo>
                    <a:pt x="100" y="2"/>
                    <a:pt x="135" y="0"/>
                    <a:pt x="151" y="0"/>
                  </a:cubicBezTo>
                </a:path>
              </a:pathLst>
            </a:custGeom>
            <a:noFill/>
            <a:ln w="9525">
              <a:solidFill>
                <a:schemeClr val="tx1"/>
              </a:solidFill>
              <a:round/>
              <a:headEnd/>
              <a:tailEnd/>
            </a:ln>
          </p:spPr>
          <p:txBody>
            <a:bodyPr/>
            <a:lstStyle/>
            <a:p>
              <a:endParaRPr lang="en-US" dirty="0"/>
            </a:p>
          </p:txBody>
        </p:sp>
        <p:grpSp>
          <p:nvGrpSpPr>
            <p:cNvPr id="10" name="Group 1175"/>
            <p:cNvGrpSpPr>
              <a:grpSpLocks/>
            </p:cNvGrpSpPr>
            <p:nvPr/>
          </p:nvGrpSpPr>
          <p:grpSpPr bwMode="auto">
            <a:xfrm rot="2682682">
              <a:off x="1395413" y="2778597"/>
              <a:ext cx="42862" cy="63500"/>
              <a:chOff x="2051" y="2620"/>
              <a:chExt cx="190" cy="374"/>
            </a:xfrm>
          </p:grpSpPr>
          <p:sp>
            <p:nvSpPr>
              <p:cNvPr id="683" name="AutoShape 117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684" name="Rectangle 117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1" name="Group 1178"/>
            <p:cNvGrpSpPr>
              <a:grpSpLocks/>
            </p:cNvGrpSpPr>
            <p:nvPr/>
          </p:nvGrpSpPr>
          <p:grpSpPr bwMode="auto">
            <a:xfrm rot="-1088285">
              <a:off x="1774825" y="2778597"/>
              <a:ext cx="42863" cy="63500"/>
              <a:chOff x="2051" y="2620"/>
              <a:chExt cx="190" cy="374"/>
            </a:xfrm>
          </p:grpSpPr>
          <p:sp>
            <p:nvSpPr>
              <p:cNvPr id="681" name="AutoShape 117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682" name="Rectangle 118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2" name="Group 1193"/>
            <p:cNvGrpSpPr>
              <a:grpSpLocks/>
            </p:cNvGrpSpPr>
            <p:nvPr/>
          </p:nvGrpSpPr>
          <p:grpSpPr bwMode="auto">
            <a:xfrm rot="-9040191">
              <a:off x="1600200" y="2788122"/>
              <a:ext cx="42863" cy="63500"/>
              <a:chOff x="2051" y="2620"/>
              <a:chExt cx="190" cy="374"/>
            </a:xfrm>
          </p:grpSpPr>
          <p:sp>
            <p:nvSpPr>
              <p:cNvPr id="679" name="AutoShape 119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680" name="Rectangle 119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3" name="Group 1202"/>
            <p:cNvGrpSpPr>
              <a:grpSpLocks/>
            </p:cNvGrpSpPr>
            <p:nvPr/>
          </p:nvGrpSpPr>
          <p:grpSpPr bwMode="auto">
            <a:xfrm>
              <a:off x="1524000" y="2715097"/>
              <a:ext cx="42863" cy="63500"/>
              <a:chOff x="2051" y="2620"/>
              <a:chExt cx="190" cy="374"/>
            </a:xfrm>
          </p:grpSpPr>
          <p:sp>
            <p:nvSpPr>
              <p:cNvPr id="677" name="AutoShape 120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678" name="Rectangle 120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 name="Group 1367"/>
            <p:cNvGrpSpPr>
              <a:grpSpLocks/>
            </p:cNvGrpSpPr>
            <p:nvPr/>
          </p:nvGrpSpPr>
          <p:grpSpPr bwMode="auto">
            <a:xfrm flipH="1">
              <a:off x="1163637" y="2973859"/>
              <a:ext cx="849313" cy="331788"/>
              <a:chOff x="1292" y="1548"/>
              <a:chExt cx="2604" cy="763"/>
            </a:xfrm>
          </p:grpSpPr>
          <p:sp>
            <p:nvSpPr>
              <p:cNvPr id="669" name="Freeform 136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70" name="Freeform 136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71" name="Freeform 137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72" name="Freeform 137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73" name="Freeform 137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74" name="Freeform 137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675" name="Oval 1374"/>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676" name="Oval 1375"/>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15" name="Group 1376"/>
            <p:cNvGrpSpPr>
              <a:grpSpLocks/>
            </p:cNvGrpSpPr>
            <p:nvPr/>
          </p:nvGrpSpPr>
          <p:grpSpPr bwMode="auto">
            <a:xfrm rot="18917318" flipH="1">
              <a:off x="1781175" y="3107209"/>
              <a:ext cx="42863" cy="63500"/>
              <a:chOff x="2051" y="2620"/>
              <a:chExt cx="190" cy="374"/>
            </a:xfrm>
          </p:grpSpPr>
          <p:sp>
            <p:nvSpPr>
              <p:cNvPr id="667" name="AutoShape 137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668" name="Rectangle 137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6" name="Group 1379"/>
            <p:cNvGrpSpPr>
              <a:grpSpLocks/>
            </p:cNvGrpSpPr>
            <p:nvPr/>
          </p:nvGrpSpPr>
          <p:grpSpPr bwMode="auto">
            <a:xfrm rot="1088285" flipH="1">
              <a:off x="1639888" y="3107209"/>
              <a:ext cx="42862" cy="63500"/>
              <a:chOff x="2051" y="2620"/>
              <a:chExt cx="190" cy="374"/>
            </a:xfrm>
          </p:grpSpPr>
          <p:sp>
            <p:nvSpPr>
              <p:cNvPr id="665" name="AutoShape 138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666" name="Rectangle 138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7" name="Group 1382"/>
            <p:cNvGrpSpPr>
              <a:grpSpLocks/>
            </p:cNvGrpSpPr>
            <p:nvPr/>
          </p:nvGrpSpPr>
          <p:grpSpPr bwMode="auto">
            <a:xfrm rot="9040191" flipH="1">
              <a:off x="1495425" y="3116734"/>
              <a:ext cx="42863" cy="63500"/>
              <a:chOff x="2051" y="2620"/>
              <a:chExt cx="190" cy="374"/>
            </a:xfrm>
          </p:grpSpPr>
          <p:sp>
            <p:nvSpPr>
              <p:cNvPr id="663" name="AutoShape 138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664" name="Rectangle 138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8" name="Group 1385"/>
            <p:cNvGrpSpPr>
              <a:grpSpLocks/>
            </p:cNvGrpSpPr>
            <p:nvPr/>
          </p:nvGrpSpPr>
          <p:grpSpPr bwMode="auto">
            <a:xfrm flipH="1">
              <a:off x="1743075" y="3019897"/>
              <a:ext cx="42863" cy="63500"/>
              <a:chOff x="2051" y="2620"/>
              <a:chExt cx="190" cy="374"/>
            </a:xfrm>
          </p:grpSpPr>
          <p:sp>
            <p:nvSpPr>
              <p:cNvPr id="661" name="AutoShape 138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662" name="Rectangle 138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9" name="Group 1388"/>
            <p:cNvGrpSpPr>
              <a:grpSpLocks/>
            </p:cNvGrpSpPr>
            <p:nvPr/>
          </p:nvGrpSpPr>
          <p:grpSpPr bwMode="auto">
            <a:xfrm>
              <a:off x="1182688" y="3359624"/>
              <a:ext cx="849313" cy="331788"/>
              <a:chOff x="1292" y="1548"/>
              <a:chExt cx="2604" cy="763"/>
            </a:xfrm>
          </p:grpSpPr>
          <p:sp>
            <p:nvSpPr>
              <p:cNvPr id="653" name="Freeform 138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54" name="Freeform 139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55" name="Freeform 139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56" name="Freeform 139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57" name="Freeform 139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58" name="Freeform 139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659" name="Oval 139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660" name="Oval 139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20" name="Group 1397"/>
            <p:cNvGrpSpPr>
              <a:grpSpLocks/>
            </p:cNvGrpSpPr>
            <p:nvPr/>
          </p:nvGrpSpPr>
          <p:grpSpPr bwMode="auto">
            <a:xfrm rot="2682682">
              <a:off x="1419225" y="3502497"/>
              <a:ext cx="42863" cy="63500"/>
              <a:chOff x="2051" y="2620"/>
              <a:chExt cx="190" cy="374"/>
            </a:xfrm>
          </p:grpSpPr>
          <p:sp>
            <p:nvSpPr>
              <p:cNvPr id="651" name="AutoShape 1398"/>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652" name="Rectangle 1399"/>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1" name="Group 1400"/>
            <p:cNvGrpSpPr>
              <a:grpSpLocks/>
            </p:cNvGrpSpPr>
            <p:nvPr/>
          </p:nvGrpSpPr>
          <p:grpSpPr bwMode="auto">
            <a:xfrm rot="-1088285">
              <a:off x="1622425" y="3502497"/>
              <a:ext cx="42863" cy="63500"/>
              <a:chOff x="2051" y="2620"/>
              <a:chExt cx="190" cy="374"/>
            </a:xfrm>
          </p:grpSpPr>
          <p:sp>
            <p:nvSpPr>
              <p:cNvPr id="649" name="AutoShape 140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650" name="Rectangle 140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22" name="Group 1403"/>
            <p:cNvGrpSpPr>
              <a:grpSpLocks/>
            </p:cNvGrpSpPr>
            <p:nvPr/>
          </p:nvGrpSpPr>
          <p:grpSpPr bwMode="auto">
            <a:xfrm rot="-9040191">
              <a:off x="1743075" y="3502497"/>
              <a:ext cx="42863" cy="63500"/>
              <a:chOff x="2051" y="2620"/>
              <a:chExt cx="190" cy="374"/>
            </a:xfrm>
          </p:grpSpPr>
          <p:sp>
            <p:nvSpPr>
              <p:cNvPr id="647" name="AutoShape 140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648" name="Rectangle 140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3" name="Group 1406"/>
            <p:cNvGrpSpPr>
              <a:grpSpLocks/>
            </p:cNvGrpSpPr>
            <p:nvPr/>
          </p:nvGrpSpPr>
          <p:grpSpPr bwMode="auto">
            <a:xfrm>
              <a:off x="1528763" y="3419947"/>
              <a:ext cx="42862" cy="63500"/>
              <a:chOff x="2051" y="2620"/>
              <a:chExt cx="190" cy="374"/>
            </a:xfrm>
          </p:grpSpPr>
          <p:sp>
            <p:nvSpPr>
              <p:cNvPr id="645" name="AutoShape 1407"/>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646" name="Rectangle 1408"/>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sp>
          <p:nvSpPr>
            <p:cNvPr id="24" name="AutoShape 1410"/>
            <p:cNvSpPr>
              <a:spLocks noChangeArrowheads="1"/>
            </p:cNvSpPr>
            <p:nvPr/>
          </p:nvSpPr>
          <p:spPr bwMode="auto">
            <a:xfrm>
              <a:off x="2362200" y="1484784"/>
              <a:ext cx="2057400" cy="1990725"/>
            </a:xfrm>
            <a:prstGeom prst="can">
              <a:avLst>
                <a:gd name="adj" fmla="val 25000"/>
              </a:avLst>
            </a:prstGeom>
            <a:noFill/>
            <a:ln w="9525">
              <a:solidFill>
                <a:schemeClr val="tx1"/>
              </a:solidFill>
              <a:round/>
              <a:headEnd/>
              <a:tailEnd/>
            </a:ln>
          </p:spPr>
          <p:txBody>
            <a:bodyPr wrap="none" anchor="ctr"/>
            <a:lstStyle/>
            <a:p>
              <a:endParaRPr lang="en-US" dirty="0"/>
            </a:p>
          </p:txBody>
        </p:sp>
        <p:sp>
          <p:nvSpPr>
            <p:cNvPr id="25" name="AutoShape 1411"/>
            <p:cNvSpPr>
              <a:spLocks noChangeArrowheads="1"/>
            </p:cNvSpPr>
            <p:nvPr/>
          </p:nvSpPr>
          <p:spPr bwMode="auto">
            <a:xfrm>
              <a:off x="2362200" y="2094384"/>
              <a:ext cx="2057400" cy="1990725"/>
            </a:xfrm>
            <a:prstGeom prst="can">
              <a:avLst>
                <a:gd name="adj" fmla="val 25000"/>
              </a:avLst>
            </a:prstGeom>
            <a:solidFill>
              <a:schemeClr val="accent1"/>
            </a:solidFill>
            <a:ln w="9525">
              <a:solidFill>
                <a:schemeClr val="tx1"/>
              </a:solidFill>
              <a:round/>
              <a:headEnd/>
              <a:tailEnd/>
            </a:ln>
          </p:spPr>
          <p:txBody>
            <a:bodyPr wrap="none" anchor="ctr"/>
            <a:lstStyle/>
            <a:p>
              <a:endParaRPr lang="en-US" dirty="0"/>
            </a:p>
          </p:txBody>
        </p:sp>
        <p:grpSp>
          <p:nvGrpSpPr>
            <p:cNvPr id="26" name="Group 1412"/>
            <p:cNvGrpSpPr>
              <a:grpSpLocks/>
            </p:cNvGrpSpPr>
            <p:nvPr/>
          </p:nvGrpSpPr>
          <p:grpSpPr bwMode="auto">
            <a:xfrm>
              <a:off x="3540125" y="2640484"/>
              <a:ext cx="849313" cy="331788"/>
              <a:chOff x="1292" y="1548"/>
              <a:chExt cx="2604" cy="763"/>
            </a:xfrm>
          </p:grpSpPr>
          <p:sp>
            <p:nvSpPr>
              <p:cNvPr id="637" name="Freeform 1413"/>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38" name="Freeform 1414"/>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39" name="Freeform 1415"/>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40" name="Freeform 1416"/>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41" name="Freeform 1417"/>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42" name="Freeform 1418"/>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643" name="Oval 1419"/>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644" name="Oval 1420"/>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sp>
          <p:nvSpPr>
            <p:cNvPr id="27" name="Oval 1421"/>
            <p:cNvSpPr>
              <a:spLocks noChangeArrowheads="1"/>
            </p:cNvSpPr>
            <p:nvPr/>
          </p:nvSpPr>
          <p:spPr bwMode="auto">
            <a:xfrm>
              <a:off x="2362200" y="3618384"/>
              <a:ext cx="2057400" cy="533400"/>
            </a:xfrm>
            <a:prstGeom prst="ellipse">
              <a:avLst/>
            </a:prstGeom>
            <a:solidFill>
              <a:schemeClr val="accent1"/>
            </a:solidFill>
            <a:ln w="9525">
              <a:solidFill>
                <a:schemeClr val="tx1"/>
              </a:solidFill>
              <a:round/>
              <a:headEnd/>
              <a:tailEnd/>
            </a:ln>
          </p:spPr>
          <p:txBody>
            <a:bodyPr wrap="none" anchor="ctr"/>
            <a:lstStyle/>
            <a:p>
              <a:endParaRPr lang="en-US" dirty="0"/>
            </a:p>
          </p:txBody>
        </p:sp>
        <p:sp>
          <p:nvSpPr>
            <p:cNvPr id="28" name="Freeform 1422" descr="Outlined diamond"/>
            <p:cNvSpPr>
              <a:spLocks/>
            </p:cNvSpPr>
            <p:nvPr/>
          </p:nvSpPr>
          <p:spPr bwMode="auto">
            <a:xfrm>
              <a:off x="3271838" y="2094384"/>
              <a:ext cx="233362" cy="2057400"/>
            </a:xfrm>
            <a:custGeom>
              <a:avLst/>
              <a:gdLst>
                <a:gd name="T0" fmla="*/ 0 w 147"/>
                <a:gd name="T1" fmla="*/ 495300 h 1296"/>
                <a:gd name="T2" fmla="*/ 233362 w 147"/>
                <a:gd name="T3" fmla="*/ 0 h 1296"/>
                <a:gd name="T4" fmla="*/ 233362 w 147"/>
                <a:gd name="T5" fmla="*/ 1524000 h 1296"/>
                <a:gd name="T6" fmla="*/ 4762 w 147"/>
                <a:gd name="T7" fmla="*/ 2057400 h 1296"/>
                <a:gd name="T8" fmla="*/ 0 w 147"/>
                <a:gd name="T9" fmla="*/ 495300 h 1296"/>
                <a:gd name="T10" fmla="*/ 0 60000 65536"/>
                <a:gd name="T11" fmla="*/ 0 60000 65536"/>
                <a:gd name="T12" fmla="*/ 0 60000 65536"/>
                <a:gd name="T13" fmla="*/ 0 60000 65536"/>
                <a:gd name="T14" fmla="*/ 0 60000 65536"/>
                <a:gd name="T15" fmla="*/ 0 w 147"/>
                <a:gd name="T16" fmla="*/ 0 h 1296"/>
                <a:gd name="T17" fmla="*/ 147 w 147"/>
                <a:gd name="T18" fmla="*/ 1296 h 1296"/>
              </a:gdLst>
              <a:ahLst/>
              <a:cxnLst>
                <a:cxn ang="T10">
                  <a:pos x="T0" y="T1"/>
                </a:cxn>
                <a:cxn ang="T11">
                  <a:pos x="T2" y="T3"/>
                </a:cxn>
                <a:cxn ang="T12">
                  <a:pos x="T4" y="T5"/>
                </a:cxn>
                <a:cxn ang="T13">
                  <a:pos x="T6" y="T7"/>
                </a:cxn>
                <a:cxn ang="T14">
                  <a:pos x="T8" y="T9"/>
                </a:cxn>
              </a:cxnLst>
              <a:rect l="T15" t="T16" r="T17" b="T18"/>
              <a:pathLst>
                <a:path w="147" h="1296">
                  <a:moveTo>
                    <a:pt x="0" y="312"/>
                  </a:moveTo>
                  <a:lnTo>
                    <a:pt x="147" y="0"/>
                  </a:lnTo>
                  <a:lnTo>
                    <a:pt x="147" y="960"/>
                  </a:lnTo>
                  <a:lnTo>
                    <a:pt x="3" y="1296"/>
                  </a:lnTo>
                  <a:lnTo>
                    <a:pt x="0" y="312"/>
                  </a:lnTo>
                  <a:close/>
                </a:path>
              </a:pathLst>
            </a:custGeom>
            <a:pattFill prst="openDmnd">
              <a:fgClr>
                <a:schemeClr val="tx1"/>
              </a:fgClr>
              <a:bgClr>
                <a:schemeClr val="accent1"/>
              </a:bgClr>
            </a:pattFill>
            <a:ln w="9525">
              <a:solidFill>
                <a:schemeClr val="tx1"/>
              </a:solidFill>
              <a:round/>
              <a:headEnd/>
              <a:tailEnd/>
            </a:ln>
          </p:spPr>
          <p:txBody>
            <a:bodyPr/>
            <a:lstStyle/>
            <a:p>
              <a:endParaRPr lang="en-US" dirty="0"/>
            </a:p>
          </p:txBody>
        </p:sp>
        <p:sp>
          <p:nvSpPr>
            <p:cNvPr id="29" name="Freeform 1423"/>
            <p:cNvSpPr>
              <a:spLocks/>
            </p:cNvSpPr>
            <p:nvPr/>
          </p:nvSpPr>
          <p:spPr bwMode="auto">
            <a:xfrm>
              <a:off x="3270250" y="2589684"/>
              <a:ext cx="239713" cy="3175"/>
            </a:xfrm>
            <a:custGeom>
              <a:avLst/>
              <a:gdLst>
                <a:gd name="T0" fmla="*/ 0 w 151"/>
                <a:gd name="T1" fmla="*/ 0 h 2"/>
                <a:gd name="T2" fmla="*/ 119063 w 151"/>
                <a:gd name="T3" fmla="*/ 3175 h 2"/>
                <a:gd name="T4" fmla="*/ 239713 w 151"/>
                <a:gd name="T5" fmla="*/ 0 h 2"/>
                <a:gd name="T6" fmla="*/ 0 60000 65536"/>
                <a:gd name="T7" fmla="*/ 0 60000 65536"/>
                <a:gd name="T8" fmla="*/ 0 60000 65536"/>
                <a:gd name="T9" fmla="*/ 0 w 151"/>
                <a:gd name="T10" fmla="*/ 0 h 2"/>
                <a:gd name="T11" fmla="*/ 151 w 151"/>
                <a:gd name="T12" fmla="*/ 2 h 2"/>
              </a:gdLst>
              <a:ahLst/>
              <a:cxnLst>
                <a:cxn ang="T6">
                  <a:pos x="T0" y="T1"/>
                </a:cxn>
                <a:cxn ang="T7">
                  <a:pos x="T2" y="T3"/>
                </a:cxn>
                <a:cxn ang="T8">
                  <a:pos x="T4" y="T5"/>
                </a:cxn>
              </a:cxnLst>
              <a:rect l="T9" t="T10" r="T11" b="T12"/>
              <a:pathLst>
                <a:path w="151" h="2">
                  <a:moveTo>
                    <a:pt x="0" y="0"/>
                  </a:moveTo>
                  <a:cubicBezTo>
                    <a:pt x="12" y="0"/>
                    <a:pt x="50" y="2"/>
                    <a:pt x="75" y="2"/>
                  </a:cubicBezTo>
                  <a:cubicBezTo>
                    <a:pt x="100" y="2"/>
                    <a:pt x="135" y="0"/>
                    <a:pt x="151" y="0"/>
                  </a:cubicBezTo>
                </a:path>
              </a:pathLst>
            </a:custGeom>
            <a:noFill/>
            <a:ln w="9525">
              <a:solidFill>
                <a:schemeClr val="tx1"/>
              </a:solidFill>
              <a:round/>
              <a:headEnd/>
              <a:tailEnd/>
            </a:ln>
          </p:spPr>
          <p:txBody>
            <a:bodyPr/>
            <a:lstStyle/>
            <a:p>
              <a:endParaRPr lang="en-US" dirty="0"/>
            </a:p>
          </p:txBody>
        </p:sp>
        <p:grpSp>
          <p:nvGrpSpPr>
            <p:cNvPr id="30" name="Group 1424"/>
            <p:cNvGrpSpPr>
              <a:grpSpLocks/>
            </p:cNvGrpSpPr>
            <p:nvPr/>
          </p:nvGrpSpPr>
          <p:grpSpPr bwMode="auto">
            <a:xfrm rot="2682682">
              <a:off x="3757613" y="2778597"/>
              <a:ext cx="42862" cy="63500"/>
              <a:chOff x="2051" y="2620"/>
              <a:chExt cx="190" cy="374"/>
            </a:xfrm>
          </p:grpSpPr>
          <p:sp>
            <p:nvSpPr>
              <p:cNvPr id="635" name="AutoShape 142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636" name="Rectangle 142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1" name="Group 1427"/>
            <p:cNvGrpSpPr>
              <a:grpSpLocks/>
            </p:cNvGrpSpPr>
            <p:nvPr/>
          </p:nvGrpSpPr>
          <p:grpSpPr bwMode="auto">
            <a:xfrm rot="-1088285">
              <a:off x="4137025" y="2778597"/>
              <a:ext cx="42863" cy="63500"/>
              <a:chOff x="2051" y="2620"/>
              <a:chExt cx="190" cy="374"/>
            </a:xfrm>
          </p:grpSpPr>
          <p:sp>
            <p:nvSpPr>
              <p:cNvPr id="633" name="AutoShape 142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634" name="Rectangle 142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4" name="Group 1430"/>
            <p:cNvGrpSpPr>
              <a:grpSpLocks/>
            </p:cNvGrpSpPr>
            <p:nvPr/>
          </p:nvGrpSpPr>
          <p:grpSpPr bwMode="auto">
            <a:xfrm rot="-9040191">
              <a:off x="3962400" y="2788122"/>
              <a:ext cx="42863" cy="63500"/>
              <a:chOff x="2051" y="2620"/>
              <a:chExt cx="190" cy="374"/>
            </a:xfrm>
          </p:grpSpPr>
          <p:sp>
            <p:nvSpPr>
              <p:cNvPr id="631" name="AutoShape 143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632" name="Rectangle 143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5" name="Group 1433"/>
            <p:cNvGrpSpPr>
              <a:grpSpLocks/>
            </p:cNvGrpSpPr>
            <p:nvPr/>
          </p:nvGrpSpPr>
          <p:grpSpPr bwMode="auto">
            <a:xfrm>
              <a:off x="3886200" y="2715097"/>
              <a:ext cx="42863" cy="63500"/>
              <a:chOff x="2051" y="2620"/>
              <a:chExt cx="190" cy="374"/>
            </a:xfrm>
          </p:grpSpPr>
          <p:sp>
            <p:nvSpPr>
              <p:cNvPr id="629" name="AutoShape 143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630" name="Rectangle 143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6" name="Group 1436"/>
            <p:cNvGrpSpPr>
              <a:grpSpLocks/>
            </p:cNvGrpSpPr>
            <p:nvPr/>
          </p:nvGrpSpPr>
          <p:grpSpPr bwMode="auto">
            <a:xfrm flipH="1">
              <a:off x="3525837" y="2973859"/>
              <a:ext cx="849313" cy="331788"/>
              <a:chOff x="1292" y="1548"/>
              <a:chExt cx="2604" cy="763"/>
            </a:xfrm>
          </p:grpSpPr>
          <p:sp>
            <p:nvSpPr>
              <p:cNvPr id="621" name="Freeform 1437"/>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22" name="Freeform 1438"/>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23" name="Freeform 1439"/>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24" name="Freeform 1440"/>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25" name="Freeform 1441"/>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26" name="Freeform 1442"/>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627" name="Oval 1443"/>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628" name="Oval 1444"/>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67" name="Group 1445"/>
            <p:cNvGrpSpPr>
              <a:grpSpLocks/>
            </p:cNvGrpSpPr>
            <p:nvPr/>
          </p:nvGrpSpPr>
          <p:grpSpPr bwMode="auto">
            <a:xfrm rot="18917318" flipH="1">
              <a:off x="4143375" y="3107209"/>
              <a:ext cx="42863" cy="63500"/>
              <a:chOff x="2051" y="2620"/>
              <a:chExt cx="190" cy="374"/>
            </a:xfrm>
          </p:grpSpPr>
          <p:sp>
            <p:nvSpPr>
              <p:cNvPr id="619" name="AutoShape 144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620" name="Rectangle 144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8" name="Group 1448"/>
            <p:cNvGrpSpPr>
              <a:grpSpLocks/>
            </p:cNvGrpSpPr>
            <p:nvPr/>
          </p:nvGrpSpPr>
          <p:grpSpPr bwMode="auto">
            <a:xfrm rot="1088285" flipH="1">
              <a:off x="4002088" y="3107209"/>
              <a:ext cx="42862" cy="63500"/>
              <a:chOff x="2051" y="2620"/>
              <a:chExt cx="190" cy="374"/>
            </a:xfrm>
          </p:grpSpPr>
          <p:sp>
            <p:nvSpPr>
              <p:cNvPr id="617" name="AutoShape 144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618" name="Rectangle 145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9" name="Group 1451"/>
            <p:cNvGrpSpPr>
              <a:grpSpLocks/>
            </p:cNvGrpSpPr>
            <p:nvPr/>
          </p:nvGrpSpPr>
          <p:grpSpPr bwMode="auto">
            <a:xfrm rot="9040191" flipH="1">
              <a:off x="3857625" y="3116734"/>
              <a:ext cx="42863" cy="63500"/>
              <a:chOff x="2051" y="2620"/>
              <a:chExt cx="190" cy="374"/>
            </a:xfrm>
          </p:grpSpPr>
          <p:sp>
            <p:nvSpPr>
              <p:cNvPr id="615" name="AutoShape 145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616" name="Rectangle 145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0" name="Group 1454"/>
            <p:cNvGrpSpPr>
              <a:grpSpLocks/>
            </p:cNvGrpSpPr>
            <p:nvPr/>
          </p:nvGrpSpPr>
          <p:grpSpPr bwMode="auto">
            <a:xfrm flipH="1">
              <a:off x="4105275" y="3019897"/>
              <a:ext cx="42863" cy="63500"/>
              <a:chOff x="2051" y="2620"/>
              <a:chExt cx="190" cy="374"/>
            </a:xfrm>
          </p:grpSpPr>
          <p:sp>
            <p:nvSpPr>
              <p:cNvPr id="613" name="AutoShape 1455"/>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614" name="Rectangle 1456"/>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1" name="Group 1457"/>
            <p:cNvGrpSpPr>
              <a:grpSpLocks/>
            </p:cNvGrpSpPr>
            <p:nvPr/>
          </p:nvGrpSpPr>
          <p:grpSpPr bwMode="auto">
            <a:xfrm>
              <a:off x="3544888" y="3359624"/>
              <a:ext cx="849313" cy="331788"/>
              <a:chOff x="1292" y="1548"/>
              <a:chExt cx="2604" cy="763"/>
            </a:xfrm>
          </p:grpSpPr>
          <p:sp>
            <p:nvSpPr>
              <p:cNvPr id="605" name="Freeform 145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06" name="Freeform 145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07" name="Freeform 146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08" name="Freeform 146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09" name="Freeform 146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610" name="Freeform 146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611" name="Oval 1464"/>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612" name="Oval 1465"/>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72" name="Group 1466"/>
            <p:cNvGrpSpPr>
              <a:grpSpLocks/>
            </p:cNvGrpSpPr>
            <p:nvPr/>
          </p:nvGrpSpPr>
          <p:grpSpPr bwMode="auto">
            <a:xfrm rot="2682682">
              <a:off x="3781425" y="3502497"/>
              <a:ext cx="42863" cy="63500"/>
              <a:chOff x="2051" y="2620"/>
              <a:chExt cx="190" cy="374"/>
            </a:xfrm>
          </p:grpSpPr>
          <p:sp>
            <p:nvSpPr>
              <p:cNvPr id="603" name="AutoShape 146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604" name="Rectangle 146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3" name="Group 1469"/>
            <p:cNvGrpSpPr>
              <a:grpSpLocks/>
            </p:cNvGrpSpPr>
            <p:nvPr/>
          </p:nvGrpSpPr>
          <p:grpSpPr bwMode="auto">
            <a:xfrm rot="-1088285">
              <a:off x="3984625" y="3526309"/>
              <a:ext cx="42863" cy="63500"/>
              <a:chOff x="2051" y="2620"/>
              <a:chExt cx="190" cy="374"/>
            </a:xfrm>
          </p:grpSpPr>
          <p:sp>
            <p:nvSpPr>
              <p:cNvPr id="601" name="AutoShape 147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602" name="Rectangle 147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4" name="Group 1472"/>
            <p:cNvGrpSpPr>
              <a:grpSpLocks/>
            </p:cNvGrpSpPr>
            <p:nvPr/>
          </p:nvGrpSpPr>
          <p:grpSpPr bwMode="auto">
            <a:xfrm rot="-9040191">
              <a:off x="4105275" y="3502497"/>
              <a:ext cx="42863" cy="63500"/>
              <a:chOff x="2051" y="2620"/>
              <a:chExt cx="190" cy="374"/>
            </a:xfrm>
          </p:grpSpPr>
          <p:sp>
            <p:nvSpPr>
              <p:cNvPr id="599" name="AutoShape 147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600" name="Rectangle 147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5" name="Group 1475"/>
            <p:cNvGrpSpPr>
              <a:grpSpLocks/>
            </p:cNvGrpSpPr>
            <p:nvPr/>
          </p:nvGrpSpPr>
          <p:grpSpPr bwMode="auto">
            <a:xfrm>
              <a:off x="3890963" y="3419947"/>
              <a:ext cx="42862" cy="63500"/>
              <a:chOff x="2051" y="2620"/>
              <a:chExt cx="190" cy="374"/>
            </a:xfrm>
          </p:grpSpPr>
          <p:sp>
            <p:nvSpPr>
              <p:cNvPr id="597" name="AutoShape 147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98" name="Rectangle 147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6" name="Group 1478"/>
            <p:cNvGrpSpPr>
              <a:grpSpLocks/>
            </p:cNvGrpSpPr>
            <p:nvPr/>
          </p:nvGrpSpPr>
          <p:grpSpPr bwMode="auto">
            <a:xfrm flipH="1">
              <a:off x="2405062" y="2605559"/>
              <a:ext cx="849313" cy="331788"/>
              <a:chOff x="1292" y="1548"/>
              <a:chExt cx="2604" cy="763"/>
            </a:xfrm>
          </p:grpSpPr>
          <p:sp>
            <p:nvSpPr>
              <p:cNvPr id="589" name="Freeform 147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590" name="Freeform 148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591" name="Freeform 148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592" name="Freeform 148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593" name="Freeform 148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594" name="Freeform 148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595" name="Oval 148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596" name="Oval 148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77" name="Group 1487"/>
            <p:cNvGrpSpPr>
              <a:grpSpLocks/>
            </p:cNvGrpSpPr>
            <p:nvPr/>
          </p:nvGrpSpPr>
          <p:grpSpPr bwMode="auto">
            <a:xfrm>
              <a:off x="2384425" y="2956399"/>
              <a:ext cx="849313" cy="331788"/>
              <a:chOff x="1292" y="1548"/>
              <a:chExt cx="2604" cy="763"/>
            </a:xfrm>
          </p:grpSpPr>
          <p:sp>
            <p:nvSpPr>
              <p:cNvPr id="581" name="Freeform 148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582" name="Freeform 148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583" name="Freeform 149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584" name="Freeform 149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585" name="Freeform 149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586" name="Freeform 149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587" name="Oval 1494"/>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588" name="Oval 1495"/>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78" name="Group 1496"/>
            <p:cNvGrpSpPr>
              <a:grpSpLocks/>
            </p:cNvGrpSpPr>
            <p:nvPr/>
          </p:nvGrpSpPr>
          <p:grpSpPr bwMode="auto">
            <a:xfrm flipH="1">
              <a:off x="2397125" y="3316759"/>
              <a:ext cx="849313" cy="331788"/>
              <a:chOff x="1292" y="1548"/>
              <a:chExt cx="2604" cy="763"/>
            </a:xfrm>
          </p:grpSpPr>
          <p:sp>
            <p:nvSpPr>
              <p:cNvPr id="573" name="Freeform 1497"/>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574" name="Freeform 1498"/>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575" name="Freeform 1499"/>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576" name="Freeform 1500"/>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577" name="Freeform 1501"/>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578" name="Freeform 1502"/>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579" name="Oval 1503"/>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580" name="Oval 1504"/>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79" name="Group 1508"/>
            <p:cNvGrpSpPr>
              <a:grpSpLocks/>
            </p:cNvGrpSpPr>
            <p:nvPr/>
          </p:nvGrpSpPr>
          <p:grpSpPr bwMode="auto">
            <a:xfrm rot="-1583851">
              <a:off x="3027363" y="2318222"/>
              <a:ext cx="42862" cy="63500"/>
              <a:chOff x="2051" y="2620"/>
              <a:chExt cx="190" cy="374"/>
            </a:xfrm>
          </p:grpSpPr>
          <p:sp>
            <p:nvSpPr>
              <p:cNvPr id="571" name="AutoShape 150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72" name="Rectangle 151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0" name="Group 1511"/>
            <p:cNvGrpSpPr>
              <a:grpSpLocks/>
            </p:cNvGrpSpPr>
            <p:nvPr/>
          </p:nvGrpSpPr>
          <p:grpSpPr bwMode="auto">
            <a:xfrm rot="2083627">
              <a:off x="3570288" y="3680297"/>
              <a:ext cx="42862" cy="63500"/>
              <a:chOff x="2051" y="2620"/>
              <a:chExt cx="190" cy="374"/>
            </a:xfrm>
          </p:grpSpPr>
          <p:sp>
            <p:nvSpPr>
              <p:cNvPr id="569" name="AutoShape 151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70" name="Rectangle 151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1" name="Group 1514"/>
            <p:cNvGrpSpPr>
              <a:grpSpLocks/>
            </p:cNvGrpSpPr>
            <p:nvPr/>
          </p:nvGrpSpPr>
          <p:grpSpPr bwMode="auto">
            <a:xfrm rot="-1766881">
              <a:off x="4189413" y="2602384"/>
              <a:ext cx="42862" cy="63500"/>
              <a:chOff x="2051" y="2620"/>
              <a:chExt cx="190" cy="374"/>
            </a:xfrm>
          </p:grpSpPr>
          <p:sp>
            <p:nvSpPr>
              <p:cNvPr id="567" name="AutoShape 151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68" name="Rectangle 151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2" name="Group 1520"/>
            <p:cNvGrpSpPr>
              <a:grpSpLocks/>
            </p:cNvGrpSpPr>
            <p:nvPr/>
          </p:nvGrpSpPr>
          <p:grpSpPr bwMode="auto">
            <a:xfrm>
              <a:off x="3743325" y="2361084"/>
              <a:ext cx="42863" cy="63500"/>
              <a:chOff x="2051" y="2620"/>
              <a:chExt cx="190" cy="374"/>
            </a:xfrm>
          </p:grpSpPr>
          <p:sp>
            <p:nvSpPr>
              <p:cNvPr id="565" name="AutoShape 152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66" name="Rectangle 152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3" name="Group 1523"/>
            <p:cNvGrpSpPr>
              <a:grpSpLocks/>
            </p:cNvGrpSpPr>
            <p:nvPr/>
          </p:nvGrpSpPr>
          <p:grpSpPr bwMode="auto">
            <a:xfrm>
              <a:off x="3378200" y="2915122"/>
              <a:ext cx="42863" cy="63500"/>
              <a:chOff x="2051" y="2620"/>
              <a:chExt cx="190" cy="374"/>
            </a:xfrm>
          </p:grpSpPr>
          <p:sp>
            <p:nvSpPr>
              <p:cNvPr id="563" name="AutoShape 152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64" name="Rectangle 152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4" name="Group 1526"/>
            <p:cNvGrpSpPr>
              <a:grpSpLocks/>
            </p:cNvGrpSpPr>
            <p:nvPr/>
          </p:nvGrpSpPr>
          <p:grpSpPr bwMode="auto">
            <a:xfrm rot="-4975378">
              <a:off x="3988594" y="3758878"/>
              <a:ext cx="42862" cy="63500"/>
              <a:chOff x="2051" y="2620"/>
              <a:chExt cx="190" cy="374"/>
            </a:xfrm>
          </p:grpSpPr>
          <p:sp>
            <p:nvSpPr>
              <p:cNvPr id="561" name="AutoShape 152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62" name="Rectangle 152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5" name="Group 1529"/>
            <p:cNvGrpSpPr>
              <a:grpSpLocks/>
            </p:cNvGrpSpPr>
            <p:nvPr/>
          </p:nvGrpSpPr>
          <p:grpSpPr bwMode="auto">
            <a:xfrm rot="-6794910">
              <a:off x="3853656" y="3525516"/>
              <a:ext cx="42863" cy="63500"/>
              <a:chOff x="2051" y="2620"/>
              <a:chExt cx="190" cy="374"/>
            </a:xfrm>
          </p:grpSpPr>
          <p:sp>
            <p:nvSpPr>
              <p:cNvPr id="559" name="AutoShape 153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60" name="Rectangle 153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6" name="Group 1532"/>
            <p:cNvGrpSpPr>
              <a:grpSpLocks/>
            </p:cNvGrpSpPr>
            <p:nvPr/>
          </p:nvGrpSpPr>
          <p:grpSpPr bwMode="auto">
            <a:xfrm rot="-2324866">
              <a:off x="3781425" y="3829522"/>
              <a:ext cx="42863" cy="63500"/>
              <a:chOff x="2051" y="2620"/>
              <a:chExt cx="190" cy="374"/>
            </a:xfrm>
          </p:grpSpPr>
          <p:sp>
            <p:nvSpPr>
              <p:cNvPr id="557" name="AutoShape 153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58" name="Rectangle 153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7" name="Group 1535"/>
            <p:cNvGrpSpPr>
              <a:grpSpLocks/>
            </p:cNvGrpSpPr>
            <p:nvPr/>
          </p:nvGrpSpPr>
          <p:grpSpPr bwMode="auto">
            <a:xfrm rot="-4583237">
              <a:off x="3845719" y="2444428"/>
              <a:ext cx="42862" cy="63500"/>
              <a:chOff x="2051" y="2620"/>
              <a:chExt cx="190" cy="374"/>
            </a:xfrm>
          </p:grpSpPr>
          <p:sp>
            <p:nvSpPr>
              <p:cNvPr id="555" name="AutoShape 153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56" name="Rectangle 153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90" name="Group 1538"/>
            <p:cNvGrpSpPr>
              <a:grpSpLocks/>
            </p:cNvGrpSpPr>
            <p:nvPr/>
          </p:nvGrpSpPr>
          <p:grpSpPr bwMode="auto">
            <a:xfrm rot="6014426">
              <a:off x="3798093" y="3290566"/>
              <a:ext cx="42863" cy="63500"/>
              <a:chOff x="2051" y="2620"/>
              <a:chExt cx="190" cy="374"/>
            </a:xfrm>
          </p:grpSpPr>
          <p:sp>
            <p:nvSpPr>
              <p:cNvPr id="553" name="AutoShape 153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54" name="Rectangle 154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2" name="Group 1541"/>
            <p:cNvGrpSpPr>
              <a:grpSpLocks/>
            </p:cNvGrpSpPr>
            <p:nvPr/>
          </p:nvGrpSpPr>
          <p:grpSpPr bwMode="auto">
            <a:xfrm rot="2541315">
              <a:off x="3900488" y="3050059"/>
              <a:ext cx="42862" cy="63500"/>
              <a:chOff x="2051" y="2620"/>
              <a:chExt cx="190" cy="374"/>
            </a:xfrm>
          </p:grpSpPr>
          <p:sp>
            <p:nvSpPr>
              <p:cNvPr id="551" name="AutoShape 154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52" name="Rectangle 154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93" name="Group 1544"/>
            <p:cNvGrpSpPr>
              <a:grpSpLocks/>
            </p:cNvGrpSpPr>
            <p:nvPr/>
          </p:nvGrpSpPr>
          <p:grpSpPr bwMode="auto">
            <a:xfrm rot="3075134">
              <a:off x="3755232" y="3117528"/>
              <a:ext cx="42862" cy="63500"/>
              <a:chOff x="2051" y="2620"/>
              <a:chExt cx="190" cy="374"/>
            </a:xfrm>
          </p:grpSpPr>
          <p:sp>
            <p:nvSpPr>
              <p:cNvPr id="549" name="AutoShape 154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50" name="Rectangle 154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4" name="Group 1547"/>
            <p:cNvGrpSpPr>
              <a:grpSpLocks/>
            </p:cNvGrpSpPr>
            <p:nvPr/>
          </p:nvGrpSpPr>
          <p:grpSpPr bwMode="auto">
            <a:xfrm rot="-3575335">
              <a:off x="4026693" y="2741291"/>
              <a:ext cx="42863" cy="63500"/>
              <a:chOff x="2051" y="2620"/>
              <a:chExt cx="190" cy="374"/>
            </a:xfrm>
          </p:grpSpPr>
          <p:sp>
            <p:nvSpPr>
              <p:cNvPr id="547" name="AutoShape 154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48" name="Rectangle 154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95" name="Group 1553"/>
            <p:cNvGrpSpPr>
              <a:grpSpLocks/>
            </p:cNvGrpSpPr>
            <p:nvPr/>
          </p:nvGrpSpPr>
          <p:grpSpPr bwMode="auto">
            <a:xfrm rot="1759809">
              <a:off x="3684588" y="3121497"/>
              <a:ext cx="42862" cy="63500"/>
              <a:chOff x="2051" y="2620"/>
              <a:chExt cx="190" cy="374"/>
            </a:xfrm>
          </p:grpSpPr>
          <p:sp>
            <p:nvSpPr>
              <p:cNvPr id="545" name="AutoShape 155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46" name="Rectangle 155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383" name="Group 1556"/>
            <p:cNvGrpSpPr>
              <a:grpSpLocks/>
            </p:cNvGrpSpPr>
            <p:nvPr/>
          </p:nvGrpSpPr>
          <p:grpSpPr bwMode="auto">
            <a:xfrm>
              <a:off x="3592513" y="2932584"/>
              <a:ext cx="42862" cy="63500"/>
              <a:chOff x="2051" y="2620"/>
              <a:chExt cx="190" cy="374"/>
            </a:xfrm>
          </p:grpSpPr>
          <p:sp>
            <p:nvSpPr>
              <p:cNvPr id="543" name="AutoShape 155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44" name="Rectangle 155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384" name="Group 1559"/>
            <p:cNvGrpSpPr>
              <a:grpSpLocks/>
            </p:cNvGrpSpPr>
            <p:nvPr/>
          </p:nvGrpSpPr>
          <p:grpSpPr bwMode="auto">
            <a:xfrm>
              <a:off x="2478088" y="2518247"/>
              <a:ext cx="42862" cy="63500"/>
              <a:chOff x="2051" y="2620"/>
              <a:chExt cx="190" cy="374"/>
            </a:xfrm>
          </p:grpSpPr>
          <p:sp>
            <p:nvSpPr>
              <p:cNvPr id="541" name="AutoShape 156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42" name="Rectangle 156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385" name="Group 1568"/>
            <p:cNvGrpSpPr>
              <a:grpSpLocks/>
            </p:cNvGrpSpPr>
            <p:nvPr/>
          </p:nvGrpSpPr>
          <p:grpSpPr bwMode="auto">
            <a:xfrm>
              <a:off x="3500438" y="3839047"/>
              <a:ext cx="42862" cy="63500"/>
              <a:chOff x="2051" y="2620"/>
              <a:chExt cx="190" cy="374"/>
            </a:xfrm>
          </p:grpSpPr>
          <p:sp>
            <p:nvSpPr>
              <p:cNvPr id="539" name="AutoShape 156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40" name="Rectangle 157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386" name="Group 1580"/>
            <p:cNvGrpSpPr>
              <a:grpSpLocks/>
            </p:cNvGrpSpPr>
            <p:nvPr/>
          </p:nvGrpSpPr>
          <p:grpSpPr bwMode="auto">
            <a:xfrm rot="-1088285">
              <a:off x="3044825" y="2962747"/>
              <a:ext cx="42863" cy="63500"/>
              <a:chOff x="2051" y="2620"/>
              <a:chExt cx="190" cy="374"/>
            </a:xfrm>
          </p:grpSpPr>
          <p:sp>
            <p:nvSpPr>
              <p:cNvPr id="537" name="AutoShape 158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38" name="Rectangle 158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387" name="Group 1586"/>
            <p:cNvGrpSpPr>
              <a:grpSpLocks/>
            </p:cNvGrpSpPr>
            <p:nvPr/>
          </p:nvGrpSpPr>
          <p:grpSpPr bwMode="auto">
            <a:xfrm>
              <a:off x="2554288" y="3766022"/>
              <a:ext cx="42862" cy="63500"/>
              <a:chOff x="2051" y="2620"/>
              <a:chExt cx="190" cy="374"/>
            </a:xfrm>
          </p:grpSpPr>
          <p:sp>
            <p:nvSpPr>
              <p:cNvPr id="535" name="AutoShape 158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36" name="Rectangle 158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388" name="Group 1592"/>
            <p:cNvGrpSpPr>
              <a:grpSpLocks/>
            </p:cNvGrpSpPr>
            <p:nvPr/>
          </p:nvGrpSpPr>
          <p:grpSpPr bwMode="auto">
            <a:xfrm rot="3075134">
              <a:off x="4210844" y="3511228"/>
              <a:ext cx="42862" cy="63500"/>
              <a:chOff x="2051" y="2620"/>
              <a:chExt cx="190" cy="374"/>
            </a:xfrm>
          </p:grpSpPr>
          <p:sp>
            <p:nvSpPr>
              <p:cNvPr id="533" name="AutoShape 159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34" name="Rectangle 159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389" name="Group 1595"/>
            <p:cNvGrpSpPr>
              <a:grpSpLocks/>
            </p:cNvGrpSpPr>
            <p:nvPr/>
          </p:nvGrpSpPr>
          <p:grpSpPr bwMode="auto">
            <a:xfrm>
              <a:off x="3600450" y="2432522"/>
              <a:ext cx="42863" cy="63500"/>
              <a:chOff x="2051" y="2620"/>
              <a:chExt cx="190" cy="374"/>
            </a:xfrm>
          </p:grpSpPr>
          <p:sp>
            <p:nvSpPr>
              <p:cNvPr id="531" name="AutoShape 159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32" name="Rectangle 159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390" name="Group 1598"/>
            <p:cNvGrpSpPr>
              <a:grpSpLocks/>
            </p:cNvGrpSpPr>
            <p:nvPr/>
          </p:nvGrpSpPr>
          <p:grpSpPr bwMode="auto">
            <a:xfrm>
              <a:off x="3713163" y="3407247"/>
              <a:ext cx="42862" cy="63500"/>
              <a:chOff x="2051" y="2620"/>
              <a:chExt cx="190" cy="374"/>
            </a:xfrm>
          </p:grpSpPr>
          <p:sp>
            <p:nvSpPr>
              <p:cNvPr id="529" name="AutoShape 159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30" name="Rectangle 160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391" name="Group 1601"/>
            <p:cNvGrpSpPr>
              <a:grpSpLocks/>
            </p:cNvGrpSpPr>
            <p:nvPr/>
          </p:nvGrpSpPr>
          <p:grpSpPr bwMode="auto">
            <a:xfrm rot="-6794910">
              <a:off x="3794918" y="3417566"/>
              <a:ext cx="42863" cy="63500"/>
              <a:chOff x="2051" y="2620"/>
              <a:chExt cx="190" cy="374"/>
            </a:xfrm>
          </p:grpSpPr>
          <p:sp>
            <p:nvSpPr>
              <p:cNvPr id="527" name="AutoShape 160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28" name="Rectangle 160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392" name="Group 1604"/>
            <p:cNvGrpSpPr>
              <a:grpSpLocks/>
            </p:cNvGrpSpPr>
            <p:nvPr/>
          </p:nvGrpSpPr>
          <p:grpSpPr bwMode="auto">
            <a:xfrm rot="-2324866">
              <a:off x="3635375" y="3983509"/>
              <a:ext cx="42863" cy="63500"/>
              <a:chOff x="2051" y="2620"/>
              <a:chExt cx="190" cy="374"/>
            </a:xfrm>
          </p:grpSpPr>
          <p:sp>
            <p:nvSpPr>
              <p:cNvPr id="525" name="AutoShape 160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26" name="Rectangle 160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393" name="Group 1610"/>
            <p:cNvGrpSpPr>
              <a:grpSpLocks/>
            </p:cNvGrpSpPr>
            <p:nvPr/>
          </p:nvGrpSpPr>
          <p:grpSpPr bwMode="auto">
            <a:xfrm>
              <a:off x="3025775" y="3943822"/>
              <a:ext cx="42863" cy="63500"/>
              <a:chOff x="2051" y="2620"/>
              <a:chExt cx="190" cy="374"/>
            </a:xfrm>
          </p:grpSpPr>
          <p:sp>
            <p:nvSpPr>
              <p:cNvPr id="523" name="AutoShape 161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24" name="Rectangle 161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394" name="Group 1613"/>
            <p:cNvGrpSpPr>
              <a:grpSpLocks/>
            </p:cNvGrpSpPr>
            <p:nvPr/>
          </p:nvGrpSpPr>
          <p:grpSpPr bwMode="auto">
            <a:xfrm rot="2682682">
              <a:off x="3975100" y="3438997"/>
              <a:ext cx="42863" cy="63500"/>
              <a:chOff x="2051" y="2620"/>
              <a:chExt cx="190" cy="374"/>
            </a:xfrm>
          </p:grpSpPr>
          <p:sp>
            <p:nvSpPr>
              <p:cNvPr id="521" name="AutoShape 161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22" name="Rectangle 161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395" name="Group 1616"/>
            <p:cNvGrpSpPr>
              <a:grpSpLocks/>
            </p:cNvGrpSpPr>
            <p:nvPr/>
          </p:nvGrpSpPr>
          <p:grpSpPr bwMode="auto">
            <a:xfrm rot="-1088285">
              <a:off x="4202113" y="3251672"/>
              <a:ext cx="42862" cy="63500"/>
              <a:chOff x="2051" y="2620"/>
              <a:chExt cx="190" cy="374"/>
            </a:xfrm>
          </p:grpSpPr>
          <p:sp>
            <p:nvSpPr>
              <p:cNvPr id="519" name="AutoShape 1617"/>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20" name="Rectangle 1618"/>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396" name="Group 1619"/>
            <p:cNvGrpSpPr>
              <a:grpSpLocks/>
            </p:cNvGrpSpPr>
            <p:nvPr/>
          </p:nvGrpSpPr>
          <p:grpSpPr bwMode="auto">
            <a:xfrm rot="-1583851">
              <a:off x="3335338" y="3862859"/>
              <a:ext cx="42862" cy="63500"/>
              <a:chOff x="2051" y="2620"/>
              <a:chExt cx="190" cy="374"/>
            </a:xfrm>
          </p:grpSpPr>
          <p:sp>
            <p:nvSpPr>
              <p:cNvPr id="517" name="AutoShape 162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18" name="Rectangle 162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397" name="Group 1622"/>
            <p:cNvGrpSpPr>
              <a:grpSpLocks/>
            </p:cNvGrpSpPr>
            <p:nvPr/>
          </p:nvGrpSpPr>
          <p:grpSpPr bwMode="auto">
            <a:xfrm rot="2083627">
              <a:off x="4175125" y="3918422"/>
              <a:ext cx="42863" cy="63500"/>
              <a:chOff x="2051" y="2620"/>
              <a:chExt cx="190" cy="374"/>
            </a:xfrm>
          </p:grpSpPr>
          <p:sp>
            <p:nvSpPr>
              <p:cNvPr id="515" name="AutoShape 162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16" name="Rectangle 162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398" name="Group 1625"/>
            <p:cNvGrpSpPr>
              <a:grpSpLocks/>
            </p:cNvGrpSpPr>
            <p:nvPr/>
          </p:nvGrpSpPr>
          <p:grpSpPr bwMode="auto">
            <a:xfrm rot="-9040191">
              <a:off x="3392488" y="3527897"/>
              <a:ext cx="42862" cy="63500"/>
              <a:chOff x="2051" y="2620"/>
              <a:chExt cx="190" cy="374"/>
            </a:xfrm>
          </p:grpSpPr>
          <p:sp>
            <p:nvSpPr>
              <p:cNvPr id="513" name="AutoShape 162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14" name="Rectangle 162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399" name="Group 1643"/>
            <p:cNvGrpSpPr>
              <a:grpSpLocks/>
            </p:cNvGrpSpPr>
            <p:nvPr/>
          </p:nvGrpSpPr>
          <p:grpSpPr bwMode="auto">
            <a:xfrm rot="2083627">
              <a:off x="4225925" y="2237259"/>
              <a:ext cx="42863" cy="63500"/>
              <a:chOff x="2051" y="2620"/>
              <a:chExt cx="190" cy="374"/>
            </a:xfrm>
          </p:grpSpPr>
          <p:sp>
            <p:nvSpPr>
              <p:cNvPr id="511" name="AutoShape 164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12" name="Rectangle 164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00" name="Group 1649"/>
            <p:cNvGrpSpPr>
              <a:grpSpLocks/>
            </p:cNvGrpSpPr>
            <p:nvPr/>
          </p:nvGrpSpPr>
          <p:grpSpPr bwMode="auto">
            <a:xfrm rot="3075134">
              <a:off x="4104481" y="2347591"/>
              <a:ext cx="42863" cy="63500"/>
              <a:chOff x="2051" y="2620"/>
              <a:chExt cx="190" cy="374"/>
            </a:xfrm>
          </p:grpSpPr>
          <p:sp>
            <p:nvSpPr>
              <p:cNvPr id="509" name="AutoShape 165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10" name="Rectangle 165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01" name="Group 1655"/>
            <p:cNvGrpSpPr>
              <a:grpSpLocks/>
            </p:cNvGrpSpPr>
            <p:nvPr/>
          </p:nvGrpSpPr>
          <p:grpSpPr bwMode="auto">
            <a:xfrm rot="-6794910">
              <a:off x="3266281" y="2150741"/>
              <a:ext cx="42863" cy="63500"/>
              <a:chOff x="2051" y="2620"/>
              <a:chExt cx="190" cy="374"/>
            </a:xfrm>
          </p:grpSpPr>
          <p:sp>
            <p:nvSpPr>
              <p:cNvPr id="507" name="AutoShape 165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08" name="Rectangle 165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02" name="Group 1658"/>
            <p:cNvGrpSpPr>
              <a:grpSpLocks/>
            </p:cNvGrpSpPr>
            <p:nvPr/>
          </p:nvGrpSpPr>
          <p:grpSpPr bwMode="auto">
            <a:xfrm rot="6014426">
              <a:off x="3063081" y="3687441"/>
              <a:ext cx="42863" cy="63500"/>
              <a:chOff x="2051" y="2620"/>
              <a:chExt cx="190" cy="374"/>
            </a:xfrm>
          </p:grpSpPr>
          <p:sp>
            <p:nvSpPr>
              <p:cNvPr id="505" name="AutoShape 165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06" name="Rectangle 166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03" name="Group 1661"/>
            <p:cNvGrpSpPr>
              <a:grpSpLocks/>
            </p:cNvGrpSpPr>
            <p:nvPr/>
          </p:nvGrpSpPr>
          <p:grpSpPr bwMode="auto">
            <a:xfrm rot="-1088285">
              <a:off x="3751263" y="2162647"/>
              <a:ext cx="42862" cy="63500"/>
              <a:chOff x="2051" y="2620"/>
              <a:chExt cx="190" cy="374"/>
            </a:xfrm>
          </p:grpSpPr>
          <p:sp>
            <p:nvSpPr>
              <p:cNvPr id="503" name="AutoShape 166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04" name="Rectangle 166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04" name="Group 1664"/>
            <p:cNvGrpSpPr>
              <a:grpSpLocks/>
            </p:cNvGrpSpPr>
            <p:nvPr/>
          </p:nvGrpSpPr>
          <p:grpSpPr bwMode="auto">
            <a:xfrm rot="-1583851">
              <a:off x="2659063" y="2284884"/>
              <a:ext cx="42862" cy="63500"/>
              <a:chOff x="2051" y="2620"/>
              <a:chExt cx="190" cy="374"/>
            </a:xfrm>
          </p:grpSpPr>
          <p:sp>
            <p:nvSpPr>
              <p:cNvPr id="501" name="AutoShape 166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502" name="Rectangle 166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05" name="Group 1667"/>
            <p:cNvGrpSpPr>
              <a:grpSpLocks/>
            </p:cNvGrpSpPr>
            <p:nvPr/>
          </p:nvGrpSpPr>
          <p:grpSpPr bwMode="auto">
            <a:xfrm rot="2083627">
              <a:off x="3835400" y="2796059"/>
              <a:ext cx="42863" cy="63500"/>
              <a:chOff x="2051" y="2620"/>
              <a:chExt cx="190" cy="374"/>
            </a:xfrm>
          </p:grpSpPr>
          <p:sp>
            <p:nvSpPr>
              <p:cNvPr id="499" name="AutoShape 166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500" name="Rectangle 166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06" name="Group 1673"/>
            <p:cNvGrpSpPr>
              <a:grpSpLocks/>
            </p:cNvGrpSpPr>
            <p:nvPr/>
          </p:nvGrpSpPr>
          <p:grpSpPr bwMode="auto">
            <a:xfrm rot="-1583851">
              <a:off x="3775075" y="2692872"/>
              <a:ext cx="42863" cy="63500"/>
              <a:chOff x="2051" y="2620"/>
              <a:chExt cx="190" cy="374"/>
            </a:xfrm>
          </p:grpSpPr>
          <p:sp>
            <p:nvSpPr>
              <p:cNvPr id="497" name="AutoShape 167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498" name="Rectangle 167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07" name="Group 1679"/>
            <p:cNvGrpSpPr>
              <a:grpSpLocks/>
            </p:cNvGrpSpPr>
            <p:nvPr/>
          </p:nvGrpSpPr>
          <p:grpSpPr bwMode="auto">
            <a:xfrm rot="-4975378">
              <a:off x="3991769" y="3031803"/>
              <a:ext cx="42862" cy="63500"/>
              <a:chOff x="2051" y="2620"/>
              <a:chExt cx="190" cy="374"/>
            </a:xfrm>
          </p:grpSpPr>
          <p:sp>
            <p:nvSpPr>
              <p:cNvPr id="495" name="AutoShape 16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496" name="Rectangle 16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11" name="Group 1685"/>
            <p:cNvGrpSpPr>
              <a:grpSpLocks/>
            </p:cNvGrpSpPr>
            <p:nvPr/>
          </p:nvGrpSpPr>
          <p:grpSpPr bwMode="auto">
            <a:xfrm>
              <a:off x="4070350" y="2803997"/>
              <a:ext cx="42863" cy="63500"/>
              <a:chOff x="2051" y="2620"/>
              <a:chExt cx="190" cy="374"/>
            </a:xfrm>
          </p:grpSpPr>
          <p:sp>
            <p:nvSpPr>
              <p:cNvPr id="493" name="AutoShape 168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494" name="Rectangle 168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15" name="Group 1688"/>
            <p:cNvGrpSpPr>
              <a:grpSpLocks/>
            </p:cNvGrpSpPr>
            <p:nvPr/>
          </p:nvGrpSpPr>
          <p:grpSpPr bwMode="auto">
            <a:xfrm rot="2682682">
              <a:off x="4176713" y="3024659"/>
              <a:ext cx="42862" cy="63500"/>
              <a:chOff x="2051" y="2620"/>
              <a:chExt cx="190" cy="374"/>
            </a:xfrm>
          </p:grpSpPr>
          <p:sp>
            <p:nvSpPr>
              <p:cNvPr id="491" name="AutoShape 168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492" name="Rectangle 169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sp>
          <p:nvSpPr>
            <p:cNvPr id="88" name="AutoShape 1939"/>
            <p:cNvSpPr>
              <a:spLocks noChangeArrowheads="1"/>
            </p:cNvSpPr>
            <p:nvPr/>
          </p:nvSpPr>
          <p:spPr bwMode="auto">
            <a:xfrm flipH="1">
              <a:off x="7086600" y="1484784"/>
              <a:ext cx="2057400" cy="1990725"/>
            </a:xfrm>
            <a:prstGeom prst="can">
              <a:avLst>
                <a:gd name="adj" fmla="val 25000"/>
              </a:avLst>
            </a:prstGeom>
            <a:noFill/>
            <a:ln w="9525">
              <a:solidFill>
                <a:schemeClr val="tx1"/>
              </a:solidFill>
              <a:round/>
              <a:headEnd/>
              <a:tailEnd/>
            </a:ln>
          </p:spPr>
          <p:txBody>
            <a:bodyPr wrap="none" anchor="ctr"/>
            <a:lstStyle/>
            <a:p>
              <a:endParaRPr lang="en-US" dirty="0"/>
            </a:p>
          </p:txBody>
        </p:sp>
        <p:sp>
          <p:nvSpPr>
            <p:cNvPr id="89" name="AutoShape 1940"/>
            <p:cNvSpPr>
              <a:spLocks noChangeArrowheads="1"/>
            </p:cNvSpPr>
            <p:nvPr/>
          </p:nvSpPr>
          <p:spPr bwMode="auto">
            <a:xfrm flipH="1">
              <a:off x="7086600" y="2094384"/>
              <a:ext cx="2057400" cy="1990725"/>
            </a:xfrm>
            <a:prstGeom prst="can">
              <a:avLst>
                <a:gd name="adj" fmla="val 25000"/>
              </a:avLst>
            </a:prstGeom>
            <a:solidFill>
              <a:schemeClr val="accent1"/>
            </a:solidFill>
            <a:ln w="9525">
              <a:solidFill>
                <a:schemeClr val="tx1"/>
              </a:solidFill>
              <a:round/>
              <a:headEnd/>
              <a:tailEnd/>
            </a:ln>
          </p:spPr>
          <p:txBody>
            <a:bodyPr wrap="none" anchor="ctr"/>
            <a:lstStyle/>
            <a:p>
              <a:endParaRPr lang="en-US" dirty="0"/>
            </a:p>
          </p:txBody>
        </p:sp>
        <p:grpSp>
          <p:nvGrpSpPr>
            <p:cNvPr id="1416" name="Group 1941"/>
            <p:cNvGrpSpPr>
              <a:grpSpLocks/>
            </p:cNvGrpSpPr>
            <p:nvPr/>
          </p:nvGrpSpPr>
          <p:grpSpPr bwMode="auto">
            <a:xfrm flipH="1">
              <a:off x="7116762" y="2640484"/>
              <a:ext cx="849313" cy="331788"/>
              <a:chOff x="1292" y="1548"/>
              <a:chExt cx="2604" cy="763"/>
            </a:xfrm>
          </p:grpSpPr>
          <p:sp>
            <p:nvSpPr>
              <p:cNvPr id="483" name="Freeform 1942"/>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84" name="Freeform 1943"/>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85" name="Freeform 1944"/>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86" name="Freeform 1945"/>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87" name="Freeform 1946"/>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88" name="Freeform 1947"/>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489" name="Oval 1948"/>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490" name="Oval 1949"/>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sp>
          <p:nvSpPr>
            <p:cNvPr id="91" name="Oval 1950"/>
            <p:cNvSpPr>
              <a:spLocks noChangeArrowheads="1"/>
            </p:cNvSpPr>
            <p:nvPr/>
          </p:nvSpPr>
          <p:spPr bwMode="auto">
            <a:xfrm flipH="1">
              <a:off x="7086600" y="3618384"/>
              <a:ext cx="2057400" cy="533400"/>
            </a:xfrm>
            <a:prstGeom prst="ellipse">
              <a:avLst/>
            </a:prstGeom>
            <a:solidFill>
              <a:schemeClr val="accent1"/>
            </a:solidFill>
            <a:ln w="9525">
              <a:solidFill>
                <a:schemeClr val="tx1"/>
              </a:solidFill>
              <a:round/>
              <a:headEnd/>
              <a:tailEnd/>
            </a:ln>
          </p:spPr>
          <p:txBody>
            <a:bodyPr wrap="none" anchor="ctr"/>
            <a:lstStyle/>
            <a:p>
              <a:endParaRPr lang="en-US" dirty="0"/>
            </a:p>
          </p:txBody>
        </p:sp>
        <p:grpSp>
          <p:nvGrpSpPr>
            <p:cNvPr id="1417" name="Group 1953"/>
            <p:cNvGrpSpPr>
              <a:grpSpLocks/>
            </p:cNvGrpSpPr>
            <p:nvPr/>
          </p:nvGrpSpPr>
          <p:grpSpPr bwMode="auto">
            <a:xfrm rot="18917318" flipH="1">
              <a:off x="7705725" y="2778597"/>
              <a:ext cx="42863" cy="63500"/>
              <a:chOff x="2051" y="2620"/>
              <a:chExt cx="190" cy="374"/>
            </a:xfrm>
          </p:grpSpPr>
          <p:sp>
            <p:nvSpPr>
              <p:cNvPr id="481" name="AutoShape 195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482" name="Rectangle 195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18" name="Group 1956"/>
            <p:cNvGrpSpPr>
              <a:grpSpLocks/>
            </p:cNvGrpSpPr>
            <p:nvPr/>
          </p:nvGrpSpPr>
          <p:grpSpPr bwMode="auto">
            <a:xfrm rot="1088285" flipH="1">
              <a:off x="7326313" y="2778597"/>
              <a:ext cx="42862" cy="63500"/>
              <a:chOff x="2051" y="2620"/>
              <a:chExt cx="190" cy="374"/>
            </a:xfrm>
          </p:grpSpPr>
          <p:sp>
            <p:nvSpPr>
              <p:cNvPr id="479" name="AutoShape 1957"/>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480" name="Rectangle 1958"/>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19" name="Group 1962"/>
            <p:cNvGrpSpPr>
              <a:grpSpLocks/>
            </p:cNvGrpSpPr>
            <p:nvPr/>
          </p:nvGrpSpPr>
          <p:grpSpPr bwMode="auto">
            <a:xfrm flipH="1">
              <a:off x="7577138" y="2715097"/>
              <a:ext cx="42862" cy="63500"/>
              <a:chOff x="2051" y="2620"/>
              <a:chExt cx="190" cy="374"/>
            </a:xfrm>
          </p:grpSpPr>
          <p:sp>
            <p:nvSpPr>
              <p:cNvPr id="477" name="AutoShape 196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478" name="Rectangle 196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20" name="Group 1965"/>
            <p:cNvGrpSpPr>
              <a:grpSpLocks/>
            </p:cNvGrpSpPr>
            <p:nvPr/>
          </p:nvGrpSpPr>
          <p:grpSpPr bwMode="auto">
            <a:xfrm>
              <a:off x="7131050" y="2973859"/>
              <a:ext cx="849313" cy="331788"/>
              <a:chOff x="1292" y="1548"/>
              <a:chExt cx="2604" cy="763"/>
            </a:xfrm>
          </p:grpSpPr>
          <p:sp>
            <p:nvSpPr>
              <p:cNvPr id="469" name="Freeform 1966"/>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70" name="Freeform 1967"/>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71" name="Freeform 1968"/>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72" name="Freeform 1969"/>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73" name="Freeform 1970"/>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74" name="Freeform 1971"/>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475" name="Oval 1972"/>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476" name="Oval 1973"/>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1421" name="Group 1974"/>
            <p:cNvGrpSpPr>
              <a:grpSpLocks/>
            </p:cNvGrpSpPr>
            <p:nvPr/>
          </p:nvGrpSpPr>
          <p:grpSpPr bwMode="auto">
            <a:xfrm rot="2682682">
              <a:off x="7319963" y="3107209"/>
              <a:ext cx="42862" cy="63500"/>
              <a:chOff x="2051" y="2620"/>
              <a:chExt cx="190" cy="374"/>
            </a:xfrm>
          </p:grpSpPr>
          <p:sp>
            <p:nvSpPr>
              <p:cNvPr id="467" name="AutoShape 197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468" name="Rectangle 197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22" name="Group 1977"/>
            <p:cNvGrpSpPr>
              <a:grpSpLocks/>
            </p:cNvGrpSpPr>
            <p:nvPr/>
          </p:nvGrpSpPr>
          <p:grpSpPr bwMode="auto">
            <a:xfrm rot="-1088285">
              <a:off x="7407275" y="3126259"/>
              <a:ext cx="42863" cy="63500"/>
              <a:chOff x="2051" y="2620"/>
              <a:chExt cx="190" cy="374"/>
            </a:xfrm>
          </p:grpSpPr>
          <p:sp>
            <p:nvSpPr>
              <p:cNvPr id="465" name="AutoShape 197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466" name="Rectangle 197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23" name="Group 1980"/>
            <p:cNvGrpSpPr>
              <a:grpSpLocks/>
            </p:cNvGrpSpPr>
            <p:nvPr/>
          </p:nvGrpSpPr>
          <p:grpSpPr bwMode="auto">
            <a:xfrm rot="-9040191">
              <a:off x="7605713" y="3116734"/>
              <a:ext cx="42862" cy="63500"/>
              <a:chOff x="2051" y="2620"/>
              <a:chExt cx="190" cy="374"/>
            </a:xfrm>
          </p:grpSpPr>
          <p:sp>
            <p:nvSpPr>
              <p:cNvPr id="463" name="AutoShape 198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464" name="Rectangle 198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24" name="Group 1983"/>
            <p:cNvGrpSpPr>
              <a:grpSpLocks/>
            </p:cNvGrpSpPr>
            <p:nvPr/>
          </p:nvGrpSpPr>
          <p:grpSpPr bwMode="auto">
            <a:xfrm>
              <a:off x="7358063" y="3019897"/>
              <a:ext cx="42862" cy="63500"/>
              <a:chOff x="2051" y="2620"/>
              <a:chExt cx="190" cy="374"/>
            </a:xfrm>
          </p:grpSpPr>
          <p:sp>
            <p:nvSpPr>
              <p:cNvPr id="461" name="AutoShape 198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462" name="Rectangle 198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25" name="Group 1986"/>
            <p:cNvGrpSpPr>
              <a:grpSpLocks/>
            </p:cNvGrpSpPr>
            <p:nvPr/>
          </p:nvGrpSpPr>
          <p:grpSpPr bwMode="auto">
            <a:xfrm flipH="1">
              <a:off x="7112000" y="3359624"/>
              <a:ext cx="849313" cy="331788"/>
              <a:chOff x="1292" y="1548"/>
              <a:chExt cx="2604" cy="763"/>
            </a:xfrm>
          </p:grpSpPr>
          <p:sp>
            <p:nvSpPr>
              <p:cNvPr id="453" name="Freeform 1987"/>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54" name="Freeform 1988"/>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55" name="Freeform 1989"/>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56" name="Freeform 1990"/>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57" name="Freeform 1991"/>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58" name="Freeform 1992"/>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459" name="Oval 1993"/>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460" name="Oval 1994"/>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1426" name="Group 1995"/>
            <p:cNvGrpSpPr>
              <a:grpSpLocks/>
            </p:cNvGrpSpPr>
            <p:nvPr/>
          </p:nvGrpSpPr>
          <p:grpSpPr bwMode="auto">
            <a:xfrm rot="18917318" flipH="1">
              <a:off x="7681913" y="3502497"/>
              <a:ext cx="42862" cy="63500"/>
              <a:chOff x="2051" y="2620"/>
              <a:chExt cx="190" cy="374"/>
            </a:xfrm>
          </p:grpSpPr>
          <p:sp>
            <p:nvSpPr>
              <p:cNvPr id="451" name="AutoShape 199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452" name="Rectangle 199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27" name="Group 1998"/>
            <p:cNvGrpSpPr>
              <a:grpSpLocks/>
            </p:cNvGrpSpPr>
            <p:nvPr/>
          </p:nvGrpSpPr>
          <p:grpSpPr bwMode="auto">
            <a:xfrm rot="1088285" flipH="1">
              <a:off x="7478713" y="3526309"/>
              <a:ext cx="42862" cy="63500"/>
              <a:chOff x="2051" y="2620"/>
              <a:chExt cx="190" cy="374"/>
            </a:xfrm>
          </p:grpSpPr>
          <p:sp>
            <p:nvSpPr>
              <p:cNvPr id="449" name="AutoShape 199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450" name="Rectangle 200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28" name="Group 2001"/>
            <p:cNvGrpSpPr>
              <a:grpSpLocks/>
            </p:cNvGrpSpPr>
            <p:nvPr/>
          </p:nvGrpSpPr>
          <p:grpSpPr bwMode="auto">
            <a:xfrm rot="9040191" flipH="1">
              <a:off x="7358063" y="3502497"/>
              <a:ext cx="42862" cy="63500"/>
              <a:chOff x="2051" y="2620"/>
              <a:chExt cx="190" cy="374"/>
            </a:xfrm>
          </p:grpSpPr>
          <p:sp>
            <p:nvSpPr>
              <p:cNvPr id="447" name="AutoShape 200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448" name="Rectangle 200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29" name="Group 2004"/>
            <p:cNvGrpSpPr>
              <a:grpSpLocks/>
            </p:cNvGrpSpPr>
            <p:nvPr/>
          </p:nvGrpSpPr>
          <p:grpSpPr bwMode="auto">
            <a:xfrm flipH="1">
              <a:off x="7572375" y="3419947"/>
              <a:ext cx="42863" cy="63500"/>
              <a:chOff x="2051" y="2620"/>
              <a:chExt cx="190" cy="374"/>
            </a:xfrm>
          </p:grpSpPr>
          <p:sp>
            <p:nvSpPr>
              <p:cNvPr id="445" name="AutoShape 2005"/>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446" name="Rectangle 2006"/>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30" name="Group 2007"/>
            <p:cNvGrpSpPr>
              <a:grpSpLocks/>
            </p:cNvGrpSpPr>
            <p:nvPr/>
          </p:nvGrpSpPr>
          <p:grpSpPr bwMode="auto">
            <a:xfrm>
              <a:off x="8251825" y="2605559"/>
              <a:ext cx="849313" cy="331788"/>
              <a:chOff x="1292" y="1548"/>
              <a:chExt cx="2604" cy="763"/>
            </a:xfrm>
          </p:grpSpPr>
          <p:sp>
            <p:nvSpPr>
              <p:cNvPr id="437" name="Freeform 200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38" name="Freeform 200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39" name="Freeform 201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40" name="Freeform 201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41" name="Freeform 201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42" name="Freeform 201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443" name="Oval 2014"/>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444" name="Oval 2015"/>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1431" name="Group 2016"/>
            <p:cNvGrpSpPr>
              <a:grpSpLocks/>
            </p:cNvGrpSpPr>
            <p:nvPr/>
          </p:nvGrpSpPr>
          <p:grpSpPr bwMode="auto">
            <a:xfrm flipH="1">
              <a:off x="8272462" y="2956399"/>
              <a:ext cx="849313" cy="331788"/>
              <a:chOff x="1292" y="1548"/>
              <a:chExt cx="2604" cy="763"/>
            </a:xfrm>
          </p:grpSpPr>
          <p:sp>
            <p:nvSpPr>
              <p:cNvPr id="429" name="Freeform 2017"/>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30" name="Freeform 2018"/>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31" name="Freeform 2019"/>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32" name="Freeform 2020"/>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33" name="Freeform 2021"/>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34" name="Freeform 2022"/>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435" name="Oval 2023"/>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436" name="Oval 2024"/>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1432" name="Group 2025"/>
            <p:cNvGrpSpPr>
              <a:grpSpLocks/>
            </p:cNvGrpSpPr>
            <p:nvPr/>
          </p:nvGrpSpPr>
          <p:grpSpPr bwMode="auto">
            <a:xfrm>
              <a:off x="8259763" y="3316759"/>
              <a:ext cx="849313" cy="331788"/>
              <a:chOff x="1292" y="1548"/>
              <a:chExt cx="2604" cy="763"/>
            </a:xfrm>
          </p:grpSpPr>
          <p:sp>
            <p:nvSpPr>
              <p:cNvPr id="421" name="Freeform 2026"/>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22" name="Freeform 2027"/>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23" name="Freeform 2028"/>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24" name="Freeform 2029"/>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25" name="Freeform 2030"/>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426" name="Freeform 2031"/>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427" name="Oval 2032"/>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428" name="Oval 2033"/>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1433" name="Group 2034"/>
            <p:cNvGrpSpPr>
              <a:grpSpLocks/>
            </p:cNvGrpSpPr>
            <p:nvPr/>
          </p:nvGrpSpPr>
          <p:grpSpPr bwMode="auto">
            <a:xfrm rot="1583851" flipH="1">
              <a:off x="8435975" y="2318222"/>
              <a:ext cx="42863" cy="63500"/>
              <a:chOff x="2051" y="2620"/>
              <a:chExt cx="190" cy="374"/>
            </a:xfrm>
          </p:grpSpPr>
          <p:sp>
            <p:nvSpPr>
              <p:cNvPr id="419" name="AutoShape 203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420" name="Rectangle 203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34" name="Group 2037"/>
            <p:cNvGrpSpPr>
              <a:grpSpLocks/>
            </p:cNvGrpSpPr>
            <p:nvPr/>
          </p:nvGrpSpPr>
          <p:grpSpPr bwMode="auto">
            <a:xfrm rot="19516373" flipH="1">
              <a:off x="7893050" y="3680297"/>
              <a:ext cx="42863" cy="63500"/>
              <a:chOff x="2051" y="2620"/>
              <a:chExt cx="190" cy="374"/>
            </a:xfrm>
          </p:grpSpPr>
          <p:sp>
            <p:nvSpPr>
              <p:cNvPr id="417" name="AutoShape 203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418" name="Rectangle 203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35" name="Group 2040"/>
            <p:cNvGrpSpPr>
              <a:grpSpLocks/>
            </p:cNvGrpSpPr>
            <p:nvPr/>
          </p:nvGrpSpPr>
          <p:grpSpPr bwMode="auto">
            <a:xfrm rot="1766881" flipH="1">
              <a:off x="7273925" y="2602384"/>
              <a:ext cx="42863" cy="63500"/>
              <a:chOff x="2051" y="2620"/>
              <a:chExt cx="190" cy="374"/>
            </a:xfrm>
          </p:grpSpPr>
          <p:sp>
            <p:nvSpPr>
              <p:cNvPr id="415" name="AutoShape 204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416" name="Rectangle 204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36" name="Group 2043"/>
            <p:cNvGrpSpPr>
              <a:grpSpLocks/>
            </p:cNvGrpSpPr>
            <p:nvPr/>
          </p:nvGrpSpPr>
          <p:grpSpPr bwMode="auto">
            <a:xfrm flipH="1">
              <a:off x="7864475" y="2175347"/>
              <a:ext cx="42863" cy="63500"/>
              <a:chOff x="2051" y="2620"/>
              <a:chExt cx="190" cy="374"/>
            </a:xfrm>
          </p:grpSpPr>
          <p:sp>
            <p:nvSpPr>
              <p:cNvPr id="413" name="AutoShape 204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414" name="Rectangle 204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37" name="Group 2049"/>
            <p:cNvGrpSpPr>
              <a:grpSpLocks/>
            </p:cNvGrpSpPr>
            <p:nvPr/>
          </p:nvGrpSpPr>
          <p:grpSpPr bwMode="auto">
            <a:xfrm rot="4975378" flipH="1">
              <a:off x="7501732" y="3917628"/>
              <a:ext cx="42862" cy="63500"/>
              <a:chOff x="2051" y="2620"/>
              <a:chExt cx="190" cy="374"/>
            </a:xfrm>
          </p:grpSpPr>
          <p:sp>
            <p:nvSpPr>
              <p:cNvPr id="411" name="AutoShape 205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412" name="Rectangle 205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38" name="Group 2052"/>
            <p:cNvGrpSpPr>
              <a:grpSpLocks/>
            </p:cNvGrpSpPr>
            <p:nvPr/>
          </p:nvGrpSpPr>
          <p:grpSpPr bwMode="auto">
            <a:xfrm rot="6794910" flipH="1">
              <a:off x="7609681" y="3525516"/>
              <a:ext cx="42863" cy="63500"/>
              <a:chOff x="2051" y="2620"/>
              <a:chExt cx="190" cy="374"/>
            </a:xfrm>
          </p:grpSpPr>
          <p:sp>
            <p:nvSpPr>
              <p:cNvPr id="409" name="AutoShape 205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410" name="Rectangle 205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39" name="Group 2055"/>
            <p:cNvGrpSpPr>
              <a:grpSpLocks/>
            </p:cNvGrpSpPr>
            <p:nvPr/>
          </p:nvGrpSpPr>
          <p:grpSpPr bwMode="auto">
            <a:xfrm rot="2324866" flipH="1">
              <a:off x="7507288" y="3735859"/>
              <a:ext cx="42862" cy="63500"/>
              <a:chOff x="2051" y="2620"/>
              <a:chExt cx="190" cy="374"/>
            </a:xfrm>
          </p:grpSpPr>
          <p:sp>
            <p:nvSpPr>
              <p:cNvPr id="407" name="AutoShape 205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408" name="Rectangle 205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28" name="Group 2058"/>
            <p:cNvGrpSpPr>
              <a:grpSpLocks/>
            </p:cNvGrpSpPr>
            <p:nvPr/>
          </p:nvGrpSpPr>
          <p:grpSpPr bwMode="auto">
            <a:xfrm rot="4583237" flipH="1">
              <a:off x="7670007" y="2688903"/>
              <a:ext cx="42862" cy="63500"/>
              <a:chOff x="2051" y="2620"/>
              <a:chExt cx="190" cy="374"/>
            </a:xfrm>
          </p:grpSpPr>
          <p:sp>
            <p:nvSpPr>
              <p:cNvPr id="405" name="AutoShape 205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406" name="Rectangle 206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29" name="Group 2061"/>
            <p:cNvGrpSpPr>
              <a:grpSpLocks/>
            </p:cNvGrpSpPr>
            <p:nvPr/>
          </p:nvGrpSpPr>
          <p:grpSpPr bwMode="auto">
            <a:xfrm rot="15585574" flipH="1">
              <a:off x="7665243" y="3290566"/>
              <a:ext cx="42863" cy="63500"/>
              <a:chOff x="2051" y="2620"/>
              <a:chExt cx="190" cy="374"/>
            </a:xfrm>
          </p:grpSpPr>
          <p:sp>
            <p:nvSpPr>
              <p:cNvPr id="403" name="AutoShape 206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404" name="Rectangle 206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30" name="Group 2067"/>
            <p:cNvGrpSpPr>
              <a:grpSpLocks/>
            </p:cNvGrpSpPr>
            <p:nvPr/>
          </p:nvGrpSpPr>
          <p:grpSpPr bwMode="auto">
            <a:xfrm rot="18524866" flipH="1">
              <a:off x="7555707" y="3060378"/>
              <a:ext cx="42862" cy="63500"/>
              <a:chOff x="2051" y="2620"/>
              <a:chExt cx="190" cy="374"/>
            </a:xfrm>
          </p:grpSpPr>
          <p:sp>
            <p:nvSpPr>
              <p:cNvPr id="401" name="AutoShape 2068"/>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402" name="Rectangle 2069"/>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31" name="Group 2070"/>
            <p:cNvGrpSpPr>
              <a:grpSpLocks/>
            </p:cNvGrpSpPr>
            <p:nvPr/>
          </p:nvGrpSpPr>
          <p:grpSpPr bwMode="auto">
            <a:xfrm rot="3575335" flipH="1">
              <a:off x="7436643" y="2741291"/>
              <a:ext cx="42863" cy="63500"/>
              <a:chOff x="2051" y="2620"/>
              <a:chExt cx="190" cy="374"/>
            </a:xfrm>
          </p:grpSpPr>
          <p:sp>
            <p:nvSpPr>
              <p:cNvPr id="399" name="AutoShape 207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400" name="Rectangle 207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32" name="Group 2073"/>
            <p:cNvGrpSpPr>
              <a:grpSpLocks/>
            </p:cNvGrpSpPr>
            <p:nvPr/>
          </p:nvGrpSpPr>
          <p:grpSpPr bwMode="auto">
            <a:xfrm rot="19840191" flipH="1">
              <a:off x="7681913" y="3132609"/>
              <a:ext cx="42862" cy="63500"/>
              <a:chOff x="2051" y="2620"/>
              <a:chExt cx="190" cy="374"/>
            </a:xfrm>
          </p:grpSpPr>
          <p:sp>
            <p:nvSpPr>
              <p:cNvPr id="397" name="AutoShape 207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98" name="Rectangle 207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33" name="Group 2076"/>
            <p:cNvGrpSpPr>
              <a:grpSpLocks/>
            </p:cNvGrpSpPr>
            <p:nvPr/>
          </p:nvGrpSpPr>
          <p:grpSpPr bwMode="auto">
            <a:xfrm flipH="1">
              <a:off x="7169150" y="3224684"/>
              <a:ext cx="42863" cy="63500"/>
              <a:chOff x="2051" y="2620"/>
              <a:chExt cx="190" cy="374"/>
            </a:xfrm>
          </p:grpSpPr>
          <p:sp>
            <p:nvSpPr>
              <p:cNvPr id="395" name="AutoShape 207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96" name="Rectangle 207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34" name="Group 2079"/>
            <p:cNvGrpSpPr>
              <a:grpSpLocks/>
            </p:cNvGrpSpPr>
            <p:nvPr/>
          </p:nvGrpSpPr>
          <p:grpSpPr bwMode="auto">
            <a:xfrm flipH="1">
              <a:off x="8985250" y="2518247"/>
              <a:ext cx="42863" cy="63500"/>
              <a:chOff x="2051" y="2620"/>
              <a:chExt cx="190" cy="374"/>
            </a:xfrm>
          </p:grpSpPr>
          <p:sp>
            <p:nvSpPr>
              <p:cNvPr id="393" name="AutoShape 208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94" name="Rectangle 208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35" name="Group 2085"/>
            <p:cNvGrpSpPr>
              <a:grpSpLocks/>
            </p:cNvGrpSpPr>
            <p:nvPr/>
          </p:nvGrpSpPr>
          <p:grpSpPr bwMode="auto">
            <a:xfrm rot="1088285" flipH="1">
              <a:off x="8418513" y="2962747"/>
              <a:ext cx="42862" cy="63500"/>
              <a:chOff x="2051" y="2620"/>
              <a:chExt cx="190" cy="374"/>
            </a:xfrm>
          </p:grpSpPr>
          <p:sp>
            <p:nvSpPr>
              <p:cNvPr id="391" name="AutoShape 208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92" name="Rectangle 208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36" name="Group 2088"/>
            <p:cNvGrpSpPr>
              <a:grpSpLocks/>
            </p:cNvGrpSpPr>
            <p:nvPr/>
          </p:nvGrpSpPr>
          <p:grpSpPr bwMode="auto">
            <a:xfrm flipH="1">
              <a:off x="8909050" y="3766022"/>
              <a:ext cx="42863" cy="63500"/>
              <a:chOff x="2051" y="2620"/>
              <a:chExt cx="190" cy="374"/>
            </a:xfrm>
          </p:grpSpPr>
          <p:sp>
            <p:nvSpPr>
              <p:cNvPr id="389" name="AutoShape 208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90" name="Rectangle 209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37" name="Group 2091"/>
            <p:cNvGrpSpPr>
              <a:grpSpLocks/>
            </p:cNvGrpSpPr>
            <p:nvPr/>
          </p:nvGrpSpPr>
          <p:grpSpPr bwMode="auto">
            <a:xfrm rot="18524866" flipH="1">
              <a:off x="7252494" y="3511228"/>
              <a:ext cx="42862" cy="63500"/>
              <a:chOff x="2051" y="2620"/>
              <a:chExt cx="190" cy="374"/>
            </a:xfrm>
          </p:grpSpPr>
          <p:sp>
            <p:nvSpPr>
              <p:cNvPr id="387" name="AutoShape 209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88" name="Rectangle 209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38" name="Group 2094"/>
            <p:cNvGrpSpPr>
              <a:grpSpLocks/>
            </p:cNvGrpSpPr>
            <p:nvPr/>
          </p:nvGrpSpPr>
          <p:grpSpPr bwMode="auto">
            <a:xfrm flipH="1">
              <a:off x="7862888" y="2432522"/>
              <a:ext cx="42862" cy="63500"/>
              <a:chOff x="2051" y="2620"/>
              <a:chExt cx="190" cy="374"/>
            </a:xfrm>
          </p:grpSpPr>
          <p:sp>
            <p:nvSpPr>
              <p:cNvPr id="385" name="AutoShape 2095"/>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86" name="Rectangle 2096"/>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39" name="Group 2097"/>
            <p:cNvGrpSpPr>
              <a:grpSpLocks/>
            </p:cNvGrpSpPr>
            <p:nvPr/>
          </p:nvGrpSpPr>
          <p:grpSpPr bwMode="auto">
            <a:xfrm flipH="1">
              <a:off x="7750175" y="3407247"/>
              <a:ext cx="42863" cy="63500"/>
              <a:chOff x="2051" y="2620"/>
              <a:chExt cx="190" cy="374"/>
            </a:xfrm>
          </p:grpSpPr>
          <p:sp>
            <p:nvSpPr>
              <p:cNvPr id="383" name="AutoShape 2098"/>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84" name="Rectangle 2099"/>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0" name="Group 2100"/>
            <p:cNvGrpSpPr>
              <a:grpSpLocks/>
            </p:cNvGrpSpPr>
            <p:nvPr/>
          </p:nvGrpSpPr>
          <p:grpSpPr bwMode="auto">
            <a:xfrm rot="6794910" flipH="1">
              <a:off x="7668418" y="3417566"/>
              <a:ext cx="42863" cy="63500"/>
              <a:chOff x="2051" y="2620"/>
              <a:chExt cx="190" cy="374"/>
            </a:xfrm>
          </p:grpSpPr>
          <p:sp>
            <p:nvSpPr>
              <p:cNvPr id="381" name="AutoShape 210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82" name="Rectangle 210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1" name="Group 2103"/>
            <p:cNvGrpSpPr>
              <a:grpSpLocks/>
            </p:cNvGrpSpPr>
            <p:nvPr/>
          </p:nvGrpSpPr>
          <p:grpSpPr bwMode="auto">
            <a:xfrm rot="2324866" flipH="1">
              <a:off x="7827963" y="3983509"/>
              <a:ext cx="42862" cy="63500"/>
              <a:chOff x="2051" y="2620"/>
              <a:chExt cx="190" cy="374"/>
            </a:xfrm>
          </p:grpSpPr>
          <p:sp>
            <p:nvSpPr>
              <p:cNvPr id="379" name="AutoShape 210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80" name="Rectangle 210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4" name="Group 2106"/>
            <p:cNvGrpSpPr>
              <a:grpSpLocks/>
            </p:cNvGrpSpPr>
            <p:nvPr/>
          </p:nvGrpSpPr>
          <p:grpSpPr bwMode="auto">
            <a:xfrm flipH="1">
              <a:off x="8624888" y="3829522"/>
              <a:ext cx="42862" cy="63500"/>
              <a:chOff x="2051" y="2620"/>
              <a:chExt cx="190" cy="374"/>
            </a:xfrm>
          </p:grpSpPr>
          <p:sp>
            <p:nvSpPr>
              <p:cNvPr id="377" name="AutoShape 2107"/>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78" name="Rectangle 2108"/>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5" name="Group 2109"/>
            <p:cNvGrpSpPr>
              <a:grpSpLocks/>
            </p:cNvGrpSpPr>
            <p:nvPr/>
          </p:nvGrpSpPr>
          <p:grpSpPr bwMode="auto">
            <a:xfrm rot="18917318" flipH="1">
              <a:off x="7488238" y="3438997"/>
              <a:ext cx="42862" cy="63500"/>
              <a:chOff x="2051" y="2620"/>
              <a:chExt cx="190" cy="374"/>
            </a:xfrm>
          </p:grpSpPr>
          <p:sp>
            <p:nvSpPr>
              <p:cNvPr id="375" name="AutoShape 211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76" name="Rectangle 211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6" name="Group 2112"/>
            <p:cNvGrpSpPr>
              <a:grpSpLocks/>
            </p:cNvGrpSpPr>
            <p:nvPr/>
          </p:nvGrpSpPr>
          <p:grpSpPr bwMode="auto">
            <a:xfrm rot="1088285" flipH="1">
              <a:off x="7265988" y="3323109"/>
              <a:ext cx="42862" cy="63500"/>
              <a:chOff x="2051" y="2620"/>
              <a:chExt cx="190" cy="374"/>
            </a:xfrm>
          </p:grpSpPr>
          <p:sp>
            <p:nvSpPr>
              <p:cNvPr id="373" name="AutoShape 211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74" name="Rectangle 211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7" name="Group 2118"/>
            <p:cNvGrpSpPr>
              <a:grpSpLocks/>
            </p:cNvGrpSpPr>
            <p:nvPr/>
          </p:nvGrpSpPr>
          <p:grpSpPr bwMode="auto">
            <a:xfrm rot="19516373" flipH="1">
              <a:off x="7275513" y="3826347"/>
              <a:ext cx="42862" cy="63500"/>
              <a:chOff x="2051" y="2620"/>
              <a:chExt cx="190" cy="374"/>
            </a:xfrm>
          </p:grpSpPr>
          <p:sp>
            <p:nvSpPr>
              <p:cNvPr id="371" name="AutoShape 211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72" name="Rectangle 212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8" name="Group 2124"/>
            <p:cNvGrpSpPr>
              <a:grpSpLocks/>
            </p:cNvGrpSpPr>
            <p:nvPr/>
          </p:nvGrpSpPr>
          <p:grpSpPr bwMode="auto">
            <a:xfrm rot="19516373" flipH="1">
              <a:off x="7237413" y="2237259"/>
              <a:ext cx="42862" cy="63500"/>
              <a:chOff x="2051" y="2620"/>
              <a:chExt cx="190" cy="374"/>
            </a:xfrm>
          </p:grpSpPr>
          <p:sp>
            <p:nvSpPr>
              <p:cNvPr id="369" name="AutoShape 2125"/>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70" name="Rectangle 2126"/>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9" name="Group 2127"/>
            <p:cNvGrpSpPr>
              <a:grpSpLocks/>
            </p:cNvGrpSpPr>
            <p:nvPr/>
          </p:nvGrpSpPr>
          <p:grpSpPr bwMode="auto">
            <a:xfrm rot="18524866" flipH="1">
              <a:off x="7358856" y="2347591"/>
              <a:ext cx="42863" cy="63500"/>
              <a:chOff x="2051" y="2620"/>
              <a:chExt cx="190" cy="374"/>
            </a:xfrm>
          </p:grpSpPr>
          <p:sp>
            <p:nvSpPr>
              <p:cNvPr id="367" name="AutoShape 2128"/>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68" name="Rectangle 2129"/>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50" name="Group 2133"/>
            <p:cNvGrpSpPr>
              <a:grpSpLocks/>
            </p:cNvGrpSpPr>
            <p:nvPr/>
          </p:nvGrpSpPr>
          <p:grpSpPr bwMode="auto">
            <a:xfrm rot="15585574" flipH="1">
              <a:off x="8428831" y="3712841"/>
              <a:ext cx="42863" cy="63500"/>
              <a:chOff x="2051" y="2620"/>
              <a:chExt cx="190" cy="374"/>
            </a:xfrm>
          </p:grpSpPr>
          <p:sp>
            <p:nvSpPr>
              <p:cNvPr id="365" name="AutoShape 213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66" name="Rectangle 213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61" name="Group 2136"/>
            <p:cNvGrpSpPr>
              <a:grpSpLocks/>
            </p:cNvGrpSpPr>
            <p:nvPr/>
          </p:nvGrpSpPr>
          <p:grpSpPr bwMode="auto">
            <a:xfrm rot="1088285" flipH="1">
              <a:off x="7631113" y="2262659"/>
              <a:ext cx="42862" cy="63500"/>
              <a:chOff x="2051" y="2620"/>
              <a:chExt cx="190" cy="374"/>
            </a:xfrm>
          </p:grpSpPr>
          <p:sp>
            <p:nvSpPr>
              <p:cNvPr id="363" name="AutoShape 2137"/>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64" name="Rectangle 2138"/>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63" name="Group 2139"/>
            <p:cNvGrpSpPr>
              <a:grpSpLocks/>
            </p:cNvGrpSpPr>
            <p:nvPr/>
          </p:nvGrpSpPr>
          <p:grpSpPr bwMode="auto">
            <a:xfrm rot="1583851" flipH="1">
              <a:off x="8804275" y="2284884"/>
              <a:ext cx="42863" cy="63500"/>
              <a:chOff x="2051" y="2620"/>
              <a:chExt cx="190" cy="374"/>
            </a:xfrm>
          </p:grpSpPr>
          <p:sp>
            <p:nvSpPr>
              <p:cNvPr id="361" name="AutoShape 214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62" name="Rectangle 214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64" name="Group 2142"/>
            <p:cNvGrpSpPr>
              <a:grpSpLocks/>
            </p:cNvGrpSpPr>
            <p:nvPr/>
          </p:nvGrpSpPr>
          <p:grpSpPr bwMode="auto">
            <a:xfrm rot="19516373" flipH="1">
              <a:off x="7627938" y="2796059"/>
              <a:ext cx="42862" cy="63500"/>
              <a:chOff x="2051" y="2620"/>
              <a:chExt cx="190" cy="374"/>
            </a:xfrm>
          </p:grpSpPr>
          <p:sp>
            <p:nvSpPr>
              <p:cNvPr id="359" name="AutoShape 214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60" name="Rectangle 214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65" name="Group 2148"/>
            <p:cNvGrpSpPr>
              <a:grpSpLocks/>
            </p:cNvGrpSpPr>
            <p:nvPr/>
          </p:nvGrpSpPr>
          <p:grpSpPr bwMode="auto">
            <a:xfrm rot="4975378" flipH="1">
              <a:off x="7471569" y="3031803"/>
              <a:ext cx="42862" cy="63500"/>
              <a:chOff x="2051" y="2620"/>
              <a:chExt cx="190" cy="374"/>
            </a:xfrm>
          </p:grpSpPr>
          <p:sp>
            <p:nvSpPr>
              <p:cNvPr id="357" name="AutoShape 214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58" name="Rectangle 215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66" name="Group 2151"/>
            <p:cNvGrpSpPr>
              <a:grpSpLocks/>
            </p:cNvGrpSpPr>
            <p:nvPr/>
          </p:nvGrpSpPr>
          <p:grpSpPr bwMode="auto">
            <a:xfrm flipH="1">
              <a:off x="7392988" y="2803997"/>
              <a:ext cx="42862" cy="63500"/>
              <a:chOff x="2051" y="2620"/>
              <a:chExt cx="190" cy="374"/>
            </a:xfrm>
          </p:grpSpPr>
          <p:sp>
            <p:nvSpPr>
              <p:cNvPr id="355" name="AutoShape 215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56" name="Rectangle 215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67" name="Group 2154"/>
            <p:cNvGrpSpPr>
              <a:grpSpLocks/>
            </p:cNvGrpSpPr>
            <p:nvPr/>
          </p:nvGrpSpPr>
          <p:grpSpPr bwMode="auto">
            <a:xfrm rot="18917318" flipH="1">
              <a:off x="7286625" y="3024659"/>
              <a:ext cx="42863" cy="63500"/>
              <a:chOff x="2051" y="2620"/>
              <a:chExt cx="190" cy="374"/>
            </a:xfrm>
          </p:grpSpPr>
          <p:sp>
            <p:nvSpPr>
              <p:cNvPr id="353" name="AutoShape 215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54" name="Rectangle 215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sp>
          <p:nvSpPr>
            <p:cNvPr id="142" name="Freeform 1951" descr="Outlined diamond"/>
            <p:cNvSpPr>
              <a:spLocks/>
            </p:cNvSpPr>
            <p:nvPr/>
          </p:nvSpPr>
          <p:spPr bwMode="auto">
            <a:xfrm>
              <a:off x="7996238" y="2094384"/>
              <a:ext cx="233362" cy="2057400"/>
            </a:xfrm>
            <a:custGeom>
              <a:avLst/>
              <a:gdLst>
                <a:gd name="T0" fmla="*/ 0 w 147"/>
                <a:gd name="T1" fmla="*/ 495300 h 1296"/>
                <a:gd name="T2" fmla="*/ 233362 w 147"/>
                <a:gd name="T3" fmla="*/ 0 h 1296"/>
                <a:gd name="T4" fmla="*/ 233362 w 147"/>
                <a:gd name="T5" fmla="*/ 1524000 h 1296"/>
                <a:gd name="T6" fmla="*/ 4762 w 147"/>
                <a:gd name="T7" fmla="*/ 2057400 h 1296"/>
                <a:gd name="T8" fmla="*/ 0 w 147"/>
                <a:gd name="T9" fmla="*/ 495300 h 1296"/>
                <a:gd name="T10" fmla="*/ 0 60000 65536"/>
                <a:gd name="T11" fmla="*/ 0 60000 65536"/>
                <a:gd name="T12" fmla="*/ 0 60000 65536"/>
                <a:gd name="T13" fmla="*/ 0 60000 65536"/>
                <a:gd name="T14" fmla="*/ 0 60000 65536"/>
                <a:gd name="T15" fmla="*/ 0 w 147"/>
                <a:gd name="T16" fmla="*/ 0 h 1296"/>
                <a:gd name="T17" fmla="*/ 147 w 147"/>
                <a:gd name="T18" fmla="*/ 1296 h 1296"/>
              </a:gdLst>
              <a:ahLst/>
              <a:cxnLst>
                <a:cxn ang="T10">
                  <a:pos x="T0" y="T1"/>
                </a:cxn>
                <a:cxn ang="T11">
                  <a:pos x="T2" y="T3"/>
                </a:cxn>
                <a:cxn ang="T12">
                  <a:pos x="T4" y="T5"/>
                </a:cxn>
                <a:cxn ang="T13">
                  <a:pos x="T6" y="T7"/>
                </a:cxn>
                <a:cxn ang="T14">
                  <a:pos x="T8" y="T9"/>
                </a:cxn>
              </a:cxnLst>
              <a:rect l="T15" t="T16" r="T17" b="T18"/>
              <a:pathLst>
                <a:path w="147" h="1296">
                  <a:moveTo>
                    <a:pt x="0" y="312"/>
                  </a:moveTo>
                  <a:lnTo>
                    <a:pt x="147" y="0"/>
                  </a:lnTo>
                  <a:lnTo>
                    <a:pt x="147" y="960"/>
                  </a:lnTo>
                  <a:lnTo>
                    <a:pt x="3" y="1296"/>
                  </a:lnTo>
                  <a:lnTo>
                    <a:pt x="0" y="312"/>
                  </a:lnTo>
                  <a:close/>
                </a:path>
              </a:pathLst>
            </a:custGeom>
            <a:pattFill prst="openDmnd">
              <a:fgClr>
                <a:schemeClr val="tx1"/>
              </a:fgClr>
              <a:bgClr>
                <a:schemeClr val="accent1"/>
              </a:bgClr>
            </a:pattFill>
            <a:ln w="9525">
              <a:solidFill>
                <a:schemeClr val="tx1"/>
              </a:solidFill>
              <a:round/>
              <a:headEnd/>
              <a:tailEnd/>
            </a:ln>
          </p:spPr>
          <p:txBody>
            <a:bodyPr/>
            <a:lstStyle/>
            <a:p>
              <a:endParaRPr lang="en-US" dirty="0"/>
            </a:p>
          </p:txBody>
        </p:sp>
        <p:sp>
          <p:nvSpPr>
            <p:cNvPr id="143" name="Freeform 1952"/>
            <p:cNvSpPr>
              <a:spLocks/>
            </p:cNvSpPr>
            <p:nvPr/>
          </p:nvSpPr>
          <p:spPr bwMode="auto">
            <a:xfrm flipH="1">
              <a:off x="7996238" y="2589684"/>
              <a:ext cx="239712" cy="3175"/>
            </a:xfrm>
            <a:custGeom>
              <a:avLst/>
              <a:gdLst>
                <a:gd name="T0" fmla="*/ 0 w 151"/>
                <a:gd name="T1" fmla="*/ 0 h 2"/>
                <a:gd name="T2" fmla="*/ 119062 w 151"/>
                <a:gd name="T3" fmla="*/ 3175 h 2"/>
                <a:gd name="T4" fmla="*/ 239712 w 151"/>
                <a:gd name="T5" fmla="*/ 0 h 2"/>
                <a:gd name="T6" fmla="*/ 0 60000 65536"/>
                <a:gd name="T7" fmla="*/ 0 60000 65536"/>
                <a:gd name="T8" fmla="*/ 0 60000 65536"/>
                <a:gd name="T9" fmla="*/ 0 w 151"/>
                <a:gd name="T10" fmla="*/ 0 h 2"/>
                <a:gd name="T11" fmla="*/ 151 w 151"/>
                <a:gd name="T12" fmla="*/ 2 h 2"/>
              </a:gdLst>
              <a:ahLst/>
              <a:cxnLst>
                <a:cxn ang="T6">
                  <a:pos x="T0" y="T1"/>
                </a:cxn>
                <a:cxn ang="T7">
                  <a:pos x="T2" y="T3"/>
                </a:cxn>
                <a:cxn ang="T8">
                  <a:pos x="T4" y="T5"/>
                </a:cxn>
              </a:cxnLst>
              <a:rect l="T9" t="T10" r="T11" b="T12"/>
              <a:pathLst>
                <a:path w="151" h="2">
                  <a:moveTo>
                    <a:pt x="0" y="0"/>
                  </a:moveTo>
                  <a:cubicBezTo>
                    <a:pt x="12" y="0"/>
                    <a:pt x="50" y="2"/>
                    <a:pt x="75" y="2"/>
                  </a:cubicBezTo>
                  <a:cubicBezTo>
                    <a:pt x="100" y="2"/>
                    <a:pt x="135" y="0"/>
                    <a:pt x="151" y="0"/>
                  </a:cubicBezTo>
                </a:path>
              </a:pathLst>
            </a:custGeom>
            <a:noFill/>
            <a:ln w="9525">
              <a:solidFill>
                <a:schemeClr val="tx1"/>
              </a:solidFill>
              <a:round/>
              <a:headEnd/>
              <a:tailEnd/>
            </a:ln>
          </p:spPr>
          <p:txBody>
            <a:bodyPr/>
            <a:lstStyle/>
            <a:p>
              <a:endParaRPr lang="en-US" dirty="0"/>
            </a:p>
          </p:txBody>
        </p:sp>
        <p:grpSp>
          <p:nvGrpSpPr>
            <p:cNvPr id="168" name="Group 2046"/>
            <p:cNvGrpSpPr>
              <a:grpSpLocks/>
            </p:cNvGrpSpPr>
            <p:nvPr/>
          </p:nvGrpSpPr>
          <p:grpSpPr bwMode="auto">
            <a:xfrm flipH="1">
              <a:off x="8085138" y="2915122"/>
              <a:ext cx="42862" cy="63500"/>
              <a:chOff x="2051" y="2620"/>
              <a:chExt cx="190" cy="374"/>
            </a:xfrm>
          </p:grpSpPr>
          <p:sp>
            <p:nvSpPr>
              <p:cNvPr id="351" name="AutoShape 204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52" name="Rectangle 204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69" name="Group 2082"/>
            <p:cNvGrpSpPr>
              <a:grpSpLocks/>
            </p:cNvGrpSpPr>
            <p:nvPr/>
          </p:nvGrpSpPr>
          <p:grpSpPr bwMode="auto">
            <a:xfrm flipH="1">
              <a:off x="7794625" y="3824759"/>
              <a:ext cx="42863" cy="63500"/>
              <a:chOff x="2051" y="2620"/>
              <a:chExt cx="190" cy="374"/>
            </a:xfrm>
          </p:grpSpPr>
          <p:sp>
            <p:nvSpPr>
              <p:cNvPr id="349" name="AutoShape 208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50" name="Rectangle 208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70" name="Group 2115"/>
            <p:cNvGrpSpPr>
              <a:grpSpLocks/>
            </p:cNvGrpSpPr>
            <p:nvPr/>
          </p:nvGrpSpPr>
          <p:grpSpPr bwMode="auto">
            <a:xfrm rot="1583851" flipH="1">
              <a:off x="8224838" y="3877147"/>
              <a:ext cx="42862" cy="63500"/>
              <a:chOff x="2051" y="2620"/>
              <a:chExt cx="190" cy="374"/>
            </a:xfrm>
          </p:grpSpPr>
          <p:sp>
            <p:nvSpPr>
              <p:cNvPr id="347" name="AutoShape 211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48" name="Rectangle 211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71" name="Group 2121"/>
            <p:cNvGrpSpPr>
              <a:grpSpLocks/>
            </p:cNvGrpSpPr>
            <p:nvPr/>
          </p:nvGrpSpPr>
          <p:grpSpPr bwMode="auto">
            <a:xfrm rot="9040191" flipH="1">
              <a:off x="8097838" y="3527897"/>
              <a:ext cx="42862" cy="63500"/>
              <a:chOff x="2051" y="2620"/>
              <a:chExt cx="190" cy="374"/>
            </a:xfrm>
          </p:grpSpPr>
          <p:sp>
            <p:nvSpPr>
              <p:cNvPr id="345" name="AutoShape 212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46" name="Rectangle 212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72" name="Group 2130"/>
            <p:cNvGrpSpPr>
              <a:grpSpLocks/>
            </p:cNvGrpSpPr>
            <p:nvPr/>
          </p:nvGrpSpPr>
          <p:grpSpPr bwMode="auto">
            <a:xfrm rot="6794910" flipH="1">
              <a:off x="8639969" y="2206303"/>
              <a:ext cx="42862" cy="63500"/>
              <a:chOff x="2051" y="2620"/>
              <a:chExt cx="190" cy="374"/>
            </a:xfrm>
          </p:grpSpPr>
          <p:sp>
            <p:nvSpPr>
              <p:cNvPr id="343" name="AutoShape 213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44" name="Rectangle 213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73" name="Group 2158"/>
            <p:cNvGrpSpPr>
              <a:grpSpLocks/>
            </p:cNvGrpSpPr>
            <p:nvPr/>
          </p:nvGrpSpPr>
          <p:grpSpPr bwMode="auto">
            <a:xfrm flipH="1">
              <a:off x="7493000" y="2816697"/>
              <a:ext cx="42863" cy="63500"/>
              <a:chOff x="2051" y="2620"/>
              <a:chExt cx="190" cy="374"/>
            </a:xfrm>
          </p:grpSpPr>
          <p:sp>
            <p:nvSpPr>
              <p:cNvPr id="341" name="AutoShape 215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42" name="Rectangle 216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74" name="Group 2161"/>
            <p:cNvGrpSpPr>
              <a:grpSpLocks/>
            </p:cNvGrpSpPr>
            <p:nvPr/>
          </p:nvGrpSpPr>
          <p:grpSpPr bwMode="auto">
            <a:xfrm flipH="1">
              <a:off x="7529513" y="3135784"/>
              <a:ext cx="42862" cy="63500"/>
              <a:chOff x="2051" y="2620"/>
              <a:chExt cx="190" cy="374"/>
            </a:xfrm>
          </p:grpSpPr>
          <p:sp>
            <p:nvSpPr>
              <p:cNvPr id="339" name="AutoShape 216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40" name="Rectangle 216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sp>
          <p:nvSpPr>
            <p:cNvPr id="151" name="Line 2164"/>
            <p:cNvSpPr>
              <a:spLocks noChangeShapeType="1"/>
            </p:cNvSpPr>
            <p:nvPr/>
          </p:nvSpPr>
          <p:spPr bwMode="auto">
            <a:xfrm>
              <a:off x="2103438" y="2932584"/>
              <a:ext cx="223837" cy="0"/>
            </a:xfrm>
            <a:prstGeom prst="line">
              <a:avLst/>
            </a:prstGeom>
            <a:noFill/>
            <a:ln w="19050">
              <a:solidFill>
                <a:schemeClr val="tx1"/>
              </a:solidFill>
              <a:round/>
              <a:headEnd/>
              <a:tailEnd type="arrow" w="med" len="med"/>
            </a:ln>
          </p:spPr>
          <p:txBody>
            <a:bodyPr/>
            <a:lstStyle/>
            <a:p>
              <a:endParaRPr lang="en-US" dirty="0"/>
            </a:p>
          </p:txBody>
        </p:sp>
        <p:sp>
          <p:nvSpPr>
            <p:cNvPr id="152" name="Line 2165"/>
            <p:cNvSpPr>
              <a:spLocks noChangeShapeType="1"/>
            </p:cNvSpPr>
            <p:nvPr/>
          </p:nvSpPr>
          <p:spPr bwMode="auto">
            <a:xfrm>
              <a:off x="4465638" y="2932584"/>
              <a:ext cx="223837" cy="0"/>
            </a:xfrm>
            <a:prstGeom prst="line">
              <a:avLst/>
            </a:prstGeom>
            <a:noFill/>
            <a:ln w="19050">
              <a:solidFill>
                <a:schemeClr val="tx1"/>
              </a:solidFill>
              <a:round/>
              <a:headEnd/>
              <a:tailEnd type="arrow" w="med" len="med"/>
            </a:ln>
          </p:spPr>
          <p:txBody>
            <a:bodyPr/>
            <a:lstStyle/>
            <a:p>
              <a:endParaRPr lang="en-US" dirty="0"/>
            </a:p>
          </p:txBody>
        </p:sp>
        <p:sp>
          <p:nvSpPr>
            <p:cNvPr id="153" name="Line 2166"/>
            <p:cNvSpPr>
              <a:spLocks noChangeShapeType="1"/>
            </p:cNvSpPr>
            <p:nvPr/>
          </p:nvSpPr>
          <p:spPr bwMode="auto">
            <a:xfrm>
              <a:off x="6827838" y="2932584"/>
              <a:ext cx="223837" cy="0"/>
            </a:xfrm>
            <a:prstGeom prst="line">
              <a:avLst/>
            </a:prstGeom>
            <a:noFill/>
            <a:ln w="19050">
              <a:solidFill>
                <a:schemeClr val="tx1"/>
              </a:solidFill>
              <a:round/>
              <a:headEnd/>
              <a:tailEnd type="arrow" w="med" len="med"/>
            </a:ln>
          </p:spPr>
          <p:txBody>
            <a:bodyPr/>
            <a:lstStyle/>
            <a:p>
              <a:endParaRPr lang="en-US" dirty="0"/>
            </a:p>
          </p:txBody>
        </p:sp>
        <p:sp>
          <p:nvSpPr>
            <p:cNvPr id="154" name="Text Box 2168"/>
            <p:cNvSpPr txBox="1">
              <a:spLocks noChangeArrowheads="1"/>
            </p:cNvSpPr>
            <p:nvPr/>
          </p:nvSpPr>
          <p:spPr bwMode="auto">
            <a:xfrm>
              <a:off x="1420813" y="1491134"/>
              <a:ext cx="557212" cy="457200"/>
            </a:xfrm>
            <a:prstGeom prst="rect">
              <a:avLst/>
            </a:prstGeom>
            <a:noFill/>
            <a:ln w="9525">
              <a:noFill/>
              <a:miter lim="800000"/>
              <a:headEnd/>
              <a:tailEnd/>
            </a:ln>
          </p:spPr>
          <p:txBody>
            <a:bodyPr wrap="none">
              <a:spAutoFit/>
            </a:bodyPr>
            <a:lstStyle/>
            <a:p>
              <a:r>
                <a:rPr lang="en-US" sz="2400" b="1" dirty="0"/>
                <a:t>P1</a:t>
              </a:r>
            </a:p>
          </p:txBody>
        </p:sp>
        <p:sp>
          <p:nvSpPr>
            <p:cNvPr id="155" name="Text Box 2169"/>
            <p:cNvSpPr txBox="1">
              <a:spLocks noChangeArrowheads="1"/>
            </p:cNvSpPr>
            <p:nvPr/>
          </p:nvSpPr>
          <p:spPr bwMode="auto">
            <a:xfrm>
              <a:off x="2427288" y="1510184"/>
              <a:ext cx="557212" cy="457200"/>
            </a:xfrm>
            <a:prstGeom prst="rect">
              <a:avLst/>
            </a:prstGeom>
            <a:noFill/>
            <a:ln w="9525">
              <a:noFill/>
              <a:miter lim="800000"/>
              <a:headEnd/>
              <a:tailEnd/>
            </a:ln>
          </p:spPr>
          <p:txBody>
            <a:bodyPr wrap="none">
              <a:spAutoFit/>
            </a:bodyPr>
            <a:lstStyle/>
            <a:p>
              <a:r>
                <a:rPr lang="en-US" sz="2400" b="1" dirty="0"/>
                <a:t>P2</a:t>
              </a:r>
            </a:p>
          </p:txBody>
        </p:sp>
        <p:sp>
          <p:nvSpPr>
            <p:cNvPr id="156" name="Text Box 2172"/>
            <p:cNvSpPr txBox="1">
              <a:spLocks noChangeArrowheads="1"/>
            </p:cNvSpPr>
            <p:nvPr/>
          </p:nvSpPr>
          <p:spPr bwMode="auto">
            <a:xfrm>
              <a:off x="3787775" y="1508597"/>
              <a:ext cx="557213" cy="457200"/>
            </a:xfrm>
            <a:prstGeom prst="rect">
              <a:avLst/>
            </a:prstGeom>
            <a:noFill/>
            <a:ln w="9525">
              <a:noFill/>
              <a:miter lim="800000"/>
              <a:headEnd/>
              <a:tailEnd/>
            </a:ln>
          </p:spPr>
          <p:txBody>
            <a:bodyPr wrap="none">
              <a:spAutoFit/>
            </a:bodyPr>
            <a:lstStyle/>
            <a:p>
              <a:r>
                <a:rPr lang="en-US" sz="2400" b="1" dirty="0"/>
                <a:t>P1</a:t>
              </a:r>
            </a:p>
          </p:txBody>
        </p:sp>
        <p:sp>
          <p:nvSpPr>
            <p:cNvPr id="157" name="Text Box 2173"/>
            <p:cNvSpPr txBox="1">
              <a:spLocks noChangeArrowheads="1"/>
            </p:cNvSpPr>
            <p:nvPr/>
          </p:nvSpPr>
          <p:spPr bwMode="auto">
            <a:xfrm>
              <a:off x="7180263" y="1508597"/>
              <a:ext cx="557212" cy="457200"/>
            </a:xfrm>
            <a:prstGeom prst="rect">
              <a:avLst/>
            </a:prstGeom>
            <a:noFill/>
            <a:ln w="9525">
              <a:noFill/>
              <a:miter lim="800000"/>
              <a:headEnd/>
              <a:tailEnd/>
            </a:ln>
          </p:spPr>
          <p:txBody>
            <a:bodyPr wrap="none">
              <a:spAutoFit/>
            </a:bodyPr>
            <a:lstStyle/>
            <a:p>
              <a:r>
                <a:rPr lang="en-US" sz="2400" b="1" dirty="0"/>
                <a:t>P2</a:t>
              </a:r>
            </a:p>
          </p:txBody>
        </p:sp>
        <p:sp>
          <p:nvSpPr>
            <p:cNvPr id="158" name="Text Box 2175"/>
            <p:cNvSpPr txBox="1">
              <a:spLocks noChangeArrowheads="1"/>
            </p:cNvSpPr>
            <p:nvPr/>
          </p:nvSpPr>
          <p:spPr bwMode="auto">
            <a:xfrm>
              <a:off x="8425676" y="1509818"/>
              <a:ext cx="557213" cy="457200"/>
            </a:xfrm>
            <a:prstGeom prst="rect">
              <a:avLst/>
            </a:prstGeom>
            <a:noFill/>
            <a:ln w="9525">
              <a:noFill/>
              <a:miter lim="800000"/>
              <a:headEnd/>
              <a:tailEnd/>
            </a:ln>
          </p:spPr>
          <p:txBody>
            <a:bodyPr wrap="none">
              <a:spAutoFit/>
            </a:bodyPr>
            <a:lstStyle/>
            <a:p>
              <a:r>
                <a:rPr lang="en-US" sz="2400" b="1" dirty="0"/>
                <a:t>P3</a:t>
              </a:r>
            </a:p>
          </p:txBody>
        </p:sp>
        <p:sp>
          <p:nvSpPr>
            <p:cNvPr id="159" name="AutoShape 2178"/>
            <p:cNvSpPr>
              <a:spLocks noChangeArrowheads="1"/>
            </p:cNvSpPr>
            <p:nvPr/>
          </p:nvSpPr>
          <p:spPr bwMode="auto">
            <a:xfrm flipH="1">
              <a:off x="4722813" y="1480022"/>
              <a:ext cx="2057400" cy="1990725"/>
            </a:xfrm>
            <a:prstGeom prst="can">
              <a:avLst>
                <a:gd name="adj" fmla="val 25000"/>
              </a:avLst>
            </a:prstGeom>
            <a:noFill/>
            <a:ln w="9525">
              <a:solidFill>
                <a:schemeClr val="tx1"/>
              </a:solidFill>
              <a:round/>
              <a:headEnd/>
              <a:tailEnd/>
            </a:ln>
          </p:spPr>
          <p:txBody>
            <a:bodyPr wrap="none" anchor="ctr"/>
            <a:lstStyle/>
            <a:p>
              <a:endParaRPr lang="en-US" dirty="0"/>
            </a:p>
          </p:txBody>
        </p:sp>
        <p:sp>
          <p:nvSpPr>
            <p:cNvPr id="160" name="AutoShape 2179"/>
            <p:cNvSpPr>
              <a:spLocks noChangeArrowheads="1"/>
            </p:cNvSpPr>
            <p:nvPr/>
          </p:nvSpPr>
          <p:spPr bwMode="auto">
            <a:xfrm flipH="1">
              <a:off x="4722813" y="2089622"/>
              <a:ext cx="2057400" cy="1990725"/>
            </a:xfrm>
            <a:prstGeom prst="can">
              <a:avLst>
                <a:gd name="adj" fmla="val 25000"/>
              </a:avLst>
            </a:prstGeom>
            <a:solidFill>
              <a:schemeClr val="accent1"/>
            </a:solidFill>
            <a:ln w="9525">
              <a:solidFill>
                <a:schemeClr val="tx1"/>
              </a:solidFill>
              <a:round/>
              <a:headEnd/>
              <a:tailEnd/>
            </a:ln>
          </p:spPr>
          <p:txBody>
            <a:bodyPr wrap="none" anchor="ctr"/>
            <a:lstStyle/>
            <a:p>
              <a:endParaRPr lang="en-US" dirty="0"/>
            </a:p>
          </p:txBody>
        </p:sp>
        <p:grpSp>
          <p:nvGrpSpPr>
            <p:cNvPr id="175" name="Group 2180"/>
            <p:cNvGrpSpPr>
              <a:grpSpLocks/>
            </p:cNvGrpSpPr>
            <p:nvPr/>
          </p:nvGrpSpPr>
          <p:grpSpPr bwMode="auto">
            <a:xfrm flipH="1">
              <a:off x="4752975" y="2635724"/>
              <a:ext cx="849313" cy="331788"/>
              <a:chOff x="1292" y="1548"/>
              <a:chExt cx="2604" cy="763"/>
            </a:xfrm>
          </p:grpSpPr>
          <p:sp>
            <p:nvSpPr>
              <p:cNvPr id="331" name="Freeform 2181"/>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32" name="Freeform 2182"/>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33" name="Freeform 2183"/>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34" name="Freeform 2184"/>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35" name="Freeform 2185"/>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36" name="Freeform 2186"/>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337" name="Oval 2187"/>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338" name="Oval 2188"/>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sp>
          <p:nvSpPr>
            <p:cNvPr id="162" name="Oval 2189"/>
            <p:cNvSpPr>
              <a:spLocks noChangeArrowheads="1"/>
            </p:cNvSpPr>
            <p:nvPr/>
          </p:nvSpPr>
          <p:spPr bwMode="auto">
            <a:xfrm flipH="1">
              <a:off x="4722813" y="3613622"/>
              <a:ext cx="2057400" cy="533400"/>
            </a:xfrm>
            <a:prstGeom prst="ellipse">
              <a:avLst/>
            </a:prstGeom>
            <a:solidFill>
              <a:schemeClr val="accent1"/>
            </a:solidFill>
            <a:ln w="9525">
              <a:solidFill>
                <a:schemeClr val="tx1"/>
              </a:solidFill>
              <a:round/>
              <a:headEnd/>
              <a:tailEnd/>
            </a:ln>
          </p:spPr>
          <p:txBody>
            <a:bodyPr wrap="none" anchor="ctr"/>
            <a:lstStyle/>
            <a:p>
              <a:endParaRPr lang="en-US" dirty="0"/>
            </a:p>
          </p:txBody>
        </p:sp>
        <p:grpSp>
          <p:nvGrpSpPr>
            <p:cNvPr id="176" name="Group 2190"/>
            <p:cNvGrpSpPr>
              <a:grpSpLocks/>
            </p:cNvGrpSpPr>
            <p:nvPr/>
          </p:nvGrpSpPr>
          <p:grpSpPr bwMode="auto">
            <a:xfrm rot="18917318" flipH="1">
              <a:off x="5341938" y="2773834"/>
              <a:ext cx="42862" cy="63500"/>
              <a:chOff x="2051" y="2620"/>
              <a:chExt cx="190" cy="374"/>
            </a:xfrm>
          </p:grpSpPr>
          <p:sp>
            <p:nvSpPr>
              <p:cNvPr id="329" name="AutoShape 219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30" name="Rectangle 219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77" name="Group 2193"/>
            <p:cNvGrpSpPr>
              <a:grpSpLocks/>
            </p:cNvGrpSpPr>
            <p:nvPr/>
          </p:nvGrpSpPr>
          <p:grpSpPr bwMode="auto">
            <a:xfrm rot="1088285" flipH="1">
              <a:off x="4962525" y="2773834"/>
              <a:ext cx="42863" cy="63500"/>
              <a:chOff x="2051" y="2620"/>
              <a:chExt cx="190" cy="374"/>
            </a:xfrm>
          </p:grpSpPr>
          <p:sp>
            <p:nvSpPr>
              <p:cNvPr id="327" name="AutoShape 219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28" name="Rectangle 219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78" name="Group 2196"/>
            <p:cNvGrpSpPr>
              <a:grpSpLocks/>
            </p:cNvGrpSpPr>
            <p:nvPr/>
          </p:nvGrpSpPr>
          <p:grpSpPr bwMode="auto">
            <a:xfrm flipH="1">
              <a:off x="5213350" y="2710334"/>
              <a:ext cx="42863" cy="63500"/>
              <a:chOff x="2051" y="2620"/>
              <a:chExt cx="190" cy="374"/>
            </a:xfrm>
          </p:grpSpPr>
          <p:sp>
            <p:nvSpPr>
              <p:cNvPr id="325" name="AutoShape 2197"/>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26" name="Rectangle 2198"/>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79" name="Group 2199"/>
            <p:cNvGrpSpPr>
              <a:grpSpLocks/>
            </p:cNvGrpSpPr>
            <p:nvPr/>
          </p:nvGrpSpPr>
          <p:grpSpPr bwMode="auto">
            <a:xfrm>
              <a:off x="4767263" y="2969099"/>
              <a:ext cx="849313" cy="331788"/>
              <a:chOff x="1292" y="1548"/>
              <a:chExt cx="2604" cy="763"/>
            </a:xfrm>
          </p:grpSpPr>
          <p:sp>
            <p:nvSpPr>
              <p:cNvPr id="317" name="Freeform 220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18" name="Freeform 220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19" name="Freeform 220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20" name="Freeform 220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21" name="Freeform 220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22" name="Freeform 220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323" name="Oval 2206"/>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324" name="Oval 2207"/>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180" name="Group 2208"/>
            <p:cNvGrpSpPr>
              <a:grpSpLocks/>
            </p:cNvGrpSpPr>
            <p:nvPr/>
          </p:nvGrpSpPr>
          <p:grpSpPr bwMode="auto">
            <a:xfrm rot="2682682">
              <a:off x="4956175" y="3102447"/>
              <a:ext cx="42863" cy="63500"/>
              <a:chOff x="2051" y="2620"/>
              <a:chExt cx="190" cy="374"/>
            </a:xfrm>
          </p:grpSpPr>
          <p:sp>
            <p:nvSpPr>
              <p:cNvPr id="315" name="AutoShape 220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16" name="Rectangle 221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81" name="Group 2211"/>
            <p:cNvGrpSpPr>
              <a:grpSpLocks/>
            </p:cNvGrpSpPr>
            <p:nvPr/>
          </p:nvGrpSpPr>
          <p:grpSpPr bwMode="auto">
            <a:xfrm rot="-1088285">
              <a:off x="5043488" y="3121497"/>
              <a:ext cx="42862" cy="63500"/>
              <a:chOff x="2051" y="2620"/>
              <a:chExt cx="190" cy="374"/>
            </a:xfrm>
          </p:grpSpPr>
          <p:sp>
            <p:nvSpPr>
              <p:cNvPr id="313" name="AutoShape 221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14" name="Rectangle 221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82" name="Group 2214"/>
            <p:cNvGrpSpPr>
              <a:grpSpLocks/>
            </p:cNvGrpSpPr>
            <p:nvPr/>
          </p:nvGrpSpPr>
          <p:grpSpPr bwMode="auto">
            <a:xfrm rot="-9040191">
              <a:off x="5241925" y="3111972"/>
              <a:ext cx="42863" cy="63500"/>
              <a:chOff x="2051" y="2620"/>
              <a:chExt cx="190" cy="374"/>
            </a:xfrm>
          </p:grpSpPr>
          <p:sp>
            <p:nvSpPr>
              <p:cNvPr id="311" name="AutoShape 221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12" name="Rectangle 221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83" name="Group 2217"/>
            <p:cNvGrpSpPr>
              <a:grpSpLocks/>
            </p:cNvGrpSpPr>
            <p:nvPr/>
          </p:nvGrpSpPr>
          <p:grpSpPr bwMode="auto">
            <a:xfrm>
              <a:off x="4994275" y="3015134"/>
              <a:ext cx="42863" cy="63500"/>
              <a:chOff x="2051" y="2620"/>
              <a:chExt cx="190" cy="374"/>
            </a:xfrm>
          </p:grpSpPr>
          <p:sp>
            <p:nvSpPr>
              <p:cNvPr id="309" name="AutoShape 221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10" name="Rectangle 221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84" name="Group 2220"/>
            <p:cNvGrpSpPr>
              <a:grpSpLocks/>
            </p:cNvGrpSpPr>
            <p:nvPr/>
          </p:nvGrpSpPr>
          <p:grpSpPr bwMode="auto">
            <a:xfrm flipH="1">
              <a:off x="4748212" y="3354859"/>
              <a:ext cx="849313" cy="331788"/>
              <a:chOff x="1292" y="1548"/>
              <a:chExt cx="2604" cy="763"/>
            </a:xfrm>
          </p:grpSpPr>
          <p:sp>
            <p:nvSpPr>
              <p:cNvPr id="301" name="Freeform 2221"/>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02" name="Freeform 2222"/>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03" name="Freeform 2223"/>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04" name="Freeform 2224"/>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05" name="Freeform 2225"/>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06" name="Freeform 2226"/>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307" name="Oval 2227"/>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308" name="Oval 2228"/>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185" name="Group 2229"/>
            <p:cNvGrpSpPr>
              <a:grpSpLocks/>
            </p:cNvGrpSpPr>
            <p:nvPr/>
          </p:nvGrpSpPr>
          <p:grpSpPr bwMode="auto">
            <a:xfrm rot="18917318" flipH="1">
              <a:off x="5318125" y="3497734"/>
              <a:ext cx="42863" cy="63500"/>
              <a:chOff x="2051" y="2620"/>
              <a:chExt cx="190" cy="374"/>
            </a:xfrm>
          </p:grpSpPr>
          <p:sp>
            <p:nvSpPr>
              <p:cNvPr id="299" name="AutoShape 223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00" name="Rectangle 223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86" name="Group 2232"/>
            <p:cNvGrpSpPr>
              <a:grpSpLocks/>
            </p:cNvGrpSpPr>
            <p:nvPr/>
          </p:nvGrpSpPr>
          <p:grpSpPr bwMode="auto">
            <a:xfrm rot="1088285" flipH="1">
              <a:off x="5114925" y="3521547"/>
              <a:ext cx="42863" cy="63500"/>
              <a:chOff x="2051" y="2620"/>
              <a:chExt cx="190" cy="374"/>
            </a:xfrm>
          </p:grpSpPr>
          <p:sp>
            <p:nvSpPr>
              <p:cNvPr id="297" name="AutoShape 223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98" name="Rectangle 223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87" name="Group 2235"/>
            <p:cNvGrpSpPr>
              <a:grpSpLocks/>
            </p:cNvGrpSpPr>
            <p:nvPr/>
          </p:nvGrpSpPr>
          <p:grpSpPr bwMode="auto">
            <a:xfrm rot="9040191" flipH="1">
              <a:off x="4994275" y="3497734"/>
              <a:ext cx="42863" cy="63500"/>
              <a:chOff x="2051" y="2620"/>
              <a:chExt cx="190" cy="374"/>
            </a:xfrm>
          </p:grpSpPr>
          <p:sp>
            <p:nvSpPr>
              <p:cNvPr id="295" name="AutoShape 223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96" name="Rectangle 223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88" name="Group 2238"/>
            <p:cNvGrpSpPr>
              <a:grpSpLocks/>
            </p:cNvGrpSpPr>
            <p:nvPr/>
          </p:nvGrpSpPr>
          <p:grpSpPr bwMode="auto">
            <a:xfrm flipH="1">
              <a:off x="5208588" y="3415184"/>
              <a:ext cx="42862" cy="63500"/>
              <a:chOff x="2051" y="2620"/>
              <a:chExt cx="190" cy="374"/>
            </a:xfrm>
          </p:grpSpPr>
          <p:sp>
            <p:nvSpPr>
              <p:cNvPr id="293" name="AutoShape 223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94" name="Rectangle 224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89" name="Group 2268"/>
            <p:cNvGrpSpPr>
              <a:grpSpLocks/>
            </p:cNvGrpSpPr>
            <p:nvPr/>
          </p:nvGrpSpPr>
          <p:grpSpPr bwMode="auto">
            <a:xfrm rot="1583851" flipH="1">
              <a:off x="6072188" y="2313459"/>
              <a:ext cx="42862" cy="63500"/>
              <a:chOff x="2051" y="2620"/>
              <a:chExt cx="190" cy="374"/>
            </a:xfrm>
          </p:grpSpPr>
          <p:sp>
            <p:nvSpPr>
              <p:cNvPr id="291" name="AutoShape 226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92" name="Rectangle 227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90" name="Group 2271"/>
            <p:cNvGrpSpPr>
              <a:grpSpLocks/>
            </p:cNvGrpSpPr>
            <p:nvPr/>
          </p:nvGrpSpPr>
          <p:grpSpPr bwMode="auto">
            <a:xfrm rot="19516373" flipH="1">
              <a:off x="5529263" y="3675534"/>
              <a:ext cx="42862" cy="63500"/>
              <a:chOff x="2051" y="2620"/>
              <a:chExt cx="190" cy="374"/>
            </a:xfrm>
          </p:grpSpPr>
          <p:sp>
            <p:nvSpPr>
              <p:cNvPr id="289" name="AutoShape 227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90" name="Rectangle 227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91" name="Group 2274"/>
            <p:cNvGrpSpPr>
              <a:grpSpLocks/>
            </p:cNvGrpSpPr>
            <p:nvPr/>
          </p:nvGrpSpPr>
          <p:grpSpPr bwMode="auto">
            <a:xfrm rot="1766881" flipH="1">
              <a:off x="4910138" y="2597622"/>
              <a:ext cx="42862" cy="63500"/>
              <a:chOff x="2051" y="2620"/>
              <a:chExt cx="190" cy="374"/>
            </a:xfrm>
          </p:grpSpPr>
          <p:sp>
            <p:nvSpPr>
              <p:cNvPr id="287" name="AutoShape 227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88" name="Rectangle 227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92" name="Group 2277"/>
            <p:cNvGrpSpPr>
              <a:grpSpLocks/>
            </p:cNvGrpSpPr>
            <p:nvPr/>
          </p:nvGrpSpPr>
          <p:grpSpPr bwMode="auto">
            <a:xfrm flipH="1">
              <a:off x="5500688" y="2170584"/>
              <a:ext cx="42862" cy="63500"/>
              <a:chOff x="2051" y="2620"/>
              <a:chExt cx="190" cy="374"/>
            </a:xfrm>
          </p:grpSpPr>
          <p:sp>
            <p:nvSpPr>
              <p:cNvPr id="285" name="AutoShape 227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86" name="Rectangle 227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93" name="Group 2280"/>
            <p:cNvGrpSpPr>
              <a:grpSpLocks/>
            </p:cNvGrpSpPr>
            <p:nvPr/>
          </p:nvGrpSpPr>
          <p:grpSpPr bwMode="auto">
            <a:xfrm rot="4975378" flipH="1">
              <a:off x="5137943" y="3912866"/>
              <a:ext cx="42863" cy="63500"/>
              <a:chOff x="2051" y="2620"/>
              <a:chExt cx="190" cy="374"/>
            </a:xfrm>
          </p:grpSpPr>
          <p:sp>
            <p:nvSpPr>
              <p:cNvPr id="283" name="AutoShape 228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84" name="Rectangle 228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94" name="Group 2283"/>
            <p:cNvGrpSpPr>
              <a:grpSpLocks/>
            </p:cNvGrpSpPr>
            <p:nvPr/>
          </p:nvGrpSpPr>
          <p:grpSpPr bwMode="auto">
            <a:xfrm rot="6794910" flipH="1">
              <a:off x="5245894" y="3520753"/>
              <a:ext cx="42862" cy="63500"/>
              <a:chOff x="2051" y="2620"/>
              <a:chExt cx="190" cy="374"/>
            </a:xfrm>
          </p:grpSpPr>
          <p:sp>
            <p:nvSpPr>
              <p:cNvPr id="281" name="AutoShape 228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82" name="Rectangle 228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95" name="Group 2286"/>
            <p:cNvGrpSpPr>
              <a:grpSpLocks/>
            </p:cNvGrpSpPr>
            <p:nvPr/>
          </p:nvGrpSpPr>
          <p:grpSpPr bwMode="auto">
            <a:xfrm rot="2324866" flipH="1">
              <a:off x="5143500" y="3731097"/>
              <a:ext cx="42863" cy="63500"/>
              <a:chOff x="2051" y="2620"/>
              <a:chExt cx="190" cy="374"/>
            </a:xfrm>
          </p:grpSpPr>
          <p:sp>
            <p:nvSpPr>
              <p:cNvPr id="279" name="AutoShape 228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80" name="Rectangle 228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96" name="Group 2289"/>
            <p:cNvGrpSpPr>
              <a:grpSpLocks/>
            </p:cNvGrpSpPr>
            <p:nvPr/>
          </p:nvGrpSpPr>
          <p:grpSpPr bwMode="auto">
            <a:xfrm rot="4583237" flipH="1">
              <a:off x="5306218" y="2684141"/>
              <a:ext cx="42863" cy="63500"/>
              <a:chOff x="2051" y="2620"/>
              <a:chExt cx="190" cy="374"/>
            </a:xfrm>
          </p:grpSpPr>
          <p:sp>
            <p:nvSpPr>
              <p:cNvPr id="277" name="AutoShape 229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78" name="Rectangle 229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97" name="Group 2292"/>
            <p:cNvGrpSpPr>
              <a:grpSpLocks/>
            </p:cNvGrpSpPr>
            <p:nvPr/>
          </p:nvGrpSpPr>
          <p:grpSpPr bwMode="auto">
            <a:xfrm rot="15585574" flipH="1">
              <a:off x="5301457" y="3285803"/>
              <a:ext cx="42862" cy="63500"/>
              <a:chOff x="2051" y="2620"/>
              <a:chExt cx="190" cy="374"/>
            </a:xfrm>
          </p:grpSpPr>
          <p:sp>
            <p:nvSpPr>
              <p:cNvPr id="275" name="AutoShape 229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76" name="Rectangle 229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98" name="Group 2295"/>
            <p:cNvGrpSpPr>
              <a:grpSpLocks/>
            </p:cNvGrpSpPr>
            <p:nvPr/>
          </p:nvGrpSpPr>
          <p:grpSpPr bwMode="auto">
            <a:xfrm rot="18524866" flipH="1">
              <a:off x="5191918" y="3055616"/>
              <a:ext cx="42863" cy="63500"/>
              <a:chOff x="2051" y="2620"/>
              <a:chExt cx="190" cy="374"/>
            </a:xfrm>
          </p:grpSpPr>
          <p:sp>
            <p:nvSpPr>
              <p:cNvPr id="273" name="AutoShape 229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74" name="Rectangle 229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99" name="Group 2298"/>
            <p:cNvGrpSpPr>
              <a:grpSpLocks/>
            </p:cNvGrpSpPr>
            <p:nvPr/>
          </p:nvGrpSpPr>
          <p:grpSpPr bwMode="auto">
            <a:xfrm rot="3575335" flipH="1">
              <a:off x="5072857" y="2736528"/>
              <a:ext cx="42862" cy="63500"/>
              <a:chOff x="2051" y="2620"/>
              <a:chExt cx="190" cy="374"/>
            </a:xfrm>
          </p:grpSpPr>
          <p:sp>
            <p:nvSpPr>
              <p:cNvPr id="271" name="AutoShape 229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72" name="Rectangle 230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200" name="Group 2301"/>
            <p:cNvGrpSpPr>
              <a:grpSpLocks/>
            </p:cNvGrpSpPr>
            <p:nvPr/>
          </p:nvGrpSpPr>
          <p:grpSpPr bwMode="auto">
            <a:xfrm rot="19840191" flipH="1">
              <a:off x="5318125" y="3127847"/>
              <a:ext cx="42863" cy="63500"/>
              <a:chOff x="2051" y="2620"/>
              <a:chExt cx="190" cy="374"/>
            </a:xfrm>
          </p:grpSpPr>
          <p:sp>
            <p:nvSpPr>
              <p:cNvPr id="269" name="AutoShape 230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70" name="Rectangle 230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201" name="Group 2304"/>
            <p:cNvGrpSpPr>
              <a:grpSpLocks/>
            </p:cNvGrpSpPr>
            <p:nvPr/>
          </p:nvGrpSpPr>
          <p:grpSpPr bwMode="auto">
            <a:xfrm flipH="1">
              <a:off x="4805363" y="3219922"/>
              <a:ext cx="42862" cy="63500"/>
              <a:chOff x="2051" y="2620"/>
              <a:chExt cx="190" cy="374"/>
            </a:xfrm>
          </p:grpSpPr>
          <p:sp>
            <p:nvSpPr>
              <p:cNvPr id="267" name="AutoShape 230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68" name="Rectangle 230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02" name="Group 2307"/>
            <p:cNvGrpSpPr>
              <a:grpSpLocks/>
            </p:cNvGrpSpPr>
            <p:nvPr/>
          </p:nvGrpSpPr>
          <p:grpSpPr bwMode="auto">
            <a:xfrm flipH="1">
              <a:off x="6621463" y="2513484"/>
              <a:ext cx="42862" cy="63500"/>
              <a:chOff x="2051" y="2620"/>
              <a:chExt cx="190" cy="374"/>
            </a:xfrm>
          </p:grpSpPr>
          <p:sp>
            <p:nvSpPr>
              <p:cNvPr id="265" name="AutoShape 230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66" name="Rectangle 230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203" name="Group 2310"/>
            <p:cNvGrpSpPr>
              <a:grpSpLocks/>
            </p:cNvGrpSpPr>
            <p:nvPr/>
          </p:nvGrpSpPr>
          <p:grpSpPr bwMode="auto">
            <a:xfrm rot="1088285" flipH="1">
              <a:off x="6054725" y="2957984"/>
              <a:ext cx="42863" cy="63500"/>
              <a:chOff x="2051" y="2620"/>
              <a:chExt cx="190" cy="374"/>
            </a:xfrm>
          </p:grpSpPr>
          <p:sp>
            <p:nvSpPr>
              <p:cNvPr id="263" name="AutoShape 231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64" name="Rectangle 231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204" name="Group 2316"/>
            <p:cNvGrpSpPr>
              <a:grpSpLocks/>
            </p:cNvGrpSpPr>
            <p:nvPr/>
          </p:nvGrpSpPr>
          <p:grpSpPr bwMode="auto">
            <a:xfrm rot="18524866" flipH="1">
              <a:off x="4888706" y="3506466"/>
              <a:ext cx="42863" cy="63500"/>
              <a:chOff x="2051" y="2620"/>
              <a:chExt cx="190" cy="374"/>
            </a:xfrm>
          </p:grpSpPr>
          <p:sp>
            <p:nvSpPr>
              <p:cNvPr id="261" name="AutoShape 231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62" name="Rectangle 231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05" name="Group 2319"/>
            <p:cNvGrpSpPr>
              <a:grpSpLocks/>
            </p:cNvGrpSpPr>
            <p:nvPr/>
          </p:nvGrpSpPr>
          <p:grpSpPr bwMode="auto">
            <a:xfrm flipH="1">
              <a:off x="5499100" y="2427759"/>
              <a:ext cx="42863" cy="63500"/>
              <a:chOff x="2051" y="2620"/>
              <a:chExt cx="190" cy="374"/>
            </a:xfrm>
          </p:grpSpPr>
          <p:sp>
            <p:nvSpPr>
              <p:cNvPr id="259" name="AutoShape 232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60" name="Rectangle 232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206" name="Group 2322"/>
            <p:cNvGrpSpPr>
              <a:grpSpLocks/>
            </p:cNvGrpSpPr>
            <p:nvPr/>
          </p:nvGrpSpPr>
          <p:grpSpPr bwMode="auto">
            <a:xfrm flipH="1">
              <a:off x="5386388" y="3402484"/>
              <a:ext cx="42862" cy="63500"/>
              <a:chOff x="2051" y="2620"/>
              <a:chExt cx="190" cy="374"/>
            </a:xfrm>
          </p:grpSpPr>
          <p:sp>
            <p:nvSpPr>
              <p:cNvPr id="257" name="AutoShape 232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58" name="Rectangle 232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07" name="Group 2325"/>
            <p:cNvGrpSpPr>
              <a:grpSpLocks/>
            </p:cNvGrpSpPr>
            <p:nvPr/>
          </p:nvGrpSpPr>
          <p:grpSpPr bwMode="auto">
            <a:xfrm rot="6794910" flipH="1">
              <a:off x="5304632" y="3412803"/>
              <a:ext cx="42862" cy="63500"/>
              <a:chOff x="2051" y="2620"/>
              <a:chExt cx="190" cy="374"/>
            </a:xfrm>
          </p:grpSpPr>
          <p:sp>
            <p:nvSpPr>
              <p:cNvPr id="255" name="AutoShape 232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56" name="Rectangle 232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210" name="Group 2328"/>
            <p:cNvGrpSpPr>
              <a:grpSpLocks/>
            </p:cNvGrpSpPr>
            <p:nvPr/>
          </p:nvGrpSpPr>
          <p:grpSpPr bwMode="auto">
            <a:xfrm rot="2324866" flipH="1">
              <a:off x="5464175" y="3978747"/>
              <a:ext cx="42863" cy="63500"/>
              <a:chOff x="2051" y="2620"/>
              <a:chExt cx="190" cy="374"/>
            </a:xfrm>
          </p:grpSpPr>
          <p:sp>
            <p:nvSpPr>
              <p:cNvPr id="253" name="AutoShape 232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54" name="Rectangle 233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11" name="Group 2331"/>
            <p:cNvGrpSpPr>
              <a:grpSpLocks/>
            </p:cNvGrpSpPr>
            <p:nvPr/>
          </p:nvGrpSpPr>
          <p:grpSpPr bwMode="auto">
            <a:xfrm flipH="1">
              <a:off x="6261100" y="3824759"/>
              <a:ext cx="42863" cy="63500"/>
              <a:chOff x="2051" y="2620"/>
              <a:chExt cx="190" cy="374"/>
            </a:xfrm>
          </p:grpSpPr>
          <p:sp>
            <p:nvSpPr>
              <p:cNvPr id="251" name="AutoShape 233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52" name="Rectangle 233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212" name="Group 2334"/>
            <p:cNvGrpSpPr>
              <a:grpSpLocks/>
            </p:cNvGrpSpPr>
            <p:nvPr/>
          </p:nvGrpSpPr>
          <p:grpSpPr bwMode="auto">
            <a:xfrm rot="18917318" flipH="1">
              <a:off x="5124450" y="3434234"/>
              <a:ext cx="42863" cy="63500"/>
              <a:chOff x="2051" y="2620"/>
              <a:chExt cx="190" cy="374"/>
            </a:xfrm>
          </p:grpSpPr>
          <p:sp>
            <p:nvSpPr>
              <p:cNvPr id="249" name="AutoShape 233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50" name="Rectangle 233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13" name="Group 2337"/>
            <p:cNvGrpSpPr>
              <a:grpSpLocks/>
            </p:cNvGrpSpPr>
            <p:nvPr/>
          </p:nvGrpSpPr>
          <p:grpSpPr bwMode="auto">
            <a:xfrm rot="1088285" flipH="1">
              <a:off x="4902200" y="3318347"/>
              <a:ext cx="42863" cy="63500"/>
              <a:chOff x="2051" y="2620"/>
              <a:chExt cx="190" cy="374"/>
            </a:xfrm>
          </p:grpSpPr>
          <p:sp>
            <p:nvSpPr>
              <p:cNvPr id="247" name="AutoShape 233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48" name="Rectangle 233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214" name="Group 2340"/>
            <p:cNvGrpSpPr>
              <a:grpSpLocks/>
            </p:cNvGrpSpPr>
            <p:nvPr/>
          </p:nvGrpSpPr>
          <p:grpSpPr bwMode="auto">
            <a:xfrm rot="19516373" flipH="1">
              <a:off x="4911725" y="3821584"/>
              <a:ext cx="42863" cy="63500"/>
              <a:chOff x="2051" y="2620"/>
              <a:chExt cx="190" cy="374"/>
            </a:xfrm>
          </p:grpSpPr>
          <p:sp>
            <p:nvSpPr>
              <p:cNvPr id="245" name="AutoShape 234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46" name="Rectangle 234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215" name="Group 2343"/>
            <p:cNvGrpSpPr>
              <a:grpSpLocks/>
            </p:cNvGrpSpPr>
            <p:nvPr/>
          </p:nvGrpSpPr>
          <p:grpSpPr bwMode="auto">
            <a:xfrm rot="19516373" flipH="1">
              <a:off x="4873625" y="2232497"/>
              <a:ext cx="42863" cy="63500"/>
              <a:chOff x="2051" y="2620"/>
              <a:chExt cx="190" cy="374"/>
            </a:xfrm>
          </p:grpSpPr>
          <p:sp>
            <p:nvSpPr>
              <p:cNvPr id="243" name="AutoShape 234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44" name="Rectangle 234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93" name="Group 2346"/>
            <p:cNvGrpSpPr>
              <a:grpSpLocks/>
            </p:cNvGrpSpPr>
            <p:nvPr/>
          </p:nvGrpSpPr>
          <p:grpSpPr bwMode="auto">
            <a:xfrm rot="18524866" flipH="1">
              <a:off x="4995069" y="2342828"/>
              <a:ext cx="42862" cy="63500"/>
              <a:chOff x="2051" y="2620"/>
              <a:chExt cx="190" cy="374"/>
            </a:xfrm>
          </p:grpSpPr>
          <p:sp>
            <p:nvSpPr>
              <p:cNvPr id="241" name="AutoShape 234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42" name="Rectangle 234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96" name="Group 2349"/>
            <p:cNvGrpSpPr>
              <a:grpSpLocks/>
            </p:cNvGrpSpPr>
            <p:nvPr/>
          </p:nvGrpSpPr>
          <p:grpSpPr bwMode="auto">
            <a:xfrm rot="15585574" flipH="1">
              <a:off x="6065044" y="3708078"/>
              <a:ext cx="42862" cy="63500"/>
              <a:chOff x="2051" y="2620"/>
              <a:chExt cx="190" cy="374"/>
            </a:xfrm>
          </p:grpSpPr>
          <p:sp>
            <p:nvSpPr>
              <p:cNvPr id="239" name="AutoShape 235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40" name="Rectangle 235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00" name="Group 2352"/>
            <p:cNvGrpSpPr>
              <a:grpSpLocks/>
            </p:cNvGrpSpPr>
            <p:nvPr/>
          </p:nvGrpSpPr>
          <p:grpSpPr bwMode="auto">
            <a:xfrm rot="1088285" flipH="1">
              <a:off x="5267325" y="2257897"/>
              <a:ext cx="42863" cy="63500"/>
              <a:chOff x="2051" y="2620"/>
              <a:chExt cx="190" cy="374"/>
            </a:xfrm>
          </p:grpSpPr>
          <p:sp>
            <p:nvSpPr>
              <p:cNvPr id="237" name="AutoShape 235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38" name="Rectangle 235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01" name="Group 2358"/>
            <p:cNvGrpSpPr>
              <a:grpSpLocks/>
            </p:cNvGrpSpPr>
            <p:nvPr/>
          </p:nvGrpSpPr>
          <p:grpSpPr bwMode="auto">
            <a:xfrm rot="19516373" flipH="1">
              <a:off x="5264150" y="2791297"/>
              <a:ext cx="42863" cy="63500"/>
              <a:chOff x="2051" y="2620"/>
              <a:chExt cx="190" cy="374"/>
            </a:xfrm>
          </p:grpSpPr>
          <p:sp>
            <p:nvSpPr>
              <p:cNvPr id="235" name="AutoShape 235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36" name="Rectangle 236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02" name="Group 2361"/>
            <p:cNvGrpSpPr>
              <a:grpSpLocks/>
            </p:cNvGrpSpPr>
            <p:nvPr/>
          </p:nvGrpSpPr>
          <p:grpSpPr bwMode="auto">
            <a:xfrm rot="4975378" flipH="1">
              <a:off x="5107781" y="3027041"/>
              <a:ext cx="42863" cy="63500"/>
              <a:chOff x="2051" y="2620"/>
              <a:chExt cx="190" cy="374"/>
            </a:xfrm>
          </p:grpSpPr>
          <p:sp>
            <p:nvSpPr>
              <p:cNvPr id="233" name="AutoShape 236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34" name="Rectangle 236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03" name="Group 2364"/>
            <p:cNvGrpSpPr>
              <a:grpSpLocks/>
            </p:cNvGrpSpPr>
            <p:nvPr/>
          </p:nvGrpSpPr>
          <p:grpSpPr bwMode="auto">
            <a:xfrm flipH="1">
              <a:off x="5029200" y="2799234"/>
              <a:ext cx="42863" cy="63500"/>
              <a:chOff x="2051" y="2620"/>
              <a:chExt cx="190" cy="374"/>
            </a:xfrm>
          </p:grpSpPr>
          <p:sp>
            <p:nvSpPr>
              <p:cNvPr id="231" name="AutoShape 236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32" name="Rectangle 236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04" name="Group 2367"/>
            <p:cNvGrpSpPr>
              <a:grpSpLocks/>
            </p:cNvGrpSpPr>
            <p:nvPr/>
          </p:nvGrpSpPr>
          <p:grpSpPr bwMode="auto">
            <a:xfrm rot="18917318" flipH="1">
              <a:off x="4922838" y="3019897"/>
              <a:ext cx="42862" cy="63500"/>
              <a:chOff x="2051" y="2620"/>
              <a:chExt cx="190" cy="374"/>
            </a:xfrm>
          </p:grpSpPr>
          <p:sp>
            <p:nvSpPr>
              <p:cNvPr id="229" name="AutoShape 2368"/>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30" name="Rectangle 2369"/>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sp>
          <p:nvSpPr>
            <p:cNvPr id="208" name="Freeform 2370" descr="Outlined diamond"/>
            <p:cNvSpPr>
              <a:spLocks/>
            </p:cNvSpPr>
            <p:nvPr/>
          </p:nvSpPr>
          <p:spPr bwMode="auto">
            <a:xfrm>
              <a:off x="5632450" y="2089622"/>
              <a:ext cx="233363" cy="2057400"/>
            </a:xfrm>
            <a:custGeom>
              <a:avLst/>
              <a:gdLst>
                <a:gd name="T0" fmla="*/ 0 w 147"/>
                <a:gd name="T1" fmla="*/ 495300 h 1296"/>
                <a:gd name="T2" fmla="*/ 233363 w 147"/>
                <a:gd name="T3" fmla="*/ 0 h 1296"/>
                <a:gd name="T4" fmla="*/ 233363 w 147"/>
                <a:gd name="T5" fmla="*/ 1524000 h 1296"/>
                <a:gd name="T6" fmla="*/ 4763 w 147"/>
                <a:gd name="T7" fmla="*/ 2057400 h 1296"/>
                <a:gd name="T8" fmla="*/ 0 w 147"/>
                <a:gd name="T9" fmla="*/ 495300 h 1296"/>
                <a:gd name="T10" fmla="*/ 0 60000 65536"/>
                <a:gd name="T11" fmla="*/ 0 60000 65536"/>
                <a:gd name="T12" fmla="*/ 0 60000 65536"/>
                <a:gd name="T13" fmla="*/ 0 60000 65536"/>
                <a:gd name="T14" fmla="*/ 0 60000 65536"/>
                <a:gd name="T15" fmla="*/ 0 w 147"/>
                <a:gd name="T16" fmla="*/ 0 h 1296"/>
                <a:gd name="T17" fmla="*/ 147 w 147"/>
                <a:gd name="T18" fmla="*/ 1296 h 1296"/>
              </a:gdLst>
              <a:ahLst/>
              <a:cxnLst>
                <a:cxn ang="T10">
                  <a:pos x="T0" y="T1"/>
                </a:cxn>
                <a:cxn ang="T11">
                  <a:pos x="T2" y="T3"/>
                </a:cxn>
                <a:cxn ang="T12">
                  <a:pos x="T4" y="T5"/>
                </a:cxn>
                <a:cxn ang="T13">
                  <a:pos x="T6" y="T7"/>
                </a:cxn>
                <a:cxn ang="T14">
                  <a:pos x="T8" y="T9"/>
                </a:cxn>
              </a:cxnLst>
              <a:rect l="T15" t="T16" r="T17" b="T18"/>
              <a:pathLst>
                <a:path w="147" h="1296">
                  <a:moveTo>
                    <a:pt x="0" y="312"/>
                  </a:moveTo>
                  <a:lnTo>
                    <a:pt x="147" y="0"/>
                  </a:lnTo>
                  <a:lnTo>
                    <a:pt x="147" y="960"/>
                  </a:lnTo>
                  <a:lnTo>
                    <a:pt x="3" y="1296"/>
                  </a:lnTo>
                  <a:lnTo>
                    <a:pt x="0" y="312"/>
                  </a:lnTo>
                  <a:close/>
                </a:path>
              </a:pathLst>
            </a:custGeom>
            <a:pattFill prst="openDmnd">
              <a:fgClr>
                <a:schemeClr val="tx1"/>
              </a:fgClr>
              <a:bgClr>
                <a:schemeClr val="accent1"/>
              </a:bgClr>
            </a:pattFill>
            <a:ln w="9525">
              <a:solidFill>
                <a:schemeClr val="tx1"/>
              </a:solidFill>
              <a:round/>
              <a:headEnd/>
              <a:tailEnd/>
            </a:ln>
          </p:spPr>
          <p:txBody>
            <a:bodyPr/>
            <a:lstStyle/>
            <a:p>
              <a:endParaRPr lang="en-US" dirty="0"/>
            </a:p>
          </p:txBody>
        </p:sp>
        <p:sp>
          <p:nvSpPr>
            <p:cNvPr id="209" name="Freeform 2371"/>
            <p:cNvSpPr>
              <a:spLocks/>
            </p:cNvSpPr>
            <p:nvPr/>
          </p:nvSpPr>
          <p:spPr bwMode="auto">
            <a:xfrm flipH="1">
              <a:off x="5632450" y="2584922"/>
              <a:ext cx="239713" cy="3175"/>
            </a:xfrm>
            <a:custGeom>
              <a:avLst/>
              <a:gdLst>
                <a:gd name="T0" fmla="*/ 0 w 151"/>
                <a:gd name="T1" fmla="*/ 0 h 2"/>
                <a:gd name="T2" fmla="*/ 119063 w 151"/>
                <a:gd name="T3" fmla="*/ 3175 h 2"/>
                <a:gd name="T4" fmla="*/ 239713 w 151"/>
                <a:gd name="T5" fmla="*/ 0 h 2"/>
                <a:gd name="T6" fmla="*/ 0 60000 65536"/>
                <a:gd name="T7" fmla="*/ 0 60000 65536"/>
                <a:gd name="T8" fmla="*/ 0 60000 65536"/>
                <a:gd name="T9" fmla="*/ 0 w 151"/>
                <a:gd name="T10" fmla="*/ 0 h 2"/>
                <a:gd name="T11" fmla="*/ 151 w 151"/>
                <a:gd name="T12" fmla="*/ 2 h 2"/>
              </a:gdLst>
              <a:ahLst/>
              <a:cxnLst>
                <a:cxn ang="T6">
                  <a:pos x="T0" y="T1"/>
                </a:cxn>
                <a:cxn ang="T7">
                  <a:pos x="T2" y="T3"/>
                </a:cxn>
                <a:cxn ang="T8">
                  <a:pos x="T4" y="T5"/>
                </a:cxn>
              </a:cxnLst>
              <a:rect l="T9" t="T10" r="T11" b="T12"/>
              <a:pathLst>
                <a:path w="151" h="2">
                  <a:moveTo>
                    <a:pt x="0" y="0"/>
                  </a:moveTo>
                  <a:cubicBezTo>
                    <a:pt x="12" y="0"/>
                    <a:pt x="50" y="2"/>
                    <a:pt x="75" y="2"/>
                  </a:cubicBezTo>
                  <a:cubicBezTo>
                    <a:pt x="100" y="2"/>
                    <a:pt x="135" y="0"/>
                    <a:pt x="151" y="0"/>
                  </a:cubicBezTo>
                </a:path>
              </a:pathLst>
            </a:custGeom>
            <a:noFill/>
            <a:ln w="9525">
              <a:solidFill>
                <a:schemeClr val="tx1"/>
              </a:solidFill>
              <a:round/>
              <a:headEnd/>
              <a:tailEnd/>
            </a:ln>
          </p:spPr>
          <p:txBody>
            <a:bodyPr/>
            <a:lstStyle/>
            <a:p>
              <a:endParaRPr lang="en-US" dirty="0"/>
            </a:p>
          </p:txBody>
        </p:sp>
        <p:grpSp>
          <p:nvGrpSpPr>
            <p:cNvPr id="705" name="Group 2372"/>
            <p:cNvGrpSpPr>
              <a:grpSpLocks/>
            </p:cNvGrpSpPr>
            <p:nvPr/>
          </p:nvGrpSpPr>
          <p:grpSpPr bwMode="auto">
            <a:xfrm flipH="1">
              <a:off x="5721350" y="2910359"/>
              <a:ext cx="42863" cy="63500"/>
              <a:chOff x="2051" y="2620"/>
              <a:chExt cx="190" cy="374"/>
            </a:xfrm>
          </p:grpSpPr>
          <p:sp>
            <p:nvSpPr>
              <p:cNvPr id="227" name="AutoShape 237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28" name="Rectangle 237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06" name="Group 2375"/>
            <p:cNvGrpSpPr>
              <a:grpSpLocks/>
            </p:cNvGrpSpPr>
            <p:nvPr/>
          </p:nvGrpSpPr>
          <p:grpSpPr bwMode="auto">
            <a:xfrm flipH="1">
              <a:off x="5430838" y="3819997"/>
              <a:ext cx="42862" cy="63500"/>
              <a:chOff x="2051" y="2620"/>
              <a:chExt cx="190" cy="374"/>
            </a:xfrm>
          </p:grpSpPr>
          <p:sp>
            <p:nvSpPr>
              <p:cNvPr id="225" name="AutoShape 237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26" name="Rectangle 237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07" name="Group 2378"/>
            <p:cNvGrpSpPr>
              <a:grpSpLocks/>
            </p:cNvGrpSpPr>
            <p:nvPr/>
          </p:nvGrpSpPr>
          <p:grpSpPr bwMode="auto">
            <a:xfrm rot="1583851" flipH="1">
              <a:off x="5861050" y="3872384"/>
              <a:ext cx="42863" cy="63500"/>
              <a:chOff x="2051" y="2620"/>
              <a:chExt cx="190" cy="374"/>
            </a:xfrm>
          </p:grpSpPr>
          <p:sp>
            <p:nvSpPr>
              <p:cNvPr id="223" name="AutoShape 237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24" name="Rectangle 238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08" name="Group 2381"/>
            <p:cNvGrpSpPr>
              <a:grpSpLocks/>
            </p:cNvGrpSpPr>
            <p:nvPr/>
          </p:nvGrpSpPr>
          <p:grpSpPr bwMode="auto">
            <a:xfrm rot="9040191" flipH="1">
              <a:off x="5734050" y="3523134"/>
              <a:ext cx="42863" cy="63500"/>
              <a:chOff x="2051" y="2620"/>
              <a:chExt cx="190" cy="374"/>
            </a:xfrm>
          </p:grpSpPr>
          <p:sp>
            <p:nvSpPr>
              <p:cNvPr id="221" name="AutoShape 238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22" name="Rectangle 238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09" name="Group 2387"/>
            <p:cNvGrpSpPr>
              <a:grpSpLocks/>
            </p:cNvGrpSpPr>
            <p:nvPr/>
          </p:nvGrpSpPr>
          <p:grpSpPr bwMode="auto">
            <a:xfrm flipH="1">
              <a:off x="5129213" y="2811934"/>
              <a:ext cx="42862" cy="63500"/>
              <a:chOff x="2051" y="2620"/>
              <a:chExt cx="190" cy="374"/>
            </a:xfrm>
          </p:grpSpPr>
          <p:sp>
            <p:nvSpPr>
              <p:cNvPr id="219" name="AutoShape 238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20" name="Rectangle 238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10" name="Group 2390"/>
            <p:cNvGrpSpPr>
              <a:grpSpLocks/>
            </p:cNvGrpSpPr>
            <p:nvPr/>
          </p:nvGrpSpPr>
          <p:grpSpPr bwMode="auto">
            <a:xfrm flipH="1">
              <a:off x="5165725" y="3131022"/>
              <a:ext cx="42863" cy="63500"/>
              <a:chOff x="2051" y="2620"/>
              <a:chExt cx="190" cy="374"/>
            </a:xfrm>
          </p:grpSpPr>
          <p:sp>
            <p:nvSpPr>
              <p:cNvPr id="217" name="AutoShape 239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18" name="Rectangle 239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sp>
          <p:nvSpPr>
            <p:cNvPr id="216" name="Text Box 2393"/>
            <p:cNvSpPr txBox="1">
              <a:spLocks noChangeArrowheads="1"/>
            </p:cNvSpPr>
            <p:nvPr/>
          </p:nvSpPr>
          <p:spPr bwMode="auto">
            <a:xfrm>
              <a:off x="4816475" y="1503834"/>
              <a:ext cx="557213" cy="457200"/>
            </a:xfrm>
            <a:prstGeom prst="rect">
              <a:avLst/>
            </a:prstGeom>
            <a:noFill/>
            <a:ln w="9525">
              <a:noFill/>
              <a:miter lim="800000"/>
              <a:headEnd/>
              <a:tailEnd/>
            </a:ln>
          </p:spPr>
          <p:txBody>
            <a:bodyPr wrap="none">
              <a:spAutoFit/>
            </a:bodyPr>
            <a:lstStyle/>
            <a:p>
              <a:r>
                <a:rPr lang="en-US" sz="2400" b="1" dirty="0"/>
                <a:t>P2</a:t>
              </a:r>
            </a:p>
          </p:txBody>
        </p:sp>
      </p:grpSp>
      <p:pic>
        <p:nvPicPr>
          <p:cNvPr id="1410" name="Picture 8" descr="http://www.salmovac.com/my_pictures/fish_vaccination_close_homepage.jpg"/>
          <p:cNvPicPr>
            <a:picLocks noChangeAspect="1" noChangeArrowheads="1"/>
          </p:cNvPicPr>
          <p:nvPr/>
        </p:nvPicPr>
        <p:blipFill>
          <a:blip r:embed="rId4" cstate="print"/>
          <a:srcRect/>
          <a:stretch>
            <a:fillRect/>
          </a:stretch>
        </p:blipFill>
        <p:spPr bwMode="auto">
          <a:xfrm>
            <a:off x="4566131" y="3710020"/>
            <a:ext cx="2147814" cy="1116863"/>
          </a:xfrm>
          <a:prstGeom prst="rect">
            <a:avLst/>
          </a:prstGeom>
          <a:noFill/>
          <a:ln>
            <a:solidFill>
              <a:schemeClr val="tx1"/>
            </a:solidFill>
          </a:ln>
        </p:spPr>
      </p:pic>
      <p:sp>
        <p:nvSpPr>
          <p:cNvPr id="1873" name="TextBox 1872"/>
          <p:cNvSpPr txBox="1"/>
          <p:nvPr/>
        </p:nvSpPr>
        <p:spPr>
          <a:xfrm>
            <a:off x="4749407" y="4853311"/>
            <a:ext cx="1736950" cy="523220"/>
          </a:xfrm>
          <a:prstGeom prst="rect">
            <a:avLst/>
          </a:prstGeom>
          <a:noFill/>
        </p:spPr>
        <p:txBody>
          <a:bodyPr wrap="none" rtlCol="0">
            <a:spAutoFit/>
          </a:bodyPr>
          <a:lstStyle/>
          <a:p>
            <a:r>
              <a:rPr lang="en-US" sz="2800" dirty="0" smtClean="0"/>
              <a:t>Vaccinate</a:t>
            </a:r>
          </a:p>
        </p:txBody>
      </p:sp>
      <p:grpSp>
        <p:nvGrpSpPr>
          <p:cNvPr id="1894" name="Group 1893"/>
          <p:cNvGrpSpPr/>
          <p:nvPr/>
        </p:nvGrpSpPr>
        <p:grpSpPr>
          <a:xfrm>
            <a:off x="487091" y="3598066"/>
            <a:ext cx="2184239" cy="1180116"/>
            <a:chOff x="1202219" y="3746323"/>
            <a:chExt cx="1954476" cy="954097"/>
          </a:xfrm>
        </p:grpSpPr>
        <p:grpSp>
          <p:nvGrpSpPr>
            <p:cNvPr id="1880" name="Group 12"/>
            <p:cNvGrpSpPr/>
            <p:nvPr/>
          </p:nvGrpSpPr>
          <p:grpSpPr>
            <a:xfrm>
              <a:off x="1215453" y="3746323"/>
              <a:ext cx="1941242" cy="954097"/>
              <a:chOff x="4211638" y="836613"/>
              <a:chExt cx="2320925" cy="1368425"/>
            </a:xfrm>
          </p:grpSpPr>
          <p:pic>
            <p:nvPicPr>
              <p:cNvPr id="1881" name="Picture 38" descr="3032536186_96c678cf10"/>
              <p:cNvPicPr>
                <a:picLocks noChangeAspect="1" noChangeArrowheads="1"/>
              </p:cNvPicPr>
              <p:nvPr/>
            </p:nvPicPr>
            <p:blipFill>
              <a:blip r:embed="rId5" cstate="print"/>
              <a:srcRect/>
              <a:stretch>
                <a:fillRect/>
              </a:stretch>
            </p:blipFill>
            <p:spPr bwMode="auto">
              <a:xfrm>
                <a:off x="4211638" y="836613"/>
                <a:ext cx="2320925" cy="1368425"/>
              </a:xfrm>
              <a:prstGeom prst="rect">
                <a:avLst/>
              </a:prstGeom>
              <a:noFill/>
              <a:ln w="9525">
                <a:noFill/>
                <a:miter lim="800000"/>
                <a:headEnd/>
                <a:tailEnd/>
              </a:ln>
            </p:spPr>
          </p:pic>
          <p:sp>
            <p:nvSpPr>
              <p:cNvPr id="1882" name="Oval 1881"/>
              <p:cNvSpPr/>
              <p:nvPr/>
            </p:nvSpPr>
            <p:spPr>
              <a:xfrm>
                <a:off x="4932363" y="1541741"/>
                <a:ext cx="287336" cy="1444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1891" name="TextBox 1890"/>
            <p:cNvSpPr txBox="1"/>
            <p:nvPr/>
          </p:nvSpPr>
          <p:spPr>
            <a:xfrm>
              <a:off x="1202219" y="3754368"/>
              <a:ext cx="897627" cy="400110"/>
            </a:xfrm>
            <a:prstGeom prst="rect">
              <a:avLst/>
            </a:prstGeom>
            <a:noFill/>
          </p:spPr>
          <p:txBody>
            <a:bodyPr wrap="none" rtlCol="0">
              <a:spAutoFit/>
            </a:bodyPr>
            <a:lstStyle/>
            <a:p>
              <a:r>
                <a:rPr lang="en-US" sz="2000" dirty="0" smtClean="0">
                  <a:solidFill>
                    <a:srgbClr val="FFFFFF"/>
                  </a:solidFill>
                </a:rPr>
                <a:t>Single</a:t>
              </a:r>
              <a:endParaRPr lang="en-US" sz="2000" dirty="0">
                <a:solidFill>
                  <a:srgbClr val="FFFFFF"/>
                </a:solidFill>
              </a:endParaRPr>
            </a:p>
          </p:txBody>
        </p:sp>
      </p:grpSp>
      <p:grpSp>
        <p:nvGrpSpPr>
          <p:cNvPr id="1896" name="Group 1895"/>
          <p:cNvGrpSpPr/>
          <p:nvPr/>
        </p:nvGrpSpPr>
        <p:grpSpPr>
          <a:xfrm>
            <a:off x="515767" y="4945530"/>
            <a:ext cx="2176720" cy="1264785"/>
            <a:chOff x="1185632" y="5803600"/>
            <a:chExt cx="1945743" cy="954097"/>
          </a:xfrm>
        </p:grpSpPr>
        <p:grpSp>
          <p:nvGrpSpPr>
            <p:cNvPr id="1890" name="Group 1889"/>
            <p:cNvGrpSpPr/>
            <p:nvPr/>
          </p:nvGrpSpPr>
          <p:grpSpPr>
            <a:xfrm>
              <a:off x="1190133" y="5803600"/>
              <a:ext cx="1941242" cy="954097"/>
              <a:chOff x="1190133" y="5803600"/>
              <a:chExt cx="1941242" cy="954097"/>
            </a:xfrm>
          </p:grpSpPr>
          <p:grpSp>
            <p:nvGrpSpPr>
              <p:cNvPr id="1886" name="Group 12"/>
              <p:cNvGrpSpPr/>
              <p:nvPr/>
            </p:nvGrpSpPr>
            <p:grpSpPr>
              <a:xfrm>
                <a:off x="1190133" y="5803600"/>
                <a:ext cx="1941242" cy="954097"/>
                <a:chOff x="4211638" y="836613"/>
                <a:chExt cx="2320925" cy="1368425"/>
              </a:xfrm>
            </p:grpSpPr>
            <p:pic>
              <p:nvPicPr>
                <p:cNvPr id="1887" name="Picture 38" descr="3032536186_96c678cf10"/>
                <p:cNvPicPr>
                  <a:picLocks noChangeAspect="1" noChangeArrowheads="1"/>
                </p:cNvPicPr>
                <p:nvPr/>
              </p:nvPicPr>
              <p:blipFill>
                <a:blip r:embed="rId5" cstate="print"/>
                <a:srcRect/>
                <a:stretch>
                  <a:fillRect/>
                </a:stretch>
              </p:blipFill>
              <p:spPr bwMode="auto">
                <a:xfrm>
                  <a:off x="4211638" y="836613"/>
                  <a:ext cx="2320925" cy="1368425"/>
                </a:xfrm>
                <a:prstGeom prst="rect">
                  <a:avLst/>
                </a:prstGeom>
                <a:noFill/>
                <a:ln w="9525">
                  <a:noFill/>
                  <a:miter lim="800000"/>
                  <a:headEnd/>
                  <a:tailEnd/>
                </a:ln>
              </p:spPr>
            </p:pic>
            <p:sp>
              <p:nvSpPr>
                <p:cNvPr id="1888" name="Oval 1887"/>
                <p:cNvSpPr/>
                <p:nvPr/>
              </p:nvSpPr>
              <p:spPr>
                <a:xfrm>
                  <a:off x="4932363" y="1541741"/>
                  <a:ext cx="287336" cy="1444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1889" name="Oval 1888"/>
              <p:cNvSpPr/>
              <p:nvPr/>
            </p:nvSpPr>
            <p:spPr>
              <a:xfrm>
                <a:off x="2096053" y="6336687"/>
                <a:ext cx="240330" cy="100722"/>
              </a:xfrm>
              <a:prstGeom prst="ellipse">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1893" name="TextBox 1892"/>
            <p:cNvSpPr txBox="1"/>
            <p:nvPr/>
          </p:nvSpPr>
          <p:spPr>
            <a:xfrm>
              <a:off x="1185632" y="5803600"/>
              <a:ext cx="583814" cy="400110"/>
            </a:xfrm>
            <a:prstGeom prst="rect">
              <a:avLst/>
            </a:prstGeom>
            <a:noFill/>
          </p:spPr>
          <p:txBody>
            <a:bodyPr wrap="none" rtlCol="0">
              <a:spAutoFit/>
            </a:bodyPr>
            <a:lstStyle/>
            <a:p>
              <a:r>
                <a:rPr lang="en-US" sz="2000" dirty="0" smtClean="0">
                  <a:solidFill>
                    <a:srgbClr val="FFFFFF"/>
                  </a:solidFill>
                </a:rPr>
                <a:t>Mix</a:t>
              </a:r>
              <a:endParaRPr lang="en-US" sz="2000" dirty="0">
                <a:solidFill>
                  <a:srgbClr val="FFFFFF"/>
                </a:solidFill>
              </a:endParaRPr>
            </a:p>
          </p:txBody>
        </p:sp>
      </p:grpSp>
      <p:sp>
        <p:nvSpPr>
          <p:cNvPr id="1376" name="TextBox 1375"/>
          <p:cNvSpPr txBox="1"/>
          <p:nvPr/>
        </p:nvSpPr>
        <p:spPr>
          <a:xfrm>
            <a:off x="3134189" y="5500482"/>
            <a:ext cx="5734840" cy="523220"/>
          </a:xfrm>
          <a:prstGeom prst="rect">
            <a:avLst/>
          </a:prstGeom>
          <a:noFill/>
        </p:spPr>
        <p:txBody>
          <a:bodyPr wrap="none" rtlCol="0">
            <a:spAutoFit/>
          </a:bodyPr>
          <a:lstStyle/>
          <a:p>
            <a:pPr algn="ctr"/>
            <a:r>
              <a:rPr lang="en-US" sz="2800" dirty="0" smtClean="0"/>
              <a:t>Vary: </a:t>
            </a:r>
            <a:r>
              <a:rPr lang="en-US" sz="2800" dirty="0">
                <a:solidFill>
                  <a:srgbClr val="FF0000"/>
                </a:solidFill>
              </a:rPr>
              <a:t>L</a:t>
            </a:r>
            <a:r>
              <a:rPr lang="en-US" sz="2800" dirty="0" smtClean="0">
                <a:solidFill>
                  <a:srgbClr val="FF0000"/>
                </a:solidFill>
              </a:rPr>
              <a:t>evel and timing of treatment</a:t>
            </a:r>
          </a:p>
        </p:txBody>
      </p:sp>
      <p:sp>
        <p:nvSpPr>
          <p:cNvPr id="1377" name="TextBox 1376"/>
          <p:cNvSpPr txBox="1"/>
          <p:nvPr/>
        </p:nvSpPr>
        <p:spPr>
          <a:xfrm>
            <a:off x="1640863" y="6248430"/>
            <a:ext cx="7422225" cy="523220"/>
          </a:xfrm>
          <a:prstGeom prst="rect">
            <a:avLst/>
          </a:prstGeom>
          <a:noFill/>
        </p:spPr>
        <p:txBody>
          <a:bodyPr wrap="none" rtlCol="0">
            <a:spAutoFit/>
          </a:bodyPr>
          <a:lstStyle/>
          <a:p>
            <a:r>
              <a:rPr lang="en-US" sz="2800" dirty="0" smtClean="0"/>
              <a:t>Quantify</a:t>
            </a:r>
            <a:r>
              <a:rPr lang="en-US" sz="2800" dirty="0"/>
              <a:t>: </a:t>
            </a:r>
            <a:r>
              <a:rPr lang="en-US" sz="2800" dirty="0">
                <a:solidFill>
                  <a:srgbClr val="FF0000"/>
                </a:solidFill>
              </a:rPr>
              <a:t>Genotypic and phenotypic e</a:t>
            </a:r>
            <a:r>
              <a:rPr lang="en-US" sz="2800" dirty="0" smtClean="0">
                <a:solidFill>
                  <a:srgbClr val="FF0000"/>
                </a:solidFill>
              </a:rPr>
              <a:t>volution</a:t>
            </a:r>
            <a:endParaRPr lang="en-US" sz="2800" dirty="0">
              <a:solidFill>
                <a:srgbClr val="FF0000"/>
              </a:solidFill>
            </a:endParaRPr>
          </a:p>
        </p:txBody>
      </p:sp>
    </p:spTree>
    <p:custDataLst>
      <p:tags r:id="rId1"/>
    </p:custDataLst>
    <p:extLst>
      <p:ext uri="{BB962C8B-B14F-4D97-AF65-F5344CB8AC3E}">
        <p14:creationId xmlns:p14="http://schemas.microsoft.com/office/powerpoint/2010/main" val="904157257"/>
      </p:ext>
    </p:extLst>
  </p:cSld>
  <p:clrMapOvr>
    <a:masterClrMapping/>
  </p:clrMapOvr>
  <mc:AlternateContent xmlns:mc="http://schemas.openxmlformats.org/markup-compatibility/2006" xmlns:p14="http://schemas.microsoft.com/office/powerpoint/2010/main">
    <mc:Choice Requires="p14">
      <p:transition spd="slow" p14:dur="2000" advTm="38116"/>
    </mc:Choice>
    <mc:Fallback xmlns="">
      <p:transition xmlns:p14="http://schemas.microsoft.com/office/powerpoint/2010/main" spd="slow" advTm="38116"/>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9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9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7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 grpId="0"/>
      <p:bldP spid="1376" grpId="0"/>
      <p:bldP spid="137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inbow trout"/>
          <p:cNvPicPr>
            <a:picLocks noChangeAspect="1" noChangeArrowheads="1"/>
          </p:cNvPicPr>
          <p:nvPr/>
        </p:nvPicPr>
        <p:blipFill>
          <a:blip r:embed="rId4" cstate="print"/>
          <a:srcRect/>
          <a:stretch>
            <a:fillRect/>
          </a:stretch>
        </p:blipFill>
        <p:spPr bwMode="auto">
          <a:xfrm>
            <a:off x="291967" y="4123312"/>
            <a:ext cx="2256923" cy="1139747"/>
          </a:xfrm>
          <a:prstGeom prst="rect">
            <a:avLst/>
          </a:prstGeom>
          <a:noFill/>
        </p:spPr>
      </p:pic>
      <p:pic>
        <p:nvPicPr>
          <p:cNvPr id="7" name="Picture 6" descr="Rainbow trout"/>
          <p:cNvPicPr>
            <a:picLocks noChangeAspect="1" noChangeArrowheads="1"/>
          </p:cNvPicPr>
          <p:nvPr/>
        </p:nvPicPr>
        <p:blipFill>
          <a:blip r:embed="rId4" cstate="print"/>
          <a:srcRect/>
          <a:stretch>
            <a:fillRect/>
          </a:stretch>
        </p:blipFill>
        <p:spPr bwMode="auto">
          <a:xfrm>
            <a:off x="3496177" y="4104262"/>
            <a:ext cx="2256923" cy="1139747"/>
          </a:xfrm>
          <a:prstGeom prst="rect">
            <a:avLst/>
          </a:prstGeom>
          <a:noFill/>
        </p:spPr>
      </p:pic>
      <p:pic>
        <p:nvPicPr>
          <p:cNvPr id="8" name="Picture 7" descr="Rainbow trout"/>
          <p:cNvPicPr>
            <a:picLocks noChangeAspect="1" noChangeArrowheads="1"/>
          </p:cNvPicPr>
          <p:nvPr/>
        </p:nvPicPr>
        <p:blipFill>
          <a:blip r:embed="rId4" cstate="print"/>
          <a:srcRect/>
          <a:stretch>
            <a:fillRect/>
          </a:stretch>
        </p:blipFill>
        <p:spPr bwMode="auto">
          <a:xfrm>
            <a:off x="6711817" y="4073782"/>
            <a:ext cx="2256923" cy="1139747"/>
          </a:xfrm>
          <a:prstGeom prst="rect">
            <a:avLst/>
          </a:prstGeom>
          <a:noFill/>
        </p:spPr>
      </p:pic>
      <p:sp>
        <p:nvSpPr>
          <p:cNvPr id="9" name="Right Arrow 8"/>
          <p:cNvSpPr/>
          <p:nvPr/>
        </p:nvSpPr>
        <p:spPr>
          <a:xfrm>
            <a:off x="2697480" y="4077354"/>
            <a:ext cx="674370" cy="1223010"/>
          </a:xfrm>
          <a:prstGeom prst="rightArrow">
            <a:avLst/>
          </a:prstGeom>
          <a:solidFill>
            <a:srgbClr val="66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2088423" y="4145383"/>
            <a:ext cx="413896" cy="646331"/>
          </a:xfrm>
          <a:prstGeom prst="rect">
            <a:avLst/>
          </a:prstGeom>
          <a:solidFill>
            <a:schemeClr val="bg1"/>
          </a:solidFill>
        </p:spPr>
        <p:txBody>
          <a:bodyPr wrap="none" rtlCol="0">
            <a:spAutoFit/>
          </a:bodyPr>
          <a:lstStyle/>
          <a:p>
            <a:r>
              <a:rPr lang="en-US" sz="3600" dirty="0" smtClean="0">
                <a:latin typeface="Cambria Math" pitchFamily="18" charset="0"/>
                <a:ea typeface="Cambria Math" pitchFamily="18" charset="0"/>
              </a:rPr>
              <a:t>S</a:t>
            </a:r>
            <a:endParaRPr lang="en-US" sz="3600" dirty="0">
              <a:latin typeface="Cambria Math" pitchFamily="18" charset="0"/>
              <a:ea typeface="Cambria Math" pitchFamily="18" charset="0"/>
            </a:endParaRPr>
          </a:p>
        </p:txBody>
      </p:sp>
      <p:sp>
        <p:nvSpPr>
          <p:cNvPr id="12" name="TextBox 11"/>
          <p:cNvSpPr txBox="1"/>
          <p:nvPr/>
        </p:nvSpPr>
        <p:spPr>
          <a:xfrm>
            <a:off x="5227320" y="4132321"/>
            <a:ext cx="489236" cy="646331"/>
          </a:xfrm>
          <a:prstGeom prst="rect">
            <a:avLst/>
          </a:prstGeom>
          <a:solidFill>
            <a:srgbClr val="66FF66"/>
          </a:solidFill>
        </p:spPr>
        <p:txBody>
          <a:bodyPr wrap="none" rtlCol="0">
            <a:spAutoFit/>
          </a:bodyPr>
          <a:lstStyle/>
          <a:p>
            <a:r>
              <a:rPr lang="en-US" sz="3600" dirty="0" smtClean="0">
                <a:latin typeface="Cambria Math" pitchFamily="18" charset="0"/>
                <a:ea typeface="Cambria Math" pitchFamily="18" charset="0"/>
              </a:rPr>
              <a:t>I</a:t>
            </a:r>
            <a:r>
              <a:rPr lang="en-US" sz="3600" baseline="-25000" dirty="0" smtClean="0">
                <a:latin typeface="Cambria Math" pitchFamily="18" charset="0"/>
                <a:ea typeface="Cambria Math" pitchFamily="18" charset="0"/>
              </a:rPr>
              <a:t>v</a:t>
            </a:r>
            <a:endParaRPr lang="en-US" sz="3600" baseline="-25000" dirty="0">
              <a:latin typeface="Cambria Math" pitchFamily="18" charset="0"/>
              <a:ea typeface="Cambria Math" pitchFamily="18" charset="0"/>
            </a:endParaRPr>
          </a:p>
        </p:txBody>
      </p:sp>
      <p:sp>
        <p:nvSpPr>
          <p:cNvPr id="13" name="TextBox 12"/>
          <p:cNvSpPr txBox="1"/>
          <p:nvPr/>
        </p:nvSpPr>
        <p:spPr>
          <a:xfrm>
            <a:off x="8465820" y="4101841"/>
            <a:ext cx="471604" cy="646331"/>
          </a:xfrm>
          <a:prstGeom prst="rect">
            <a:avLst/>
          </a:prstGeom>
          <a:solidFill>
            <a:srgbClr val="FF66FF"/>
          </a:solidFill>
        </p:spPr>
        <p:txBody>
          <a:bodyPr wrap="none" rtlCol="0">
            <a:spAutoFit/>
          </a:bodyPr>
          <a:lstStyle/>
          <a:p>
            <a:r>
              <a:rPr lang="en-US" sz="3600" dirty="0" smtClean="0">
                <a:latin typeface="Cambria Math" pitchFamily="18" charset="0"/>
                <a:ea typeface="Cambria Math" pitchFamily="18" charset="0"/>
              </a:rPr>
              <a:t>R</a:t>
            </a:r>
            <a:endParaRPr lang="en-US" sz="3600" baseline="-25000" dirty="0">
              <a:latin typeface="Cambria Math" pitchFamily="18" charset="0"/>
              <a:ea typeface="Cambria Math" pitchFamily="18" charset="0"/>
            </a:endParaRPr>
          </a:p>
        </p:txBody>
      </p:sp>
      <p:sp>
        <p:nvSpPr>
          <p:cNvPr id="14" name="Right Arrow 13"/>
          <p:cNvSpPr/>
          <p:nvPr/>
        </p:nvSpPr>
        <p:spPr>
          <a:xfrm>
            <a:off x="5909310" y="4058304"/>
            <a:ext cx="651510" cy="1287780"/>
          </a:xfrm>
          <a:prstGeom prst="rightArrow">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7"/>
          <p:cNvGrpSpPr/>
          <p:nvPr/>
        </p:nvGrpSpPr>
        <p:grpSpPr>
          <a:xfrm>
            <a:off x="2807968" y="3296303"/>
            <a:ext cx="3885964" cy="712471"/>
            <a:chOff x="3413758" y="1002029"/>
            <a:chExt cx="3885964" cy="712471"/>
          </a:xfrm>
        </p:grpSpPr>
        <p:sp>
          <p:nvSpPr>
            <p:cNvPr id="15" name="Oval 14"/>
            <p:cNvSpPr/>
            <p:nvPr/>
          </p:nvSpPr>
          <p:spPr>
            <a:xfrm>
              <a:off x="3413758" y="1002029"/>
              <a:ext cx="792482" cy="712471"/>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atin typeface="Cambria Math" pitchFamily="18" charset="0"/>
                  <a:ea typeface="Cambria Math" pitchFamily="18" charset="0"/>
                </a:rPr>
                <a:t>I</a:t>
              </a:r>
              <a:r>
                <a:rPr lang="en-US" sz="3600" baseline="-25000" dirty="0" smtClean="0">
                  <a:latin typeface="Cambria Math" pitchFamily="18" charset="0"/>
                  <a:ea typeface="Cambria Math" pitchFamily="18" charset="0"/>
                </a:rPr>
                <a:t>H</a:t>
              </a:r>
              <a:endParaRPr lang="en-US" sz="3600" dirty="0">
                <a:latin typeface="Cambria Math" pitchFamily="18" charset="0"/>
                <a:ea typeface="Cambria Math" pitchFamily="18" charset="0"/>
              </a:endParaRPr>
            </a:p>
          </p:txBody>
        </p:sp>
        <p:sp>
          <p:nvSpPr>
            <p:cNvPr id="16" name="Oval 15"/>
            <p:cNvSpPr/>
            <p:nvPr/>
          </p:nvSpPr>
          <p:spPr>
            <a:xfrm>
              <a:off x="4263388" y="1017269"/>
              <a:ext cx="792482" cy="697231"/>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atin typeface="Cambria Math" pitchFamily="18" charset="0"/>
                  <a:ea typeface="Cambria Math" pitchFamily="18" charset="0"/>
                </a:rPr>
                <a:t>I</a:t>
              </a:r>
              <a:r>
                <a:rPr lang="en-US" sz="3600" baseline="-25000" dirty="0" smtClean="0">
                  <a:latin typeface="Cambria Math" pitchFamily="18" charset="0"/>
                  <a:ea typeface="Cambria Math" pitchFamily="18" charset="0"/>
                </a:rPr>
                <a:t>L</a:t>
              </a:r>
              <a:endParaRPr lang="en-US" sz="3600" dirty="0">
                <a:latin typeface="Cambria Math" pitchFamily="18" charset="0"/>
                <a:ea typeface="Cambria Math" pitchFamily="18" charset="0"/>
              </a:endParaRPr>
            </a:p>
          </p:txBody>
        </p:sp>
        <p:sp>
          <p:nvSpPr>
            <p:cNvPr id="17" name="TextBox 16"/>
            <p:cNvSpPr txBox="1"/>
            <p:nvPr/>
          </p:nvSpPr>
          <p:spPr>
            <a:xfrm>
              <a:off x="4960620" y="1051560"/>
              <a:ext cx="2339102" cy="646331"/>
            </a:xfrm>
            <a:prstGeom prst="rect">
              <a:avLst/>
            </a:prstGeom>
            <a:noFill/>
          </p:spPr>
          <p:txBody>
            <a:bodyPr wrap="none" rtlCol="0">
              <a:spAutoFit/>
            </a:bodyPr>
            <a:lstStyle/>
            <a:p>
              <a:r>
                <a:rPr lang="en-US" sz="3600" dirty="0" smtClean="0"/>
                <a:t>… </a:t>
              </a:r>
              <a:r>
                <a:rPr lang="en-US" sz="3600" dirty="0" smtClean="0">
                  <a:latin typeface="Cambria Math" pitchFamily="18" charset="0"/>
                  <a:ea typeface="Cambria Math" pitchFamily="18" charset="0"/>
                </a:rPr>
                <a:t>N</a:t>
              </a:r>
              <a:r>
                <a:rPr lang="en-US" sz="3600" dirty="0" smtClean="0"/>
                <a:t> types</a:t>
              </a:r>
              <a:endParaRPr lang="en-US" sz="3600" dirty="0"/>
            </a:p>
          </p:txBody>
        </p:sp>
      </p:grpSp>
      <p:sp>
        <p:nvSpPr>
          <p:cNvPr id="20" name="TextBox 19"/>
          <p:cNvSpPr txBox="1"/>
          <p:nvPr/>
        </p:nvSpPr>
        <p:spPr>
          <a:xfrm>
            <a:off x="1840230" y="5254644"/>
            <a:ext cx="2410725" cy="954107"/>
          </a:xfrm>
          <a:prstGeom prst="rect">
            <a:avLst/>
          </a:prstGeom>
          <a:noFill/>
        </p:spPr>
        <p:txBody>
          <a:bodyPr wrap="none" rtlCol="0">
            <a:spAutoFit/>
          </a:bodyPr>
          <a:lstStyle/>
          <a:p>
            <a:pPr algn="ctr"/>
            <a:r>
              <a:rPr lang="en-US" sz="2800" dirty="0" smtClean="0"/>
              <a:t>Transmission </a:t>
            </a:r>
          </a:p>
          <a:p>
            <a:pPr algn="ctr"/>
            <a:r>
              <a:rPr lang="en-US" sz="2800" dirty="0" smtClean="0"/>
              <a:t>Rate</a:t>
            </a:r>
            <a:endParaRPr lang="en-US" sz="2800" dirty="0"/>
          </a:p>
        </p:txBody>
      </p:sp>
      <p:sp>
        <p:nvSpPr>
          <p:cNvPr id="22" name="TextBox 21"/>
          <p:cNvSpPr txBox="1"/>
          <p:nvPr/>
        </p:nvSpPr>
        <p:spPr>
          <a:xfrm>
            <a:off x="5349240" y="5266074"/>
            <a:ext cx="1803699" cy="954107"/>
          </a:xfrm>
          <a:prstGeom prst="rect">
            <a:avLst/>
          </a:prstGeom>
          <a:noFill/>
        </p:spPr>
        <p:txBody>
          <a:bodyPr wrap="none" rtlCol="0">
            <a:spAutoFit/>
          </a:bodyPr>
          <a:lstStyle/>
          <a:p>
            <a:pPr algn="ctr"/>
            <a:r>
              <a:rPr lang="en-US" sz="2800" dirty="0" smtClean="0"/>
              <a:t>Recovery </a:t>
            </a:r>
          </a:p>
          <a:p>
            <a:pPr algn="ctr"/>
            <a:r>
              <a:rPr lang="en-US" sz="2800" dirty="0" smtClean="0"/>
              <a:t>Rate</a:t>
            </a:r>
            <a:endParaRPr lang="en-US" sz="2800" dirty="0"/>
          </a:p>
        </p:txBody>
      </p:sp>
      <p:sp>
        <p:nvSpPr>
          <p:cNvPr id="23" name="Down Arrow 22"/>
          <p:cNvSpPr/>
          <p:nvPr/>
        </p:nvSpPr>
        <p:spPr>
          <a:xfrm>
            <a:off x="605790" y="5414664"/>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Down Arrow 25"/>
          <p:cNvSpPr/>
          <p:nvPr/>
        </p:nvSpPr>
        <p:spPr>
          <a:xfrm>
            <a:off x="4164330" y="5418474"/>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Down Arrow 26"/>
          <p:cNvSpPr/>
          <p:nvPr/>
        </p:nvSpPr>
        <p:spPr>
          <a:xfrm>
            <a:off x="7357110" y="5319414"/>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3754892" y="6287566"/>
            <a:ext cx="2004075" cy="523220"/>
          </a:xfrm>
          <a:prstGeom prst="rect">
            <a:avLst/>
          </a:prstGeom>
          <a:noFill/>
        </p:spPr>
        <p:txBody>
          <a:bodyPr wrap="none" rtlCol="0">
            <a:spAutoFit/>
          </a:bodyPr>
          <a:lstStyle/>
          <a:p>
            <a:r>
              <a:rPr lang="en-US" sz="2800" dirty="0" smtClean="0"/>
              <a:t>Death Rate</a:t>
            </a:r>
            <a:endParaRPr lang="en-US" sz="2800" dirty="0"/>
          </a:p>
        </p:txBody>
      </p:sp>
      <p:sp>
        <p:nvSpPr>
          <p:cNvPr id="31" name="Down Arrow 30"/>
          <p:cNvSpPr/>
          <p:nvPr/>
        </p:nvSpPr>
        <p:spPr>
          <a:xfrm>
            <a:off x="758190" y="3303924"/>
            <a:ext cx="1131570" cy="742950"/>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262890" y="2797194"/>
            <a:ext cx="2143536" cy="523220"/>
          </a:xfrm>
          <a:prstGeom prst="rect">
            <a:avLst/>
          </a:prstGeom>
          <a:noFill/>
        </p:spPr>
        <p:txBody>
          <a:bodyPr wrap="none" rtlCol="0">
            <a:spAutoFit/>
          </a:bodyPr>
          <a:lstStyle/>
          <a:p>
            <a:r>
              <a:rPr lang="en-US" sz="2800" dirty="0" smtClean="0"/>
              <a:t>Supply Rate</a:t>
            </a:r>
            <a:endParaRPr lang="en-US" sz="2800" dirty="0"/>
          </a:p>
        </p:txBody>
      </p:sp>
      <p:sp>
        <p:nvSpPr>
          <p:cNvPr id="39" name="Rectangle 38"/>
          <p:cNvSpPr/>
          <p:nvPr/>
        </p:nvSpPr>
        <p:spPr>
          <a:xfrm>
            <a:off x="3684270" y="6287566"/>
            <a:ext cx="2091690" cy="502920"/>
          </a:xfrm>
          <a:prstGeom prst="rect">
            <a:avLst/>
          </a:prstGeom>
          <a:noFill/>
          <a:ln w="50800">
            <a:solidFill>
              <a:srgbClr val="66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p:cNvSpPr/>
          <p:nvPr/>
        </p:nvSpPr>
        <p:spPr>
          <a:xfrm>
            <a:off x="1878330" y="5315604"/>
            <a:ext cx="2269600" cy="830580"/>
          </a:xfrm>
          <a:prstGeom prst="rect">
            <a:avLst/>
          </a:prstGeom>
          <a:noFill/>
          <a:ln w="50800">
            <a:solidFill>
              <a:srgbClr val="66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p:cNvSpPr/>
          <p:nvPr/>
        </p:nvSpPr>
        <p:spPr>
          <a:xfrm>
            <a:off x="5383530" y="5330844"/>
            <a:ext cx="1634490" cy="830580"/>
          </a:xfrm>
          <a:prstGeom prst="rect">
            <a:avLst/>
          </a:prstGeom>
          <a:noFill/>
          <a:ln w="50800">
            <a:solidFill>
              <a:srgbClr val="66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itle 1"/>
          <p:cNvSpPr txBox="1">
            <a:spLocks/>
          </p:cNvSpPr>
          <p:nvPr/>
        </p:nvSpPr>
        <p:spPr bwMode="auto">
          <a:xfrm>
            <a:off x="0" y="70103"/>
            <a:ext cx="9144000" cy="1143000"/>
          </a:xfrm>
          <a:prstGeom prst="rect">
            <a:avLst/>
          </a:prstGeom>
          <a:solidFill>
            <a:srgbClr val="99FFCC"/>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smtClean="0">
                <a:ln>
                  <a:noFill/>
                </a:ln>
                <a:solidFill>
                  <a:schemeClr val="tx2"/>
                </a:solidFill>
                <a:effectLst/>
                <a:uLnTx/>
                <a:uFillTx/>
                <a:latin typeface="+mj-lt"/>
                <a:ea typeface="+mj-ea"/>
                <a:cs typeface="+mj-cs"/>
              </a:rPr>
              <a:t>Vaccine</a:t>
            </a:r>
            <a:r>
              <a:rPr kumimoji="0" lang="en-US" sz="4000" b="0" i="0" u="none" strike="noStrike" kern="0" cap="none" spc="0" normalizeH="0" noProof="0" dirty="0" smtClean="0">
                <a:ln>
                  <a:noFill/>
                </a:ln>
                <a:solidFill>
                  <a:schemeClr val="tx2"/>
                </a:solidFill>
                <a:effectLst/>
                <a:uLnTx/>
                <a:uFillTx/>
                <a:latin typeface="+mj-lt"/>
                <a:ea typeface="+mj-ea"/>
                <a:cs typeface="+mj-cs"/>
              </a:rPr>
              <a:t> Induced Virulence Evolution: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noProof="0" dirty="0" smtClean="0">
                <a:ln>
                  <a:noFill/>
                </a:ln>
                <a:solidFill>
                  <a:schemeClr val="tx2"/>
                </a:solidFill>
                <a:effectLst/>
                <a:uLnTx/>
                <a:uFillTx/>
                <a:latin typeface="+mj-lt"/>
                <a:ea typeface="+mj-ea"/>
                <a:cs typeface="+mj-cs"/>
              </a:rPr>
              <a:t> Model Exploration</a:t>
            </a:r>
            <a:endParaRPr kumimoji="0" lang="en-US" sz="4000" b="0" i="0" u="none" strike="noStrike" kern="0" cap="none" spc="0" normalizeH="0" baseline="0" noProof="0" dirty="0">
              <a:ln>
                <a:noFill/>
              </a:ln>
              <a:solidFill>
                <a:schemeClr val="tx2"/>
              </a:solidFill>
              <a:effectLst/>
              <a:uLnTx/>
              <a:uFillTx/>
              <a:latin typeface="+mj-lt"/>
              <a:ea typeface="+mj-ea"/>
              <a:cs typeface="+mj-cs"/>
            </a:endParaRPr>
          </a:p>
        </p:txBody>
      </p:sp>
      <p:sp>
        <p:nvSpPr>
          <p:cNvPr id="36" name="TextBox 35"/>
          <p:cNvSpPr txBox="1"/>
          <p:nvPr/>
        </p:nvSpPr>
        <p:spPr>
          <a:xfrm>
            <a:off x="2686050" y="4294524"/>
            <a:ext cx="561372"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τ</a:t>
            </a:r>
            <a:r>
              <a:rPr lang="en-US" sz="3600" baseline="-25000" dirty="0" smtClean="0">
                <a:latin typeface="Cambria Math" pitchFamily="18" charset="0"/>
                <a:ea typeface="Cambria Math" pitchFamily="18" charset="0"/>
              </a:rPr>
              <a:t>v</a:t>
            </a:r>
            <a:endParaRPr lang="en-US" sz="3600" baseline="-25000" dirty="0">
              <a:latin typeface="Cambria Math" pitchFamily="18" charset="0"/>
              <a:ea typeface="Cambria Math" pitchFamily="18" charset="0"/>
            </a:endParaRPr>
          </a:p>
        </p:txBody>
      </p:sp>
      <p:sp>
        <p:nvSpPr>
          <p:cNvPr id="37" name="TextBox 36"/>
          <p:cNvSpPr txBox="1"/>
          <p:nvPr/>
        </p:nvSpPr>
        <p:spPr>
          <a:xfrm>
            <a:off x="5897880" y="4260234"/>
            <a:ext cx="585417"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ρ</a:t>
            </a:r>
            <a:r>
              <a:rPr lang="en-US" sz="3600" baseline="-25000" dirty="0" smtClean="0">
                <a:latin typeface="Cambria Math" pitchFamily="18" charset="0"/>
                <a:ea typeface="Cambria Math" pitchFamily="18" charset="0"/>
              </a:rPr>
              <a:t>v</a:t>
            </a:r>
            <a:endParaRPr lang="en-US" sz="3600" baseline="-25000" dirty="0">
              <a:latin typeface="Cambria Math" pitchFamily="18" charset="0"/>
              <a:ea typeface="Cambria Math" pitchFamily="18" charset="0"/>
            </a:endParaRPr>
          </a:p>
        </p:txBody>
      </p:sp>
      <p:sp>
        <p:nvSpPr>
          <p:cNvPr id="38" name="TextBox 37"/>
          <p:cNvSpPr txBox="1"/>
          <p:nvPr/>
        </p:nvSpPr>
        <p:spPr>
          <a:xfrm>
            <a:off x="4392930" y="5327034"/>
            <a:ext cx="612668"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δ</a:t>
            </a:r>
            <a:r>
              <a:rPr lang="en-US" sz="3600" baseline="-25000" dirty="0" smtClean="0">
                <a:latin typeface="Cambria Math" pitchFamily="18" charset="0"/>
                <a:ea typeface="Cambria Math" pitchFamily="18" charset="0"/>
              </a:rPr>
              <a:t>V</a:t>
            </a:r>
            <a:endParaRPr lang="en-US" sz="3600" baseline="-25000" dirty="0">
              <a:latin typeface="Cambria Math" pitchFamily="18" charset="0"/>
              <a:ea typeface="Cambria Math" pitchFamily="18" charset="0"/>
            </a:endParaRPr>
          </a:p>
        </p:txBody>
      </p:sp>
      <p:sp>
        <p:nvSpPr>
          <p:cNvPr id="45" name="TextBox 44"/>
          <p:cNvSpPr txBox="1"/>
          <p:nvPr/>
        </p:nvSpPr>
        <p:spPr>
          <a:xfrm>
            <a:off x="891540" y="5380374"/>
            <a:ext cx="426720"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δ</a:t>
            </a:r>
            <a:endParaRPr lang="en-US" sz="3600" dirty="0">
              <a:latin typeface="Cambria Math" pitchFamily="18" charset="0"/>
              <a:ea typeface="Cambria Math" pitchFamily="18" charset="0"/>
            </a:endParaRPr>
          </a:p>
        </p:txBody>
      </p:sp>
      <p:sp>
        <p:nvSpPr>
          <p:cNvPr id="47" name="TextBox 46"/>
          <p:cNvSpPr txBox="1"/>
          <p:nvPr/>
        </p:nvSpPr>
        <p:spPr>
          <a:xfrm>
            <a:off x="7631430" y="5250834"/>
            <a:ext cx="426720"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δ</a:t>
            </a:r>
            <a:endParaRPr lang="en-US" sz="3600" dirty="0">
              <a:latin typeface="Cambria Math" pitchFamily="18" charset="0"/>
              <a:ea typeface="Cambria Math" pitchFamily="18" charset="0"/>
            </a:endParaRPr>
          </a:p>
        </p:txBody>
      </p:sp>
      <p:sp>
        <p:nvSpPr>
          <p:cNvPr id="48" name="TextBox 47"/>
          <p:cNvSpPr txBox="1"/>
          <p:nvPr/>
        </p:nvSpPr>
        <p:spPr>
          <a:xfrm>
            <a:off x="1052104" y="3230446"/>
            <a:ext cx="449162"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σ</a:t>
            </a:r>
            <a:endParaRPr lang="en-US" sz="3600" dirty="0">
              <a:latin typeface="Cambria Math" pitchFamily="18" charset="0"/>
              <a:ea typeface="Cambria Math" pitchFamily="18" charset="0"/>
            </a:endParaRPr>
          </a:p>
        </p:txBody>
      </p:sp>
      <p:pic>
        <p:nvPicPr>
          <p:cNvPr id="44" name="Picture 8" descr="http://www.salmovac.com/my_pictures/fish_vaccination_close_homepage.jpg"/>
          <p:cNvPicPr>
            <a:picLocks noChangeAspect="1" noChangeArrowheads="1"/>
          </p:cNvPicPr>
          <p:nvPr/>
        </p:nvPicPr>
        <p:blipFill>
          <a:blip r:embed="rId5" cstate="print"/>
          <a:srcRect/>
          <a:stretch>
            <a:fillRect/>
          </a:stretch>
        </p:blipFill>
        <p:spPr bwMode="auto">
          <a:xfrm>
            <a:off x="3151656" y="1398679"/>
            <a:ext cx="2973452" cy="1546195"/>
          </a:xfrm>
          <a:prstGeom prst="rect">
            <a:avLst/>
          </a:prstGeom>
          <a:noFill/>
          <a:ln>
            <a:solidFill>
              <a:schemeClr val="tx1"/>
            </a:solidFill>
          </a:ln>
        </p:spPr>
      </p:pic>
    </p:spTree>
    <p:custDataLst>
      <p:tags r:id="rId1"/>
    </p:custDataLst>
    <p:extLst>
      <p:ext uri="{BB962C8B-B14F-4D97-AF65-F5344CB8AC3E}">
        <p14:creationId xmlns:p14="http://schemas.microsoft.com/office/powerpoint/2010/main" val="500646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4" grpId="0" animBg="1"/>
      <p:bldP spid="20" grpId="0"/>
      <p:bldP spid="22" grpId="0"/>
      <p:bldP spid="23" grpId="0" animBg="1"/>
      <p:bldP spid="26" grpId="0" animBg="1"/>
      <p:bldP spid="27" grpId="0" animBg="1"/>
      <p:bldP spid="30" grpId="0"/>
      <p:bldP spid="31" grpId="0" animBg="1"/>
      <p:bldP spid="35" grpId="0"/>
      <p:bldP spid="39" grpId="0" animBg="1"/>
      <p:bldP spid="42" grpId="0" animBg="1"/>
      <p:bldP spid="43" grpId="0" animBg="1"/>
      <p:bldP spid="36" grpId="0"/>
      <p:bldP spid="37" grpId="0"/>
      <p:bldP spid="38" grpId="0"/>
      <p:bldP spid="45" grpId="0"/>
      <p:bldP spid="47" grpId="0"/>
      <p:bldP spid="4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8" name="Picture 8" descr="http://www.salmovac.com/my_pictures/fish_vaccination_close_homepage.jpg"/>
          <p:cNvPicPr>
            <a:picLocks noChangeAspect="1" noChangeArrowheads="1"/>
          </p:cNvPicPr>
          <p:nvPr/>
        </p:nvPicPr>
        <p:blipFill>
          <a:blip r:embed="rId4" cstate="print"/>
          <a:srcRect/>
          <a:stretch>
            <a:fillRect/>
          </a:stretch>
        </p:blipFill>
        <p:spPr bwMode="auto">
          <a:xfrm>
            <a:off x="112283" y="4511131"/>
            <a:ext cx="2498070" cy="1298997"/>
          </a:xfrm>
          <a:prstGeom prst="rect">
            <a:avLst/>
          </a:prstGeom>
          <a:noFill/>
          <a:ln>
            <a:solidFill>
              <a:schemeClr val="tx1"/>
            </a:solidFill>
          </a:ln>
        </p:spPr>
      </p:pic>
      <p:pic>
        <p:nvPicPr>
          <p:cNvPr id="130052" name="Picture 4" descr="http://images.publicradio.org/content/2007/02/14/20070214_deadfish_2.jpg"/>
          <p:cNvPicPr>
            <a:picLocks noChangeAspect="1" noChangeArrowheads="1"/>
          </p:cNvPicPr>
          <p:nvPr/>
        </p:nvPicPr>
        <p:blipFill>
          <a:blip r:embed="rId5" cstate="print"/>
          <a:srcRect/>
          <a:stretch>
            <a:fillRect/>
          </a:stretch>
        </p:blipFill>
        <p:spPr bwMode="auto">
          <a:xfrm>
            <a:off x="3162091" y="1590215"/>
            <a:ext cx="2413209" cy="1872345"/>
          </a:xfrm>
          <a:prstGeom prst="rect">
            <a:avLst/>
          </a:prstGeom>
          <a:noFill/>
          <a:ln>
            <a:solidFill>
              <a:schemeClr val="tx1"/>
            </a:solidFill>
          </a:ln>
        </p:spPr>
      </p:pic>
      <p:cxnSp>
        <p:nvCxnSpPr>
          <p:cNvPr id="32" name="Straight Arrow Connector 31"/>
          <p:cNvCxnSpPr/>
          <p:nvPr/>
        </p:nvCxnSpPr>
        <p:spPr>
          <a:xfrm>
            <a:off x="2363726" y="2552277"/>
            <a:ext cx="707571" cy="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16738" name="Picture 2"/>
          <p:cNvPicPr>
            <a:picLocks noChangeAspect="1" noChangeArrowheads="1"/>
          </p:cNvPicPr>
          <p:nvPr/>
        </p:nvPicPr>
        <p:blipFill>
          <a:blip r:embed="rId6" cstate="print"/>
          <a:srcRect/>
          <a:stretch>
            <a:fillRect/>
          </a:stretch>
        </p:blipFill>
        <p:spPr bwMode="auto">
          <a:xfrm>
            <a:off x="235622" y="1373717"/>
            <a:ext cx="2057247" cy="2480311"/>
          </a:xfrm>
          <a:prstGeom prst="rect">
            <a:avLst/>
          </a:prstGeom>
          <a:noFill/>
          <a:ln w="9525">
            <a:solidFill>
              <a:schemeClr val="tx1"/>
            </a:solidFill>
            <a:miter lim="800000"/>
            <a:headEnd/>
            <a:tailEnd/>
          </a:ln>
        </p:spPr>
      </p:pic>
      <p:cxnSp>
        <p:nvCxnSpPr>
          <p:cNvPr id="19" name="Straight Arrow Connector 18"/>
          <p:cNvCxnSpPr/>
          <p:nvPr/>
        </p:nvCxnSpPr>
        <p:spPr>
          <a:xfrm>
            <a:off x="2742911" y="5160629"/>
            <a:ext cx="465220" cy="1"/>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0" name="Picture 4" descr="http://images.publicradio.org/content/2007/02/14/20070214_deadfish_2.jpg"/>
          <p:cNvPicPr>
            <a:picLocks noChangeAspect="1" noChangeArrowheads="1"/>
          </p:cNvPicPr>
          <p:nvPr/>
        </p:nvPicPr>
        <p:blipFill>
          <a:blip r:embed="rId5" cstate="print"/>
          <a:srcRect/>
          <a:stretch>
            <a:fillRect/>
          </a:stretch>
        </p:blipFill>
        <p:spPr bwMode="auto">
          <a:xfrm>
            <a:off x="3237249" y="4139839"/>
            <a:ext cx="2363452" cy="1872345"/>
          </a:xfrm>
          <a:prstGeom prst="rect">
            <a:avLst/>
          </a:prstGeom>
          <a:noFill/>
          <a:ln>
            <a:solidFill>
              <a:schemeClr val="tx1"/>
            </a:solidFill>
          </a:ln>
        </p:spPr>
      </p:pic>
      <p:sp>
        <p:nvSpPr>
          <p:cNvPr id="3" name="Up Arrow 2"/>
          <p:cNvSpPr/>
          <p:nvPr/>
        </p:nvSpPr>
        <p:spPr>
          <a:xfrm>
            <a:off x="3728427" y="4450412"/>
            <a:ext cx="1215331" cy="1392765"/>
          </a:xfrm>
          <a:prstGeom prst="upArrow">
            <a:avLst/>
          </a:prstGeom>
          <a:solidFill>
            <a:srgbClr val="00C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Down Arrow 3"/>
          <p:cNvSpPr/>
          <p:nvPr/>
        </p:nvSpPr>
        <p:spPr>
          <a:xfrm>
            <a:off x="3665241" y="1771235"/>
            <a:ext cx="1392851" cy="1502001"/>
          </a:xfrm>
          <a:prstGeom prst="downArrow">
            <a:avLst/>
          </a:prstGeom>
          <a:solidFill>
            <a:srgbClr val="00C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2" name="Picture 4" descr="http://www.aquabounty.com/images/Eyed%20salmon%20eggs.jpg"/>
          <p:cNvPicPr>
            <a:picLocks noChangeAspect="1" noChangeArrowheads="1"/>
          </p:cNvPicPr>
          <p:nvPr/>
        </p:nvPicPr>
        <p:blipFill>
          <a:blip r:embed="rId7" cstate="print"/>
          <a:srcRect/>
          <a:stretch>
            <a:fillRect/>
          </a:stretch>
        </p:blipFill>
        <p:spPr bwMode="auto">
          <a:xfrm>
            <a:off x="6192687" y="1366857"/>
            <a:ext cx="2637236" cy="1734808"/>
          </a:xfrm>
          <a:prstGeom prst="rect">
            <a:avLst/>
          </a:prstGeom>
          <a:noFill/>
          <a:ln>
            <a:solidFill>
              <a:schemeClr val="tx1"/>
            </a:solidFill>
          </a:ln>
        </p:spPr>
      </p:pic>
      <p:sp>
        <p:nvSpPr>
          <p:cNvPr id="2" name="TextBox 1"/>
          <p:cNvSpPr txBox="1"/>
          <p:nvPr/>
        </p:nvSpPr>
        <p:spPr>
          <a:xfrm>
            <a:off x="5960115" y="3069915"/>
            <a:ext cx="3183885" cy="523220"/>
          </a:xfrm>
          <a:prstGeom prst="rect">
            <a:avLst/>
          </a:prstGeom>
          <a:noFill/>
        </p:spPr>
        <p:txBody>
          <a:bodyPr wrap="none" rtlCol="0">
            <a:spAutoFit/>
          </a:bodyPr>
          <a:lstStyle/>
          <a:p>
            <a:r>
              <a:rPr lang="en-US" sz="2800" dirty="0" smtClean="0"/>
              <a:t>Selective Breeding</a:t>
            </a:r>
            <a:endParaRPr lang="en-US" sz="2800" dirty="0"/>
          </a:p>
        </p:txBody>
      </p:sp>
      <p:sp>
        <p:nvSpPr>
          <p:cNvPr id="9" name="TextBox 8"/>
          <p:cNvSpPr txBox="1"/>
          <p:nvPr/>
        </p:nvSpPr>
        <p:spPr>
          <a:xfrm>
            <a:off x="3389106" y="3473375"/>
            <a:ext cx="2099934" cy="646331"/>
          </a:xfrm>
          <a:prstGeom prst="rect">
            <a:avLst/>
          </a:prstGeom>
          <a:noFill/>
        </p:spPr>
        <p:txBody>
          <a:bodyPr wrap="none" rtlCol="0">
            <a:spAutoFit/>
          </a:bodyPr>
          <a:lstStyle/>
          <a:p>
            <a:r>
              <a:rPr lang="en-US" sz="3600" dirty="0" smtClean="0">
                <a:solidFill>
                  <a:srgbClr val="FF0000"/>
                </a:solidFill>
              </a:rPr>
              <a:t>Virulence</a:t>
            </a:r>
            <a:endParaRPr lang="en-US" sz="3600" dirty="0">
              <a:solidFill>
                <a:srgbClr val="FF0000"/>
              </a:solidFill>
            </a:endParaRPr>
          </a:p>
        </p:txBody>
      </p:sp>
      <p:sp>
        <p:nvSpPr>
          <p:cNvPr id="22" name="TextBox 21"/>
          <p:cNvSpPr txBox="1"/>
          <p:nvPr/>
        </p:nvSpPr>
        <p:spPr>
          <a:xfrm>
            <a:off x="6489718" y="5860229"/>
            <a:ext cx="2120643" cy="523220"/>
          </a:xfrm>
          <a:prstGeom prst="rect">
            <a:avLst/>
          </a:prstGeom>
          <a:noFill/>
        </p:spPr>
        <p:txBody>
          <a:bodyPr wrap="none" rtlCol="0">
            <a:spAutoFit/>
          </a:bodyPr>
          <a:lstStyle/>
          <a:p>
            <a:r>
              <a:rPr lang="en-US" sz="2800" dirty="0" smtClean="0"/>
              <a:t>Co-Infection</a:t>
            </a:r>
            <a:endParaRPr lang="en-US" sz="2800" dirty="0"/>
          </a:p>
        </p:txBody>
      </p:sp>
      <p:sp>
        <p:nvSpPr>
          <p:cNvPr id="16" name="Title 1"/>
          <p:cNvSpPr txBox="1">
            <a:spLocks/>
          </p:cNvSpPr>
          <p:nvPr/>
        </p:nvSpPr>
        <p:spPr bwMode="auto">
          <a:xfrm>
            <a:off x="0" y="8092"/>
            <a:ext cx="9144000" cy="1203701"/>
          </a:xfrm>
          <a:prstGeom prst="rect">
            <a:avLst/>
          </a:prstGeom>
          <a:solidFill>
            <a:srgbClr val="99FFCC"/>
          </a:solid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dirty="0" smtClean="0"/>
              <a:t>Harnessing Evolution to </a:t>
            </a:r>
          </a:p>
          <a:p>
            <a:r>
              <a:rPr lang="en-US" dirty="0" smtClean="0"/>
              <a:t>Manage Disease?</a:t>
            </a:r>
            <a:endParaRPr lang="en-US" dirty="0"/>
          </a:p>
        </p:txBody>
      </p:sp>
      <p:pic>
        <p:nvPicPr>
          <p:cNvPr id="18" name="Picture 3" descr="Rainbow trout"/>
          <p:cNvPicPr>
            <a:picLocks noChangeAspect="1" noChangeArrowheads="1"/>
          </p:cNvPicPr>
          <p:nvPr/>
        </p:nvPicPr>
        <p:blipFill>
          <a:blip r:embed="rId8" cstate="print"/>
          <a:srcRect/>
          <a:stretch>
            <a:fillRect/>
          </a:stretch>
        </p:blipFill>
        <p:spPr bwMode="auto">
          <a:xfrm>
            <a:off x="6168658" y="4496429"/>
            <a:ext cx="2366827" cy="1195247"/>
          </a:xfrm>
          <a:prstGeom prst="rect">
            <a:avLst/>
          </a:prstGeom>
          <a:noFill/>
          <a:ln>
            <a:solidFill>
              <a:srgbClr val="000000"/>
            </a:solidFill>
          </a:ln>
        </p:spPr>
      </p:pic>
      <p:pic>
        <p:nvPicPr>
          <p:cNvPr id="23" name="Picture 22"/>
          <p:cNvPicPr>
            <a:picLocks noChangeAspect="1" noChangeArrowheads="1"/>
          </p:cNvPicPr>
          <p:nvPr/>
        </p:nvPicPr>
        <p:blipFill>
          <a:blip r:embed="rId9" cstate="print"/>
          <a:srcRect/>
          <a:stretch>
            <a:fillRect/>
          </a:stretch>
        </p:blipFill>
        <p:spPr bwMode="auto">
          <a:xfrm>
            <a:off x="5849566" y="3754368"/>
            <a:ext cx="1220400" cy="1046756"/>
          </a:xfrm>
          <a:prstGeom prst="rect">
            <a:avLst/>
          </a:prstGeom>
          <a:noFill/>
          <a:ln w="9525">
            <a:solidFill>
              <a:schemeClr val="tx1"/>
            </a:solidFill>
            <a:miter lim="800000"/>
            <a:headEnd/>
            <a:tailEnd/>
          </a:ln>
        </p:spPr>
      </p:pic>
      <p:pic>
        <p:nvPicPr>
          <p:cNvPr id="24" name="Picture 120" descr="Full-size image (51 K)"/>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577552" y="3764212"/>
            <a:ext cx="1180927" cy="1097473"/>
          </a:xfrm>
          <a:prstGeom prst="rect">
            <a:avLst/>
          </a:prstGeom>
          <a:noFill/>
          <a:ln>
            <a:solidFill>
              <a:srgbClr val="6600CC"/>
            </a:solidFill>
          </a:ln>
          <a:effectLst>
            <a:softEdge rad="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944821" y="3768323"/>
            <a:ext cx="919993" cy="461665"/>
          </a:xfrm>
          <a:prstGeom prst="rect">
            <a:avLst/>
          </a:prstGeom>
          <a:noFill/>
        </p:spPr>
        <p:txBody>
          <a:bodyPr wrap="none" rtlCol="0">
            <a:spAutoFit/>
          </a:bodyPr>
          <a:lstStyle/>
          <a:p>
            <a:r>
              <a:rPr lang="en-US" sz="2400" dirty="0" smtClean="0"/>
              <a:t>IHNV</a:t>
            </a:r>
            <a:endParaRPr lang="en-US" sz="2400" dirty="0"/>
          </a:p>
        </p:txBody>
      </p:sp>
      <p:sp>
        <p:nvSpPr>
          <p:cNvPr id="25" name="TextBox 24"/>
          <p:cNvSpPr txBox="1"/>
          <p:nvPr/>
        </p:nvSpPr>
        <p:spPr>
          <a:xfrm>
            <a:off x="7590404" y="3767198"/>
            <a:ext cx="1124977" cy="461665"/>
          </a:xfrm>
          <a:prstGeom prst="rect">
            <a:avLst/>
          </a:prstGeom>
          <a:noFill/>
        </p:spPr>
        <p:txBody>
          <a:bodyPr wrap="none" rtlCol="0">
            <a:spAutoFit/>
          </a:bodyPr>
          <a:lstStyle/>
          <a:p>
            <a:r>
              <a:rPr lang="en-US" sz="2400" dirty="0" smtClean="0"/>
              <a:t>BCWD</a:t>
            </a:r>
            <a:endParaRPr lang="en-US" sz="2400" dirty="0"/>
          </a:p>
        </p:txBody>
      </p:sp>
    </p:spTree>
    <p:custDataLst>
      <p:tags r:id="rId1"/>
    </p:custDataLst>
    <p:extLst>
      <p:ext uri="{BB962C8B-B14F-4D97-AF65-F5344CB8AC3E}">
        <p14:creationId xmlns:p14="http://schemas.microsoft.com/office/powerpoint/2010/main" val="5481271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776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005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67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p:bldP spid="9" grpId="0"/>
      <p:bldP spid="22" grpId="0"/>
      <p:bldP spid="5" grpId="0"/>
      <p:bldP spid="2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0678"/>
            <a:ext cx="9144000" cy="887538"/>
          </a:xfrm>
          <a:solidFill>
            <a:srgbClr val="99FFCC"/>
          </a:solidFill>
        </p:spPr>
        <p:txBody>
          <a:bodyPr/>
          <a:lstStyle/>
          <a:p>
            <a:r>
              <a:rPr lang="en-US" dirty="0" smtClean="0"/>
              <a:t>THANKS!</a:t>
            </a:r>
            <a:endParaRPr lang="en-US" dirty="0"/>
          </a:p>
        </p:txBody>
      </p:sp>
      <p:grpSp>
        <p:nvGrpSpPr>
          <p:cNvPr id="11" name="Group 10"/>
          <p:cNvGrpSpPr/>
          <p:nvPr/>
        </p:nvGrpSpPr>
        <p:grpSpPr>
          <a:xfrm>
            <a:off x="310834" y="1119141"/>
            <a:ext cx="6989254" cy="4642116"/>
            <a:chOff x="1066534" y="1489434"/>
            <a:chExt cx="6989254" cy="4642116"/>
          </a:xfrm>
        </p:grpSpPr>
        <p:pic>
          <p:nvPicPr>
            <p:cNvPr id="4" name="Picture 3" descr="SpaceNeedleLabDay2.7.12.jpg"/>
            <p:cNvPicPr>
              <a:picLocks noChangeAspect="1"/>
            </p:cNvPicPr>
            <p:nvPr/>
          </p:nvPicPr>
          <p:blipFill>
            <a:blip r:embed="rId3" cstate="print"/>
            <a:stretch>
              <a:fillRect/>
            </a:stretch>
          </p:blipFill>
          <p:spPr>
            <a:xfrm>
              <a:off x="1066534" y="1489434"/>
              <a:ext cx="6989254" cy="4642116"/>
            </a:xfrm>
            <a:prstGeom prst="rect">
              <a:avLst/>
            </a:prstGeom>
          </p:spPr>
        </p:pic>
        <p:sp>
          <p:nvSpPr>
            <p:cNvPr id="5" name="TextBox 4"/>
            <p:cNvSpPr txBox="1"/>
            <p:nvPr/>
          </p:nvSpPr>
          <p:spPr>
            <a:xfrm>
              <a:off x="1692253" y="2440918"/>
              <a:ext cx="978960" cy="646331"/>
            </a:xfrm>
            <a:prstGeom prst="rect">
              <a:avLst/>
            </a:prstGeom>
            <a:noFill/>
          </p:spPr>
          <p:txBody>
            <a:bodyPr wrap="square" rtlCol="0">
              <a:spAutoFit/>
            </a:bodyPr>
            <a:lstStyle/>
            <a:p>
              <a:r>
                <a:rPr lang="en-US" dirty="0" smtClean="0">
                  <a:solidFill>
                    <a:srgbClr val="FFFF00"/>
                  </a:solidFill>
                </a:rPr>
                <a:t>Rachel Breyta</a:t>
              </a:r>
              <a:endParaRPr lang="en-US" dirty="0">
                <a:solidFill>
                  <a:srgbClr val="FFFF00"/>
                </a:solidFill>
              </a:endParaRPr>
            </a:p>
          </p:txBody>
        </p:sp>
        <p:sp>
          <p:nvSpPr>
            <p:cNvPr id="6" name="TextBox 5"/>
            <p:cNvSpPr txBox="1"/>
            <p:nvPr/>
          </p:nvSpPr>
          <p:spPr>
            <a:xfrm>
              <a:off x="3717877" y="2149240"/>
              <a:ext cx="1356487" cy="646331"/>
            </a:xfrm>
            <a:prstGeom prst="rect">
              <a:avLst/>
            </a:prstGeom>
            <a:noFill/>
          </p:spPr>
          <p:txBody>
            <a:bodyPr wrap="square" rtlCol="0">
              <a:spAutoFit/>
            </a:bodyPr>
            <a:lstStyle/>
            <a:p>
              <a:pPr algn="ctr"/>
              <a:r>
                <a:rPr lang="en-US" dirty="0" smtClean="0">
                  <a:solidFill>
                    <a:srgbClr val="FFFF00"/>
                  </a:solidFill>
                </a:rPr>
                <a:t>Doug McKenney</a:t>
              </a:r>
              <a:endParaRPr lang="en-US" dirty="0">
                <a:solidFill>
                  <a:srgbClr val="FFFF00"/>
                </a:solidFill>
              </a:endParaRPr>
            </a:p>
          </p:txBody>
        </p:sp>
        <p:sp>
          <p:nvSpPr>
            <p:cNvPr id="8" name="TextBox 7"/>
            <p:cNvSpPr txBox="1"/>
            <p:nvPr/>
          </p:nvSpPr>
          <p:spPr>
            <a:xfrm>
              <a:off x="4579557" y="2638225"/>
              <a:ext cx="1241872" cy="646331"/>
            </a:xfrm>
            <a:prstGeom prst="rect">
              <a:avLst/>
            </a:prstGeom>
            <a:noFill/>
          </p:spPr>
          <p:txBody>
            <a:bodyPr wrap="square" rtlCol="0">
              <a:spAutoFit/>
            </a:bodyPr>
            <a:lstStyle/>
            <a:p>
              <a:pPr algn="ctr"/>
              <a:r>
                <a:rPr lang="en-US" dirty="0" smtClean="0">
                  <a:solidFill>
                    <a:srgbClr val="FFFF00"/>
                  </a:solidFill>
                </a:rPr>
                <a:t>Gael  Kurath</a:t>
              </a:r>
              <a:endParaRPr lang="en-US" dirty="0">
                <a:solidFill>
                  <a:srgbClr val="FFFF00"/>
                </a:solidFill>
              </a:endParaRPr>
            </a:p>
          </p:txBody>
        </p:sp>
        <p:sp>
          <p:nvSpPr>
            <p:cNvPr id="9" name="TextBox 8"/>
            <p:cNvSpPr txBox="1"/>
            <p:nvPr/>
          </p:nvSpPr>
          <p:spPr>
            <a:xfrm>
              <a:off x="5449874" y="2720527"/>
              <a:ext cx="1056724" cy="646331"/>
            </a:xfrm>
            <a:prstGeom prst="rect">
              <a:avLst/>
            </a:prstGeom>
            <a:noFill/>
          </p:spPr>
          <p:txBody>
            <a:bodyPr wrap="square" rtlCol="0">
              <a:spAutoFit/>
            </a:bodyPr>
            <a:lstStyle/>
            <a:p>
              <a:pPr algn="ctr"/>
              <a:r>
                <a:rPr lang="en-US" dirty="0" smtClean="0">
                  <a:solidFill>
                    <a:srgbClr val="FFFF00"/>
                  </a:solidFill>
                </a:rPr>
                <a:t>Alison Kell</a:t>
              </a:r>
              <a:endParaRPr lang="en-US" dirty="0">
                <a:solidFill>
                  <a:srgbClr val="FFFF00"/>
                </a:solidFill>
              </a:endParaRPr>
            </a:p>
          </p:txBody>
        </p:sp>
        <p:sp>
          <p:nvSpPr>
            <p:cNvPr id="10" name="TextBox 9"/>
            <p:cNvSpPr txBox="1"/>
            <p:nvPr/>
          </p:nvSpPr>
          <p:spPr>
            <a:xfrm>
              <a:off x="6233804" y="2721785"/>
              <a:ext cx="1335073" cy="646331"/>
            </a:xfrm>
            <a:prstGeom prst="rect">
              <a:avLst/>
            </a:prstGeom>
            <a:noFill/>
          </p:spPr>
          <p:txBody>
            <a:bodyPr wrap="square" rtlCol="0">
              <a:spAutoFit/>
            </a:bodyPr>
            <a:lstStyle/>
            <a:p>
              <a:pPr algn="ctr"/>
              <a:r>
                <a:rPr lang="en-US" dirty="0" smtClean="0">
                  <a:solidFill>
                    <a:srgbClr val="FFFF00"/>
                  </a:solidFill>
                </a:rPr>
                <a:t>Tarin Thompson</a:t>
              </a:r>
              <a:endParaRPr lang="en-US" dirty="0">
                <a:solidFill>
                  <a:srgbClr val="FFFF00"/>
                </a:solidFill>
              </a:endParaRPr>
            </a:p>
          </p:txBody>
        </p:sp>
      </p:grpSp>
      <p:pic>
        <p:nvPicPr>
          <p:cNvPr id="12" name="Picture 16" descr="http://www.igc.gulbenkian.pt/mediaRep/igc/files/uploads/usrpics/igc0019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3839" y="289679"/>
            <a:ext cx="1229121" cy="163370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7318480" y="1929904"/>
            <a:ext cx="1737976" cy="369332"/>
          </a:xfrm>
          <a:prstGeom prst="rect">
            <a:avLst/>
          </a:prstGeom>
          <a:noFill/>
        </p:spPr>
        <p:txBody>
          <a:bodyPr wrap="none" rtlCol="0">
            <a:spAutoFit/>
          </a:bodyPr>
          <a:lstStyle/>
          <a:p>
            <a:r>
              <a:rPr lang="en-US" dirty="0" smtClean="0"/>
              <a:t>Gabriella Gomes</a:t>
            </a:r>
            <a:endParaRPr lang="en-US" dirty="0"/>
          </a:p>
        </p:txBody>
      </p:sp>
      <p:pic>
        <p:nvPicPr>
          <p:cNvPr id="14" name="Picture 6" descr="lipsitc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1290" y="2314465"/>
            <a:ext cx="1281538" cy="171529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7545258" y="4029755"/>
            <a:ext cx="1427635" cy="369332"/>
          </a:xfrm>
          <a:prstGeom prst="rect">
            <a:avLst/>
          </a:prstGeom>
          <a:noFill/>
        </p:spPr>
        <p:txBody>
          <a:bodyPr wrap="none" rtlCol="0">
            <a:spAutoFit/>
          </a:bodyPr>
          <a:lstStyle/>
          <a:p>
            <a:r>
              <a:rPr lang="en-US" dirty="0" smtClean="0"/>
              <a:t>Marc Lipsitch</a:t>
            </a:r>
            <a:endParaRPr lang="en-US" dirty="0"/>
          </a:p>
        </p:txBody>
      </p:sp>
      <p:sp>
        <p:nvSpPr>
          <p:cNvPr id="18" name="TextBox 17"/>
          <p:cNvSpPr txBox="1"/>
          <p:nvPr/>
        </p:nvSpPr>
        <p:spPr>
          <a:xfrm>
            <a:off x="-17269" y="6318682"/>
            <a:ext cx="9263523" cy="523220"/>
          </a:xfrm>
          <a:prstGeom prst="rect">
            <a:avLst/>
          </a:prstGeom>
          <a:noFill/>
        </p:spPr>
        <p:txBody>
          <a:bodyPr wrap="none" rtlCol="0">
            <a:spAutoFit/>
          </a:bodyPr>
          <a:lstStyle/>
          <a:p>
            <a:r>
              <a:rPr lang="en-US" sz="2800" dirty="0" smtClean="0">
                <a:solidFill>
                  <a:srgbClr val="FF0000"/>
                </a:solidFill>
              </a:rPr>
              <a:t>Funding: </a:t>
            </a:r>
            <a:r>
              <a:rPr lang="en-US" sz="2800" u="sng" dirty="0" smtClean="0">
                <a:solidFill>
                  <a:srgbClr val="FF0000"/>
                </a:solidFill>
              </a:rPr>
              <a:t>NIH EEID</a:t>
            </a:r>
            <a:r>
              <a:rPr lang="en-US" sz="2800" dirty="0" smtClean="0">
                <a:solidFill>
                  <a:srgbClr val="FF0000"/>
                </a:solidFill>
              </a:rPr>
              <a:t>, </a:t>
            </a:r>
            <a:r>
              <a:rPr lang="en-US" sz="2800" u="sng" dirty="0" smtClean="0">
                <a:solidFill>
                  <a:srgbClr val="FF0000"/>
                </a:solidFill>
              </a:rPr>
              <a:t>USDA NIFA</a:t>
            </a:r>
            <a:r>
              <a:rPr lang="en-US" sz="2800" dirty="0" smtClean="0">
                <a:solidFill>
                  <a:srgbClr val="FF0000"/>
                </a:solidFill>
              </a:rPr>
              <a:t>, NSF, USGS, UW, VIMS</a:t>
            </a:r>
            <a:endParaRPr lang="en-US" sz="2800" dirty="0">
              <a:solidFill>
                <a:srgbClr val="FF0000"/>
              </a:solidFill>
            </a:endParaRPr>
          </a:p>
        </p:txBody>
      </p:sp>
      <p:pic>
        <p:nvPicPr>
          <p:cNvPr id="19" name="Picture 8" descr="ARS molecular biologist (left) and ARS microbiologist examine a culture of Flavobacterium psychrophilum, a bacterial pathogen of rainbow trout: Click here for full photo caption.">
            <a:hlinkClick r:id="rId6"/>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7344" r="46794" b="38363"/>
          <a:stretch/>
        </p:blipFill>
        <p:spPr bwMode="auto">
          <a:xfrm>
            <a:off x="7742252" y="4394140"/>
            <a:ext cx="1073097" cy="1642544"/>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7643754" y="6034518"/>
            <a:ext cx="1270091" cy="369332"/>
          </a:xfrm>
          <a:prstGeom prst="rect">
            <a:avLst/>
          </a:prstGeom>
          <a:noFill/>
        </p:spPr>
        <p:txBody>
          <a:bodyPr wrap="none" rtlCol="0">
            <a:spAutoFit/>
          </a:bodyPr>
          <a:lstStyle/>
          <a:p>
            <a:r>
              <a:rPr lang="en-US" dirty="0" smtClean="0"/>
              <a:t>Greg Wiens</a:t>
            </a:r>
            <a:endParaRPr lang="en-US" dirty="0"/>
          </a:p>
        </p:txBody>
      </p:sp>
      <p:pic>
        <p:nvPicPr>
          <p:cNvPr id="1026" name="Picture 2" descr="Photo scientist examines a cell culture containing a new virus to be identified."/>
          <p:cNvPicPr>
            <a:picLocks noChangeAspect="1" noChangeArrowheads="1"/>
          </p:cNvPicPr>
          <p:nvPr/>
        </p:nvPicPr>
        <p:blipFill rotWithShape="1">
          <a:blip r:embed="rId8">
            <a:extLst>
              <a:ext uri="{28A0092B-C50C-407E-A947-70E740481C1C}">
                <a14:useLocalDpi xmlns:a14="http://schemas.microsoft.com/office/drawing/2010/main" val="0"/>
              </a:ext>
            </a:extLst>
          </a:blip>
          <a:srcRect l="3401" t="9230" r="47712" b="24614"/>
          <a:stretch/>
        </p:blipFill>
        <p:spPr bwMode="auto">
          <a:xfrm>
            <a:off x="6275663" y="2997823"/>
            <a:ext cx="1024425" cy="103972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07195" y="3980787"/>
            <a:ext cx="1082348" cy="369332"/>
          </a:xfrm>
          <a:prstGeom prst="rect">
            <a:avLst/>
          </a:prstGeom>
          <a:noFill/>
        </p:spPr>
        <p:txBody>
          <a:bodyPr wrap="none" rtlCol="0">
            <a:spAutoFit/>
          </a:bodyPr>
          <a:lstStyle/>
          <a:p>
            <a:r>
              <a:rPr lang="en-US" dirty="0" smtClean="0">
                <a:solidFill>
                  <a:srgbClr val="FFFF00"/>
                </a:solidFill>
              </a:rPr>
              <a:t>Bill Batts</a:t>
            </a:r>
            <a:endParaRPr lang="en-US" dirty="0">
              <a:solidFill>
                <a:srgbClr val="FFFF00"/>
              </a:solidFill>
            </a:endParaRPr>
          </a:p>
        </p:txBody>
      </p:sp>
      <p:pic>
        <p:nvPicPr>
          <p:cNvPr id="1028" name="Picture 4" descr="https://encrypted-tbn1.gstatic.com/images?q=tbn:ANd9GcR2y-zMTIMJKsozrCedqh-oxIK86woK1mjryVjXxwObyuSndz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949" y="1386305"/>
            <a:ext cx="943284" cy="94328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48467" y="2299236"/>
            <a:ext cx="1040524" cy="646331"/>
          </a:xfrm>
          <a:prstGeom prst="rect">
            <a:avLst/>
          </a:prstGeom>
          <a:noFill/>
        </p:spPr>
        <p:txBody>
          <a:bodyPr wrap="square" rtlCol="0">
            <a:spAutoFit/>
          </a:bodyPr>
          <a:lstStyle/>
          <a:p>
            <a:pPr algn="ctr"/>
            <a:r>
              <a:rPr lang="en-US" dirty="0" smtClean="0">
                <a:solidFill>
                  <a:srgbClr val="FFFF00"/>
                </a:solidFill>
              </a:rPr>
              <a:t>Jim Winton</a:t>
            </a:r>
            <a:endParaRPr lang="en-US" dirty="0">
              <a:solidFill>
                <a:srgbClr val="FFFF00"/>
              </a:solidFill>
            </a:endParaRPr>
          </a:p>
        </p:txBody>
      </p:sp>
      <p:pic>
        <p:nvPicPr>
          <p:cNvPr id="1030" name="Picture 6" descr="https://encrypted-tbn2.gstatic.com/images?q=tbn:ANd9GcTGQ82tyFNBp6bxKspTVSlzdo6x9ywfZt_OjufP3U2CqnrQMZh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887" y="4578420"/>
            <a:ext cx="1178256" cy="1152303"/>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37289" y="5680070"/>
            <a:ext cx="1313180" cy="646331"/>
          </a:xfrm>
          <a:prstGeom prst="rect">
            <a:avLst/>
          </a:prstGeom>
          <a:noFill/>
        </p:spPr>
        <p:txBody>
          <a:bodyPr wrap="none" rtlCol="0">
            <a:spAutoFit/>
          </a:bodyPr>
          <a:lstStyle/>
          <a:p>
            <a:pPr algn="ctr"/>
            <a:r>
              <a:rPr lang="en-US" dirty="0" smtClean="0"/>
              <a:t>Michelle</a:t>
            </a:r>
          </a:p>
          <a:p>
            <a:pPr algn="ctr"/>
            <a:r>
              <a:rPr lang="en-US" dirty="0" smtClean="0"/>
              <a:t>Penaranda</a:t>
            </a:r>
            <a:endParaRPr lang="en-US" dirty="0"/>
          </a:p>
        </p:txBody>
      </p:sp>
      <p:pic>
        <p:nvPicPr>
          <p:cNvPr id="1032" name="Picture 8" descr="Ben Ker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21498" y="738412"/>
            <a:ext cx="1643036" cy="1232277"/>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6156433" y="1923386"/>
            <a:ext cx="1095172" cy="369332"/>
          </a:xfrm>
          <a:prstGeom prst="rect">
            <a:avLst/>
          </a:prstGeom>
          <a:noFill/>
        </p:spPr>
        <p:txBody>
          <a:bodyPr wrap="none" rtlCol="0">
            <a:spAutoFit/>
          </a:bodyPr>
          <a:lstStyle/>
          <a:p>
            <a:r>
              <a:rPr lang="en-US" dirty="0" smtClean="0"/>
              <a:t>Ben Kerr</a:t>
            </a:r>
            <a:endParaRPr lang="en-US" dirty="0"/>
          </a:p>
        </p:txBody>
      </p:sp>
      <p:sp>
        <p:nvSpPr>
          <p:cNvPr id="29" name="TextBox 28"/>
          <p:cNvSpPr txBox="1"/>
          <p:nvPr/>
        </p:nvSpPr>
        <p:spPr>
          <a:xfrm>
            <a:off x="1188991" y="6059751"/>
            <a:ext cx="1864613" cy="369332"/>
          </a:xfrm>
          <a:prstGeom prst="rect">
            <a:avLst/>
          </a:prstGeom>
          <a:noFill/>
        </p:spPr>
        <p:txBody>
          <a:bodyPr wrap="none" rtlCol="0">
            <a:spAutoFit/>
          </a:bodyPr>
          <a:lstStyle/>
          <a:p>
            <a:pPr algn="ctr"/>
            <a:r>
              <a:rPr lang="en-US" dirty="0" smtClean="0"/>
              <a:t>Maureen Purcell</a:t>
            </a:r>
            <a:endParaRPr lang="en-US" dirty="0"/>
          </a:p>
        </p:txBody>
      </p:sp>
      <p:pic>
        <p:nvPicPr>
          <p:cNvPr id="1035" name="Picture 11"/>
          <p:cNvPicPr>
            <a:picLocks noChangeAspect="1" noChangeArrowheads="1"/>
          </p:cNvPicPr>
          <p:nvPr/>
        </p:nvPicPr>
        <p:blipFill rotWithShape="1">
          <a:blip r:embed="rId12">
            <a:extLst>
              <a:ext uri="{28A0092B-C50C-407E-A947-70E740481C1C}">
                <a14:useLocalDpi xmlns:a14="http://schemas.microsoft.com/office/drawing/2010/main" val="0"/>
              </a:ext>
            </a:extLst>
          </a:blip>
          <a:srcRect l="11517" t="12248" r="72344" b="60113"/>
          <a:stretch/>
        </p:blipFill>
        <p:spPr bwMode="auto">
          <a:xfrm>
            <a:off x="3216141" y="4973409"/>
            <a:ext cx="848557" cy="1089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Box 23"/>
          <p:cNvSpPr txBox="1"/>
          <p:nvPr/>
        </p:nvSpPr>
        <p:spPr>
          <a:xfrm>
            <a:off x="3047255" y="6012126"/>
            <a:ext cx="1261884" cy="369332"/>
          </a:xfrm>
          <a:prstGeom prst="rect">
            <a:avLst/>
          </a:prstGeom>
          <a:noFill/>
        </p:spPr>
        <p:txBody>
          <a:bodyPr wrap="none" rtlCol="0">
            <a:spAutoFit/>
          </a:bodyPr>
          <a:lstStyle/>
          <a:p>
            <a:r>
              <a:rPr lang="en-US" dirty="0" smtClean="0"/>
              <a:t>Jake Scott</a:t>
            </a:r>
            <a:endParaRPr lang="en-US" dirty="0"/>
          </a:p>
        </p:txBody>
      </p:sp>
      <p:pic>
        <p:nvPicPr>
          <p:cNvPr id="3074" name="Picture 2"/>
          <p:cNvPicPr>
            <a:picLocks noChangeAspect="1" noChangeArrowheads="1"/>
          </p:cNvPicPr>
          <p:nvPr/>
        </p:nvPicPr>
        <p:blipFill rotWithShape="1">
          <a:blip r:embed="rId13">
            <a:extLst>
              <a:ext uri="{28A0092B-C50C-407E-A947-70E740481C1C}">
                <a14:useLocalDpi xmlns:a14="http://schemas.microsoft.com/office/drawing/2010/main" val="0"/>
              </a:ext>
            </a:extLst>
          </a:blip>
          <a:srcRect l="55375" t="9582" r="11170" b="64662"/>
          <a:stretch/>
        </p:blipFill>
        <p:spPr bwMode="auto">
          <a:xfrm>
            <a:off x="5144770" y="4483397"/>
            <a:ext cx="2324849" cy="1342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14">
            <a:extLst>
              <a:ext uri="{28A0092B-C50C-407E-A947-70E740481C1C}">
                <a14:useLocalDpi xmlns:a14="http://schemas.microsoft.com/office/drawing/2010/main" val="0"/>
              </a:ext>
            </a:extLst>
          </a:blip>
          <a:srcRect l="27375" t="29684" r="60059" b="58459"/>
          <a:stretch/>
        </p:blipFill>
        <p:spPr bwMode="auto">
          <a:xfrm>
            <a:off x="1426033" y="5272833"/>
            <a:ext cx="1221676" cy="864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extBox 22"/>
          <p:cNvSpPr txBox="1"/>
          <p:nvPr/>
        </p:nvSpPr>
        <p:spPr>
          <a:xfrm>
            <a:off x="5045573" y="5724187"/>
            <a:ext cx="1277300" cy="646331"/>
          </a:xfrm>
          <a:prstGeom prst="rect">
            <a:avLst/>
          </a:prstGeom>
          <a:noFill/>
        </p:spPr>
        <p:txBody>
          <a:bodyPr wrap="square" rtlCol="0">
            <a:spAutoFit/>
          </a:bodyPr>
          <a:lstStyle/>
          <a:p>
            <a:pPr algn="ctr"/>
            <a:r>
              <a:rPr lang="en-US" dirty="0" smtClean="0"/>
              <a:t>Shannon LaDeau</a:t>
            </a:r>
            <a:endParaRPr lang="en-US" dirty="0"/>
          </a:p>
        </p:txBody>
      </p:sp>
      <p:sp>
        <p:nvSpPr>
          <p:cNvPr id="34" name="TextBox 33"/>
          <p:cNvSpPr txBox="1"/>
          <p:nvPr/>
        </p:nvSpPr>
        <p:spPr>
          <a:xfrm>
            <a:off x="6177396" y="5736882"/>
            <a:ext cx="1277300" cy="646331"/>
          </a:xfrm>
          <a:prstGeom prst="rect">
            <a:avLst/>
          </a:prstGeom>
          <a:noFill/>
        </p:spPr>
        <p:txBody>
          <a:bodyPr wrap="square" rtlCol="0">
            <a:spAutoFit/>
          </a:bodyPr>
          <a:lstStyle/>
          <a:p>
            <a:pPr algn="ctr"/>
            <a:r>
              <a:rPr lang="en-US" dirty="0" smtClean="0"/>
              <a:t>Paige Barlow</a:t>
            </a:r>
            <a:endParaRPr lang="en-US" dirty="0"/>
          </a:p>
        </p:txBody>
      </p:sp>
      <p:pic>
        <p:nvPicPr>
          <p:cNvPr id="32" name="Picture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76849" y="130947"/>
            <a:ext cx="789738" cy="1055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8"/>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3823" t="12846" r="33712" b="25712"/>
          <a:stretch/>
        </p:blipFill>
        <p:spPr bwMode="auto">
          <a:xfrm>
            <a:off x="2218843" y="223308"/>
            <a:ext cx="893418" cy="1196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9"/>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638886" y="739594"/>
            <a:ext cx="763732" cy="115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TextBox 35"/>
          <p:cNvSpPr txBox="1"/>
          <p:nvPr/>
        </p:nvSpPr>
        <p:spPr>
          <a:xfrm>
            <a:off x="845112" y="1097832"/>
            <a:ext cx="1040524" cy="646331"/>
          </a:xfrm>
          <a:prstGeom prst="rect">
            <a:avLst/>
          </a:prstGeom>
          <a:noFill/>
        </p:spPr>
        <p:txBody>
          <a:bodyPr wrap="square" rtlCol="0">
            <a:spAutoFit/>
          </a:bodyPr>
          <a:lstStyle/>
          <a:p>
            <a:pPr algn="ctr"/>
            <a:r>
              <a:rPr lang="en-US" dirty="0" err="1" smtClean="0">
                <a:solidFill>
                  <a:srgbClr val="FFFF00"/>
                </a:solidFill>
              </a:rPr>
              <a:t>Darbi</a:t>
            </a:r>
            <a:r>
              <a:rPr lang="en-US" dirty="0" smtClean="0">
                <a:solidFill>
                  <a:srgbClr val="FFFF00"/>
                </a:solidFill>
              </a:rPr>
              <a:t> Jones</a:t>
            </a:r>
            <a:endParaRPr lang="en-US" dirty="0">
              <a:solidFill>
                <a:srgbClr val="FFFF00"/>
              </a:solidFill>
            </a:endParaRPr>
          </a:p>
        </p:txBody>
      </p:sp>
      <p:sp>
        <p:nvSpPr>
          <p:cNvPr id="37" name="TextBox 36"/>
          <p:cNvSpPr txBox="1"/>
          <p:nvPr/>
        </p:nvSpPr>
        <p:spPr>
          <a:xfrm>
            <a:off x="1932495" y="1347931"/>
            <a:ext cx="1500429" cy="369332"/>
          </a:xfrm>
          <a:prstGeom prst="rect">
            <a:avLst/>
          </a:prstGeom>
          <a:noFill/>
        </p:spPr>
        <p:txBody>
          <a:bodyPr wrap="square" rtlCol="0">
            <a:spAutoFit/>
          </a:bodyPr>
          <a:lstStyle/>
          <a:p>
            <a:pPr algn="ctr"/>
            <a:r>
              <a:rPr lang="en-US" dirty="0" smtClean="0">
                <a:solidFill>
                  <a:srgbClr val="FFFF00"/>
                </a:solidFill>
              </a:rPr>
              <a:t>Barb </a:t>
            </a:r>
            <a:r>
              <a:rPr lang="en-US" dirty="0" err="1" smtClean="0">
                <a:solidFill>
                  <a:srgbClr val="FFFF00"/>
                </a:solidFill>
              </a:rPr>
              <a:t>Rutan</a:t>
            </a:r>
            <a:endParaRPr lang="en-US" dirty="0">
              <a:solidFill>
                <a:srgbClr val="FFFF00"/>
              </a:solidFill>
            </a:endParaRPr>
          </a:p>
        </p:txBody>
      </p:sp>
      <p:sp>
        <p:nvSpPr>
          <p:cNvPr id="38" name="TextBox 37"/>
          <p:cNvSpPr txBox="1"/>
          <p:nvPr/>
        </p:nvSpPr>
        <p:spPr>
          <a:xfrm>
            <a:off x="4359557" y="1793420"/>
            <a:ext cx="1403849" cy="369332"/>
          </a:xfrm>
          <a:prstGeom prst="rect">
            <a:avLst/>
          </a:prstGeom>
          <a:noFill/>
        </p:spPr>
        <p:txBody>
          <a:bodyPr wrap="square" rtlCol="0">
            <a:spAutoFit/>
          </a:bodyPr>
          <a:lstStyle/>
          <a:p>
            <a:pPr algn="ctr"/>
            <a:r>
              <a:rPr lang="en-US" dirty="0" smtClean="0">
                <a:solidFill>
                  <a:srgbClr val="FFFF00"/>
                </a:solidFill>
              </a:rPr>
              <a:t>Jessie </a:t>
            </a:r>
            <a:r>
              <a:rPr lang="en-US" dirty="0" err="1" smtClean="0">
                <a:solidFill>
                  <a:srgbClr val="FFFF00"/>
                </a:solidFill>
              </a:rPr>
              <a:t>Viss</a:t>
            </a:r>
            <a:endParaRPr lang="en-US" dirty="0">
              <a:solidFill>
                <a:srgbClr val="FFFF00"/>
              </a:solidFill>
            </a:endParaRPr>
          </a:p>
        </p:txBody>
      </p:sp>
    </p:spTree>
    <p:extLst>
      <p:ext uri="{BB962C8B-B14F-4D97-AF65-F5344CB8AC3E}">
        <p14:creationId xmlns:p14="http://schemas.microsoft.com/office/powerpoint/2010/main" val="103622379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Documents and Settings\awargo\My Documents\Wargo\work\IVmVsHVmInjection\paper\JournalofVirology\RevisionJAN2011\Coverphotos\JVIcover2.JPG"/>
          <p:cNvPicPr>
            <a:picLocks noChangeAspect="1" noChangeArrowheads="1"/>
          </p:cNvPicPr>
          <p:nvPr/>
        </p:nvPicPr>
        <p:blipFill>
          <a:blip r:embed="rId2" cstate="print"/>
          <a:srcRect/>
          <a:stretch>
            <a:fillRect/>
          </a:stretch>
        </p:blipFill>
        <p:spPr bwMode="auto">
          <a:xfrm>
            <a:off x="-25590" y="0"/>
            <a:ext cx="9169590" cy="6858000"/>
          </a:xfrm>
          <a:prstGeom prst="rect">
            <a:avLst/>
          </a:prstGeom>
          <a:noFill/>
        </p:spPr>
      </p:pic>
      <p:sp>
        <p:nvSpPr>
          <p:cNvPr id="6" name="Title 1"/>
          <p:cNvSpPr txBox="1">
            <a:spLocks/>
          </p:cNvSpPr>
          <p:nvPr/>
        </p:nvSpPr>
        <p:spPr bwMode="auto">
          <a:xfrm>
            <a:off x="498400" y="-232371"/>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4800" dirty="0" smtClean="0">
                <a:solidFill>
                  <a:srgbClr val="FF0000"/>
                </a:solidFill>
              </a:rPr>
              <a:t>Questions?</a:t>
            </a:r>
            <a:endParaRPr lang="en-US" sz="4800" dirty="0">
              <a:solidFill>
                <a:srgbClr val="FF0000"/>
              </a:solidFill>
            </a:endParaRPr>
          </a:p>
        </p:txBody>
      </p:sp>
    </p:spTree>
    <p:extLst>
      <p:ext uri="{BB962C8B-B14F-4D97-AF65-F5344CB8AC3E}">
        <p14:creationId xmlns:p14="http://schemas.microsoft.com/office/powerpoint/2010/main" val="1133358209"/>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Culling Model Explorations</a:t>
            </a:r>
            <a:endParaRPr lang="en-US" dirty="0"/>
          </a:p>
        </p:txBody>
      </p:sp>
      <p:sp>
        <p:nvSpPr>
          <p:cNvPr id="3" name="Content Placeholder 2"/>
          <p:cNvSpPr>
            <a:spLocks noGrp="1"/>
          </p:cNvSpPr>
          <p:nvPr>
            <p:ph idx="1"/>
          </p:nvPr>
        </p:nvSpPr>
        <p:spPr>
          <a:xfrm>
            <a:off x="442086" y="1358376"/>
            <a:ext cx="8701914" cy="5251974"/>
          </a:xfrm>
        </p:spPr>
        <p:txBody>
          <a:bodyPr>
            <a:normAutofit lnSpcReduction="10000"/>
          </a:bodyPr>
          <a:lstStyle/>
          <a:p>
            <a:r>
              <a:rPr lang="en-US" dirty="0" smtClean="0"/>
              <a:t>Impact of virus migration rates (biosecurity)</a:t>
            </a:r>
          </a:p>
          <a:p>
            <a:endParaRPr lang="en-US" dirty="0" smtClean="0"/>
          </a:p>
          <a:p>
            <a:endParaRPr lang="en-US" dirty="0" smtClean="0"/>
          </a:p>
          <a:p>
            <a:endParaRPr lang="en-US" dirty="0" smtClean="0"/>
          </a:p>
          <a:p>
            <a:r>
              <a:rPr lang="en-US" dirty="0" smtClean="0"/>
              <a:t>Impact of culling threshold</a:t>
            </a:r>
          </a:p>
          <a:p>
            <a:endParaRPr lang="en-US" dirty="0"/>
          </a:p>
          <a:p>
            <a:endParaRPr lang="en-US" dirty="0" smtClean="0"/>
          </a:p>
          <a:p>
            <a:endParaRPr lang="en-US" dirty="0" smtClean="0"/>
          </a:p>
          <a:p>
            <a:r>
              <a:rPr lang="en-US" dirty="0" smtClean="0"/>
              <a:t>Timing of strain invasion</a:t>
            </a:r>
          </a:p>
        </p:txBody>
      </p:sp>
      <p:grpSp>
        <p:nvGrpSpPr>
          <p:cNvPr id="4" name="Group 3"/>
          <p:cNvGrpSpPr/>
          <p:nvPr/>
        </p:nvGrpSpPr>
        <p:grpSpPr>
          <a:xfrm>
            <a:off x="1595733" y="2087693"/>
            <a:ext cx="2112219" cy="1200405"/>
            <a:chOff x="80010" y="754380"/>
            <a:chExt cx="4046220" cy="2251710"/>
          </a:xfrm>
        </p:grpSpPr>
        <p:sp>
          <p:nvSpPr>
            <p:cNvPr id="5" name="Cube 4"/>
            <p:cNvSpPr/>
            <p:nvPr/>
          </p:nvSpPr>
          <p:spPr>
            <a:xfrm>
              <a:off x="80010" y="754380"/>
              <a:ext cx="4046220" cy="2251710"/>
            </a:xfrm>
            <a:prstGeom prst="cube">
              <a:avLst/>
            </a:prstGeom>
            <a:solidFill>
              <a:srgbClr val="66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nvGrpSpPr>
            <p:cNvPr id="6" name="Group 5"/>
            <p:cNvGrpSpPr/>
            <p:nvPr/>
          </p:nvGrpSpPr>
          <p:grpSpPr>
            <a:xfrm>
              <a:off x="291967" y="1416488"/>
              <a:ext cx="3159076" cy="1361002"/>
              <a:chOff x="291967" y="1466850"/>
              <a:chExt cx="9242933" cy="2887980"/>
            </a:xfrm>
          </p:grpSpPr>
          <p:pic>
            <p:nvPicPr>
              <p:cNvPr id="7" name="Picture 6" descr="Rainbow trout"/>
              <p:cNvPicPr>
                <a:picLocks noChangeAspect="1" noChangeArrowheads="1"/>
              </p:cNvPicPr>
              <p:nvPr/>
            </p:nvPicPr>
            <p:blipFill>
              <a:blip r:embed="rId4" cstate="print"/>
              <a:srcRect/>
              <a:stretch>
                <a:fillRect/>
              </a:stretch>
            </p:blipFill>
            <p:spPr bwMode="auto">
              <a:xfrm>
                <a:off x="291967" y="2286238"/>
                <a:ext cx="2256923" cy="1139747"/>
              </a:xfrm>
              <a:prstGeom prst="rect">
                <a:avLst/>
              </a:prstGeom>
              <a:noFill/>
            </p:spPr>
          </p:pic>
          <p:pic>
            <p:nvPicPr>
              <p:cNvPr id="8" name="Picture 7" descr="Rainbow trout"/>
              <p:cNvPicPr>
                <a:picLocks noChangeAspect="1" noChangeArrowheads="1"/>
              </p:cNvPicPr>
              <p:nvPr/>
            </p:nvPicPr>
            <p:blipFill>
              <a:blip r:embed="rId4" cstate="print"/>
              <a:srcRect/>
              <a:stretch>
                <a:fillRect/>
              </a:stretch>
            </p:blipFill>
            <p:spPr bwMode="auto">
              <a:xfrm>
                <a:off x="3496177" y="2267188"/>
                <a:ext cx="2256923" cy="1139747"/>
              </a:xfrm>
              <a:prstGeom prst="rect">
                <a:avLst/>
              </a:prstGeom>
              <a:noFill/>
            </p:spPr>
          </p:pic>
          <p:pic>
            <p:nvPicPr>
              <p:cNvPr id="9" name="Picture 8" descr="Rainbow trout"/>
              <p:cNvPicPr>
                <a:picLocks noChangeAspect="1" noChangeArrowheads="1"/>
              </p:cNvPicPr>
              <p:nvPr/>
            </p:nvPicPr>
            <p:blipFill>
              <a:blip r:embed="rId4" cstate="print"/>
              <a:srcRect/>
              <a:stretch>
                <a:fillRect/>
              </a:stretch>
            </p:blipFill>
            <p:spPr bwMode="auto">
              <a:xfrm>
                <a:off x="6711817" y="2236708"/>
                <a:ext cx="2256923" cy="1139747"/>
              </a:xfrm>
              <a:prstGeom prst="rect">
                <a:avLst/>
              </a:prstGeom>
              <a:noFill/>
            </p:spPr>
          </p:pic>
          <p:sp>
            <p:nvSpPr>
              <p:cNvPr id="10" name="Right Arrow 9"/>
              <p:cNvSpPr/>
              <p:nvPr/>
            </p:nvSpPr>
            <p:spPr>
              <a:xfrm>
                <a:off x="2697480" y="2240280"/>
                <a:ext cx="674370" cy="1223010"/>
              </a:xfrm>
              <a:prstGeom prst="rightArrow">
                <a:avLst/>
              </a:prstGeom>
              <a:solidFill>
                <a:srgbClr val="66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1" name="TextBox 10"/>
              <p:cNvSpPr txBox="1"/>
              <p:nvPr/>
            </p:nvSpPr>
            <p:spPr>
              <a:xfrm>
                <a:off x="1653671" y="2308310"/>
                <a:ext cx="1462904" cy="1102550"/>
              </a:xfrm>
              <a:prstGeom prst="rect">
                <a:avLst/>
              </a:prstGeom>
              <a:solidFill>
                <a:schemeClr val="bg1"/>
              </a:solidFill>
            </p:spPr>
            <p:txBody>
              <a:bodyPr wrap="none" rtlCol="0">
                <a:spAutoFit/>
              </a:bodyPr>
              <a:lstStyle/>
              <a:p>
                <a:r>
                  <a:rPr lang="en-US" sz="1200" dirty="0" smtClean="0">
                    <a:latin typeface="Cambria Math" pitchFamily="18" charset="0"/>
                    <a:ea typeface="Cambria Math" pitchFamily="18" charset="0"/>
                  </a:rPr>
                  <a:t>S</a:t>
                </a:r>
                <a:endParaRPr lang="en-US" sz="1200" dirty="0">
                  <a:latin typeface="Cambria Math" pitchFamily="18" charset="0"/>
                  <a:ea typeface="Cambria Math" pitchFamily="18" charset="0"/>
                </a:endParaRPr>
              </a:p>
            </p:txBody>
          </p:sp>
          <p:sp>
            <p:nvSpPr>
              <p:cNvPr id="12" name="TextBox 11"/>
              <p:cNvSpPr txBox="1"/>
              <p:nvPr/>
            </p:nvSpPr>
            <p:spPr>
              <a:xfrm>
                <a:off x="4892901" y="2295246"/>
                <a:ext cx="1314657" cy="1102550"/>
              </a:xfrm>
              <a:prstGeom prst="rect">
                <a:avLst/>
              </a:prstGeom>
              <a:solidFill>
                <a:srgbClr val="66FF66"/>
              </a:solidFill>
            </p:spPr>
            <p:txBody>
              <a:bodyPr wrap="none" rtlCol="0">
                <a:spAutoFit/>
              </a:bodyPr>
              <a:lstStyle/>
              <a:p>
                <a:r>
                  <a:rPr lang="en-US" sz="1200" dirty="0" smtClean="0">
                    <a:latin typeface="Cambria Math" pitchFamily="18" charset="0"/>
                    <a:ea typeface="Cambria Math" pitchFamily="18" charset="0"/>
                  </a:rPr>
                  <a:t>I</a:t>
                </a:r>
                <a:endParaRPr lang="en-US" sz="1200" baseline="-25000" dirty="0">
                  <a:latin typeface="Cambria Math" pitchFamily="18" charset="0"/>
                  <a:ea typeface="Cambria Math" pitchFamily="18" charset="0"/>
                </a:endParaRPr>
              </a:p>
            </p:txBody>
          </p:sp>
          <p:sp>
            <p:nvSpPr>
              <p:cNvPr id="13" name="TextBox 12"/>
              <p:cNvSpPr txBox="1"/>
              <p:nvPr/>
            </p:nvSpPr>
            <p:spPr>
              <a:xfrm>
                <a:off x="7964182" y="2264765"/>
                <a:ext cx="1570718" cy="1102550"/>
              </a:xfrm>
              <a:prstGeom prst="rect">
                <a:avLst/>
              </a:prstGeom>
              <a:solidFill>
                <a:srgbClr val="FF66FF"/>
              </a:solidFill>
            </p:spPr>
            <p:txBody>
              <a:bodyPr wrap="none" rtlCol="0">
                <a:spAutoFit/>
              </a:bodyPr>
              <a:lstStyle/>
              <a:p>
                <a:r>
                  <a:rPr lang="en-US" sz="1200" dirty="0" smtClean="0">
                    <a:latin typeface="Cambria Math" pitchFamily="18" charset="0"/>
                    <a:ea typeface="Cambria Math" pitchFamily="18" charset="0"/>
                  </a:rPr>
                  <a:t>R</a:t>
                </a:r>
                <a:endParaRPr lang="en-US" sz="1200" baseline="-25000" dirty="0">
                  <a:latin typeface="Cambria Math" pitchFamily="18" charset="0"/>
                  <a:ea typeface="Cambria Math" pitchFamily="18" charset="0"/>
                </a:endParaRPr>
              </a:p>
            </p:txBody>
          </p:sp>
          <p:sp>
            <p:nvSpPr>
              <p:cNvPr id="14" name="Right Arrow 13"/>
              <p:cNvSpPr/>
              <p:nvPr/>
            </p:nvSpPr>
            <p:spPr>
              <a:xfrm>
                <a:off x="5909310" y="2221230"/>
                <a:ext cx="651510" cy="1287780"/>
              </a:xfrm>
              <a:prstGeom prst="rightArrow">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5" name="Down Arrow 14"/>
              <p:cNvSpPr/>
              <p:nvPr/>
            </p:nvSpPr>
            <p:spPr>
              <a:xfrm>
                <a:off x="605790" y="361188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6" name="Down Arrow 15"/>
              <p:cNvSpPr/>
              <p:nvPr/>
            </p:nvSpPr>
            <p:spPr>
              <a:xfrm>
                <a:off x="4164330" y="358140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7" name="Down Arrow 16"/>
              <p:cNvSpPr/>
              <p:nvPr/>
            </p:nvSpPr>
            <p:spPr>
              <a:xfrm>
                <a:off x="7357110" y="348234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8" name="Down Arrow 17"/>
              <p:cNvSpPr/>
              <p:nvPr/>
            </p:nvSpPr>
            <p:spPr>
              <a:xfrm>
                <a:off x="758190" y="1466850"/>
                <a:ext cx="1131569" cy="742950"/>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sp>
        <p:nvSpPr>
          <p:cNvPr id="34" name="Right Arrow 33"/>
          <p:cNvSpPr/>
          <p:nvPr/>
        </p:nvSpPr>
        <p:spPr>
          <a:xfrm>
            <a:off x="4004285" y="2136734"/>
            <a:ext cx="560070" cy="1062990"/>
          </a:xfrm>
          <a:prstGeom prst="rightArrow">
            <a:avLst/>
          </a:prstGeom>
          <a:solidFill>
            <a:srgbClr val="99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4031511" y="2291214"/>
            <a:ext cx="407484" cy="584775"/>
          </a:xfrm>
          <a:prstGeom prst="rect">
            <a:avLst/>
          </a:prstGeom>
          <a:noFill/>
        </p:spPr>
        <p:txBody>
          <a:bodyPr wrap="none" rtlCol="0">
            <a:spAutoFit/>
          </a:bodyPr>
          <a:lstStyle/>
          <a:p>
            <a:r>
              <a:rPr lang="el-GR" sz="3200" dirty="0" smtClean="0">
                <a:latin typeface="Cambria Math" pitchFamily="18" charset="0"/>
                <a:ea typeface="Cambria Math" pitchFamily="18" charset="0"/>
              </a:rPr>
              <a:t>μ</a:t>
            </a:r>
            <a:endParaRPr lang="en-US" sz="3200" baseline="-25000" dirty="0">
              <a:latin typeface="Cambria Math" pitchFamily="18" charset="0"/>
              <a:ea typeface="Cambria Math" pitchFamily="18" charset="0"/>
            </a:endParaRPr>
          </a:p>
        </p:txBody>
      </p:sp>
      <p:grpSp>
        <p:nvGrpSpPr>
          <p:cNvPr id="36" name="Group 35"/>
          <p:cNvGrpSpPr/>
          <p:nvPr/>
        </p:nvGrpSpPr>
        <p:grpSpPr>
          <a:xfrm>
            <a:off x="4762266" y="2062295"/>
            <a:ext cx="2112219" cy="1200405"/>
            <a:chOff x="80010" y="754380"/>
            <a:chExt cx="4046220" cy="2251710"/>
          </a:xfrm>
        </p:grpSpPr>
        <p:sp>
          <p:nvSpPr>
            <p:cNvPr id="37" name="Cube 36"/>
            <p:cNvSpPr/>
            <p:nvPr/>
          </p:nvSpPr>
          <p:spPr>
            <a:xfrm>
              <a:off x="80010" y="754380"/>
              <a:ext cx="4046220" cy="2251710"/>
            </a:xfrm>
            <a:prstGeom prst="cube">
              <a:avLst/>
            </a:prstGeom>
            <a:solidFill>
              <a:srgbClr val="66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nvGrpSpPr>
            <p:cNvPr id="38" name="Group 37"/>
            <p:cNvGrpSpPr/>
            <p:nvPr/>
          </p:nvGrpSpPr>
          <p:grpSpPr>
            <a:xfrm>
              <a:off x="291967" y="1416488"/>
              <a:ext cx="3159076" cy="1361002"/>
              <a:chOff x="291967" y="1466850"/>
              <a:chExt cx="9242933" cy="2887980"/>
            </a:xfrm>
          </p:grpSpPr>
          <p:pic>
            <p:nvPicPr>
              <p:cNvPr id="39" name="Picture 38" descr="Rainbow trout"/>
              <p:cNvPicPr>
                <a:picLocks noChangeAspect="1" noChangeArrowheads="1"/>
              </p:cNvPicPr>
              <p:nvPr/>
            </p:nvPicPr>
            <p:blipFill>
              <a:blip r:embed="rId4" cstate="print"/>
              <a:srcRect/>
              <a:stretch>
                <a:fillRect/>
              </a:stretch>
            </p:blipFill>
            <p:spPr bwMode="auto">
              <a:xfrm>
                <a:off x="291967" y="2286238"/>
                <a:ext cx="2256923" cy="1139747"/>
              </a:xfrm>
              <a:prstGeom prst="rect">
                <a:avLst/>
              </a:prstGeom>
              <a:noFill/>
            </p:spPr>
          </p:pic>
          <p:pic>
            <p:nvPicPr>
              <p:cNvPr id="40" name="Picture 39" descr="Rainbow trout"/>
              <p:cNvPicPr>
                <a:picLocks noChangeAspect="1" noChangeArrowheads="1"/>
              </p:cNvPicPr>
              <p:nvPr/>
            </p:nvPicPr>
            <p:blipFill>
              <a:blip r:embed="rId4" cstate="print"/>
              <a:srcRect/>
              <a:stretch>
                <a:fillRect/>
              </a:stretch>
            </p:blipFill>
            <p:spPr bwMode="auto">
              <a:xfrm>
                <a:off x="3496177" y="2267188"/>
                <a:ext cx="2256923" cy="1139747"/>
              </a:xfrm>
              <a:prstGeom prst="rect">
                <a:avLst/>
              </a:prstGeom>
              <a:noFill/>
            </p:spPr>
          </p:pic>
          <p:pic>
            <p:nvPicPr>
              <p:cNvPr id="41" name="Picture 40" descr="Rainbow trout"/>
              <p:cNvPicPr>
                <a:picLocks noChangeAspect="1" noChangeArrowheads="1"/>
              </p:cNvPicPr>
              <p:nvPr/>
            </p:nvPicPr>
            <p:blipFill>
              <a:blip r:embed="rId4" cstate="print"/>
              <a:srcRect/>
              <a:stretch>
                <a:fillRect/>
              </a:stretch>
            </p:blipFill>
            <p:spPr bwMode="auto">
              <a:xfrm>
                <a:off x="6711817" y="2236708"/>
                <a:ext cx="2256923" cy="1139747"/>
              </a:xfrm>
              <a:prstGeom prst="rect">
                <a:avLst/>
              </a:prstGeom>
              <a:noFill/>
            </p:spPr>
          </p:pic>
          <p:sp>
            <p:nvSpPr>
              <p:cNvPr id="42" name="Right Arrow 41"/>
              <p:cNvSpPr/>
              <p:nvPr/>
            </p:nvSpPr>
            <p:spPr>
              <a:xfrm>
                <a:off x="2697480" y="2240280"/>
                <a:ext cx="674370" cy="1223010"/>
              </a:xfrm>
              <a:prstGeom prst="rightArrow">
                <a:avLst/>
              </a:prstGeom>
              <a:solidFill>
                <a:srgbClr val="66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3" name="TextBox 42"/>
              <p:cNvSpPr txBox="1"/>
              <p:nvPr/>
            </p:nvSpPr>
            <p:spPr>
              <a:xfrm>
                <a:off x="1653671" y="2308310"/>
                <a:ext cx="1462904" cy="1102550"/>
              </a:xfrm>
              <a:prstGeom prst="rect">
                <a:avLst/>
              </a:prstGeom>
              <a:solidFill>
                <a:schemeClr val="bg1"/>
              </a:solidFill>
            </p:spPr>
            <p:txBody>
              <a:bodyPr wrap="none" rtlCol="0">
                <a:spAutoFit/>
              </a:bodyPr>
              <a:lstStyle/>
              <a:p>
                <a:r>
                  <a:rPr lang="en-US" sz="1200" dirty="0" smtClean="0">
                    <a:latin typeface="Cambria Math" pitchFamily="18" charset="0"/>
                    <a:ea typeface="Cambria Math" pitchFamily="18" charset="0"/>
                  </a:rPr>
                  <a:t>S</a:t>
                </a:r>
                <a:endParaRPr lang="en-US" sz="1200" dirty="0">
                  <a:latin typeface="Cambria Math" pitchFamily="18" charset="0"/>
                  <a:ea typeface="Cambria Math" pitchFamily="18" charset="0"/>
                </a:endParaRPr>
              </a:p>
            </p:txBody>
          </p:sp>
          <p:sp>
            <p:nvSpPr>
              <p:cNvPr id="44" name="TextBox 43"/>
              <p:cNvSpPr txBox="1"/>
              <p:nvPr/>
            </p:nvSpPr>
            <p:spPr>
              <a:xfrm>
                <a:off x="4892901" y="2295246"/>
                <a:ext cx="1314657" cy="1102550"/>
              </a:xfrm>
              <a:prstGeom prst="rect">
                <a:avLst/>
              </a:prstGeom>
              <a:solidFill>
                <a:srgbClr val="66FF66"/>
              </a:solidFill>
            </p:spPr>
            <p:txBody>
              <a:bodyPr wrap="none" rtlCol="0">
                <a:spAutoFit/>
              </a:bodyPr>
              <a:lstStyle/>
              <a:p>
                <a:r>
                  <a:rPr lang="en-US" sz="1200" dirty="0" smtClean="0">
                    <a:latin typeface="Cambria Math" pitchFamily="18" charset="0"/>
                    <a:ea typeface="Cambria Math" pitchFamily="18" charset="0"/>
                  </a:rPr>
                  <a:t>I</a:t>
                </a:r>
                <a:endParaRPr lang="en-US" sz="1200" baseline="-25000" dirty="0">
                  <a:latin typeface="Cambria Math" pitchFamily="18" charset="0"/>
                  <a:ea typeface="Cambria Math" pitchFamily="18" charset="0"/>
                </a:endParaRPr>
              </a:p>
            </p:txBody>
          </p:sp>
          <p:sp>
            <p:nvSpPr>
              <p:cNvPr id="45" name="TextBox 44"/>
              <p:cNvSpPr txBox="1"/>
              <p:nvPr/>
            </p:nvSpPr>
            <p:spPr>
              <a:xfrm>
                <a:off x="7964182" y="2264765"/>
                <a:ext cx="1570718" cy="1102550"/>
              </a:xfrm>
              <a:prstGeom prst="rect">
                <a:avLst/>
              </a:prstGeom>
              <a:solidFill>
                <a:srgbClr val="FF66FF"/>
              </a:solidFill>
            </p:spPr>
            <p:txBody>
              <a:bodyPr wrap="none" rtlCol="0">
                <a:spAutoFit/>
              </a:bodyPr>
              <a:lstStyle/>
              <a:p>
                <a:r>
                  <a:rPr lang="en-US" sz="1200" dirty="0" smtClean="0">
                    <a:latin typeface="Cambria Math" pitchFamily="18" charset="0"/>
                    <a:ea typeface="Cambria Math" pitchFamily="18" charset="0"/>
                  </a:rPr>
                  <a:t>R</a:t>
                </a:r>
                <a:endParaRPr lang="en-US" sz="1200" baseline="-25000" dirty="0">
                  <a:latin typeface="Cambria Math" pitchFamily="18" charset="0"/>
                  <a:ea typeface="Cambria Math" pitchFamily="18" charset="0"/>
                </a:endParaRPr>
              </a:p>
            </p:txBody>
          </p:sp>
          <p:sp>
            <p:nvSpPr>
              <p:cNvPr id="46" name="Right Arrow 45"/>
              <p:cNvSpPr/>
              <p:nvPr/>
            </p:nvSpPr>
            <p:spPr>
              <a:xfrm>
                <a:off x="5909310" y="2221230"/>
                <a:ext cx="651510" cy="1287780"/>
              </a:xfrm>
              <a:prstGeom prst="rightArrow">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7" name="Down Arrow 46"/>
              <p:cNvSpPr/>
              <p:nvPr/>
            </p:nvSpPr>
            <p:spPr>
              <a:xfrm>
                <a:off x="605790" y="361188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8" name="Down Arrow 47"/>
              <p:cNvSpPr/>
              <p:nvPr/>
            </p:nvSpPr>
            <p:spPr>
              <a:xfrm>
                <a:off x="4164330" y="358140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9" name="Down Arrow 48"/>
              <p:cNvSpPr/>
              <p:nvPr/>
            </p:nvSpPr>
            <p:spPr>
              <a:xfrm>
                <a:off x="7357110" y="348234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50" name="Down Arrow 49"/>
              <p:cNvSpPr/>
              <p:nvPr/>
            </p:nvSpPr>
            <p:spPr>
              <a:xfrm>
                <a:off x="758190" y="1466850"/>
                <a:ext cx="1131569" cy="742950"/>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graphicFrame>
        <p:nvGraphicFramePr>
          <p:cNvPr id="51" name="Chart 50"/>
          <p:cNvGraphicFramePr>
            <a:graphicFrameLocks/>
          </p:cNvGraphicFramePr>
          <p:nvPr>
            <p:extLst>
              <p:ext uri="{D42A27DB-BD31-4B8C-83A1-F6EECF244321}">
                <p14:modId xmlns:p14="http://schemas.microsoft.com/office/powerpoint/2010/main" val="1214406075"/>
              </p:ext>
            </p:extLst>
          </p:nvPr>
        </p:nvGraphicFramePr>
        <p:xfrm>
          <a:off x="4225472" y="4064000"/>
          <a:ext cx="4181928" cy="1585685"/>
        </p:xfrm>
        <a:graphic>
          <a:graphicData uri="http://schemas.openxmlformats.org/drawingml/2006/chart">
            <c:chart xmlns:c="http://schemas.openxmlformats.org/drawingml/2006/chart" xmlns:r="http://schemas.openxmlformats.org/officeDocument/2006/relationships" r:id="rId5"/>
          </a:graphicData>
        </a:graphic>
      </p:graphicFrame>
      <p:cxnSp>
        <p:nvCxnSpPr>
          <p:cNvPr id="52" name="Straight Arrow Connector 51"/>
          <p:cNvCxnSpPr/>
          <p:nvPr/>
        </p:nvCxnSpPr>
        <p:spPr>
          <a:xfrm>
            <a:off x="3846286" y="4908511"/>
            <a:ext cx="1565057" cy="2007"/>
          </a:xfrm>
          <a:prstGeom prst="straightConnector1">
            <a:avLst/>
          </a:prstGeom>
          <a:ln w="50800">
            <a:solidFill>
              <a:srgbClr val="006600"/>
            </a:solidFill>
            <a:tailEnd type="arrow"/>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1970315" y="4560606"/>
            <a:ext cx="1788638" cy="830997"/>
          </a:xfrm>
          <a:prstGeom prst="rect">
            <a:avLst/>
          </a:prstGeom>
          <a:noFill/>
          <a:ln w="44450">
            <a:solidFill>
              <a:srgbClr val="006600"/>
            </a:solidFill>
          </a:ln>
        </p:spPr>
        <p:txBody>
          <a:bodyPr wrap="square" rtlCol="0">
            <a:spAutoFit/>
          </a:bodyPr>
          <a:lstStyle/>
          <a:p>
            <a:pPr algn="ctr"/>
            <a:r>
              <a:rPr lang="en-US" sz="2400" dirty="0" smtClean="0">
                <a:solidFill>
                  <a:srgbClr val="006600"/>
                </a:solidFill>
              </a:rPr>
              <a:t>Culling</a:t>
            </a:r>
          </a:p>
          <a:p>
            <a:pPr algn="ctr"/>
            <a:r>
              <a:rPr lang="en-US" sz="2400" dirty="0" smtClean="0">
                <a:solidFill>
                  <a:srgbClr val="006600"/>
                </a:solidFill>
              </a:rPr>
              <a:t>Threshold</a:t>
            </a:r>
            <a:endParaRPr lang="en-US" sz="2400" dirty="0">
              <a:solidFill>
                <a:srgbClr val="006600"/>
              </a:solidFill>
            </a:endParaRPr>
          </a:p>
        </p:txBody>
      </p:sp>
      <p:pic>
        <p:nvPicPr>
          <p:cNvPr id="54" name="Picture 2" descr="http://drawinghowtodraw.com/stepbystepdrawinglessons/wp-content/uploads/2010/01/05-fish.png"/>
          <p:cNvPicPr>
            <a:picLocks noChangeAspect="1" noChangeArrowheads="1"/>
          </p:cNvPicPr>
          <p:nvPr/>
        </p:nvPicPr>
        <p:blipFill>
          <a:blip r:embed="rId6" cstate="print"/>
          <a:srcRect/>
          <a:stretch>
            <a:fillRect/>
          </a:stretch>
        </p:blipFill>
        <p:spPr bwMode="auto">
          <a:xfrm>
            <a:off x="5693804" y="5743575"/>
            <a:ext cx="2459596" cy="990873"/>
          </a:xfrm>
          <a:prstGeom prst="rect">
            <a:avLst/>
          </a:prstGeom>
          <a:noFill/>
        </p:spPr>
      </p:pic>
      <p:sp>
        <p:nvSpPr>
          <p:cNvPr id="56" name="Oval 55"/>
          <p:cNvSpPr/>
          <p:nvPr/>
        </p:nvSpPr>
        <p:spPr>
          <a:xfrm>
            <a:off x="7109125" y="6252212"/>
            <a:ext cx="354995" cy="21743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sp>
        <p:nvSpPr>
          <p:cNvPr id="57" name="Oval 56"/>
          <p:cNvSpPr/>
          <p:nvPr/>
        </p:nvSpPr>
        <p:spPr>
          <a:xfrm>
            <a:off x="7043370" y="6007729"/>
            <a:ext cx="367079" cy="19088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sp>
        <p:nvSpPr>
          <p:cNvPr id="58" name="Oval 57"/>
          <p:cNvSpPr/>
          <p:nvPr/>
        </p:nvSpPr>
        <p:spPr>
          <a:xfrm>
            <a:off x="6609612" y="6116569"/>
            <a:ext cx="381737" cy="22123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sp>
        <p:nvSpPr>
          <p:cNvPr id="59" name="Oval 58"/>
          <p:cNvSpPr/>
          <p:nvPr/>
        </p:nvSpPr>
        <p:spPr>
          <a:xfrm>
            <a:off x="5909490" y="5758047"/>
            <a:ext cx="387131" cy="249682"/>
          </a:xfrm>
          <a:prstGeom prst="ellipse">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spTree>
    <p:custDataLst>
      <p:tags r:id="rId1"/>
    </p:custDataLst>
    <p:extLst>
      <p:ext uri="{BB962C8B-B14F-4D97-AF65-F5344CB8AC3E}">
        <p14:creationId xmlns:p14="http://schemas.microsoft.com/office/powerpoint/2010/main" val="2009397808"/>
      </p:ext>
    </p:extLst>
  </p:cSld>
  <p:clrMapOvr>
    <a:masterClrMapping/>
  </p:clrMapOvr>
  <mc:AlternateContent xmlns:mc="http://schemas.openxmlformats.org/markup-compatibility/2006" xmlns:p14="http://schemas.microsoft.com/office/powerpoint/2010/main">
    <mc:Choice Requires="p14">
      <p:transition spd="slow" p14:dur="2000" advTm="19176"/>
    </mc:Choice>
    <mc:Fallback xmlns="">
      <p:transition spd="slow" advTm="19176"/>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Graphic spid="51" grpId="0">
        <p:bldAsOne/>
      </p:bldGraphic>
      <p:bldP spid="53" grpId="0" animBg="1"/>
      <p:bldP spid="56" grpId="0" animBg="1"/>
      <p:bldP spid="57" grpId="0" animBg="1"/>
      <p:bldP spid="58" grpId="0" animBg="1"/>
      <p:bldP spid="5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638"/>
            <a:ext cx="8229600" cy="1143000"/>
          </a:xfrm>
        </p:spPr>
        <p:txBody>
          <a:bodyPr/>
          <a:lstStyle/>
          <a:p>
            <a:r>
              <a:rPr lang="en-US" dirty="0" smtClean="0"/>
              <a:t>Virulence Evolution in the Field</a:t>
            </a:r>
            <a:endParaRPr lang="en-US" dirty="0"/>
          </a:p>
        </p:txBody>
      </p:sp>
      <p:grpSp>
        <p:nvGrpSpPr>
          <p:cNvPr id="4" name="Group 3"/>
          <p:cNvGrpSpPr/>
          <p:nvPr/>
        </p:nvGrpSpPr>
        <p:grpSpPr>
          <a:xfrm>
            <a:off x="695325" y="3853519"/>
            <a:ext cx="2667000" cy="860741"/>
            <a:chOff x="1329748" y="1473055"/>
            <a:chExt cx="2011031" cy="1093499"/>
          </a:xfrm>
        </p:grpSpPr>
        <p:pic>
          <p:nvPicPr>
            <p:cNvPr id="5" name="Picture 2" descr="http://drawinghowtodraw.com/stepbystepdrawinglessons/wp-content/uploads/2010/01/05-fish.png"/>
            <p:cNvPicPr>
              <a:picLocks noChangeAspect="1" noChangeArrowheads="1"/>
            </p:cNvPicPr>
            <p:nvPr/>
          </p:nvPicPr>
          <p:blipFill>
            <a:blip r:embed="rId4" cstate="print"/>
            <a:srcRect/>
            <a:stretch>
              <a:fillRect/>
            </a:stretch>
          </p:blipFill>
          <p:spPr bwMode="auto">
            <a:xfrm>
              <a:off x="1329748" y="1473055"/>
              <a:ext cx="2011031" cy="1093499"/>
            </a:xfrm>
            <a:prstGeom prst="rect">
              <a:avLst/>
            </a:prstGeom>
            <a:noFill/>
          </p:spPr>
        </p:pic>
        <p:sp>
          <p:nvSpPr>
            <p:cNvPr id="6" name="Oval 5"/>
            <p:cNvSpPr/>
            <p:nvPr/>
          </p:nvSpPr>
          <p:spPr>
            <a:xfrm>
              <a:off x="2211793" y="1790245"/>
              <a:ext cx="593753" cy="229558"/>
            </a:xfrm>
            <a:prstGeom prst="ellipse">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8" name="Right Arrow 7"/>
          <p:cNvSpPr/>
          <p:nvPr/>
        </p:nvSpPr>
        <p:spPr>
          <a:xfrm rot="5400000">
            <a:off x="1646783" y="4916673"/>
            <a:ext cx="699654" cy="581891"/>
          </a:xfrm>
          <a:prstGeom prst="rightArrow">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 name="Group 17"/>
          <p:cNvGrpSpPr/>
          <p:nvPr/>
        </p:nvGrpSpPr>
        <p:grpSpPr>
          <a:xfrm>
            <a:off x="695325" y="5798881"/>
            <a:ext cx="2667000" cy="860741"/>
            <a:chOff x="1329748" y="1473055"/>
            <a:chExt cx="2011031" cy="1093499"/>
          </a:xfrm>
        </p:grpSpPr>
        <p:pic>
          <p:nvPicPr>
            <p:cNvPr id="19" name="Picture 2" descr="http://drawinghowtodraw.com/stepbystepdrawinglessons/wp-content/uploads/2010/01/05-fish.png"/>
            <p:cNvPicPr>
              <a:picLocks noChangeAspect="1" noChangeArrowheads="1"/>
            </p:cNvPicPr>
            <p:nvPr/>
          </p:nvPicPr>
          <p:blipFill>
            <a:blip r:embed="rId4" cstate="print"/>
            <a:srcRect/>
            <a:stretch>
              <a:fillRect/>
            </a:stretch>
          </p:blipFill>
          <p:spPr bwMode="auto">
            <a:xfrm>
              <a:off x="1329748" y="1473055"/>
              <a:ext cx="2011031" cy="1093499"/>
            </a:xfrm>
            <a:prstGeom prst="rect">
              <a:avLst/>
            </a:prstGeom>
            <a:noFill/>
          </p:spPr>
        </p:pic>
        <p:sp>
          <p:nvSpPr>
            <p:cNvPr id="20" name="Oval 19"/>
            <p:cNvSpPr/>
            <p:nvPr/>
          </p:nvSpPr>
          <p:spPr>
            <a:xfrm>
              <a:off x="2208336" y="1790245"/>
              <a:ext cx="597210" cy="229558"/>
            </a:xfrm>
            <a:prstGeom prst="ellipse">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pic>
        <p:nvPicPr>
          <p:cNvPr id="31" name="Picture 2" descr="http://justin-meager.com/images/field_sampling_2007.JPG"/>
          <p:cNvPicPr>
            <a:picLocks noChangeAspect="1" noChangeArrowheads="1"/>
          </p:cNvPicPr>
          <p:nvPr/>
        </p:nvPicPr>
        <p:blipFill>
          <a:blip r:embed="rId5" cstate="print"/>
          <a:srcRect/>
          <a:stretch>
            <a:fillRect/>
          </a:stretch>
        </p:blipFill>
        <p:spPr bwMode="auto">
          <a:xfrm>
            <a:off x="545480" y="1294784"/>
            <a:ext cx="3185145" cy="2388861"/>
          </a:xfrm>
          <a:prstGeom prst="rect">
            <a:avLst/>
          </a:prstGeom>
          <a:noFill/>
          <a:ln>
            <a:solidFill>
              <a:schemeClr val="tx1"/>
            </a:solidFill>
          </a:ln>
        </p:spPr>
      </p:pic>
      <p:sp>
        <p:nvSpPr>
          <p:cNvPr id="32" name="TextBox 31"/>
          <p:cNvSpPr txBox="1"/>
          <p:nvPr/>
        </p:nvSpPr>
        <p:spPr>
          <a:xfrm>
            <a:off x="4693555" y="1050290"/>
            <a:ext cx="4099199" cy="523220"/>
          </a:xfrm>
          <a:prstGeom prst="rect">
            <a:avLst/>
          </a:prstGeom>
          <a:noFill/>
        </p:spPr>
        <p:txBody>
          <a:bodyPr wrap="none" rtlCol="0">
            <a:spAutoFit/>
          </a:bodyPr>
          <a:lstStyle/>
          <a:p>
            <a:r>
              <a:rPr lang="en-US" sz="2800" dirty="0" smtClean="0"/>
              <a:t>IHNV Database (WFRC)</a:t>
            </a:r>
            <a:endParaRPr lang="en-US" sz="2800" dirty="0"/>
          </a:p>
        </p:txBody>
      </p:sp>
      <p:sp>
        <p:nvSpPr>
          <p:cNvPr id="33" name="TextBox 32"/>
          <p:cNvSpPr txBox="1"/>
          <p:nvPr/>
        </p:nvSpPr>
        <p:spPr>
          <a:xfrm>
            <a:off x="4460875" y="4848048"/>
            <a:ext cx="4185669" cy="2246769"/>
          </a:xfrm>
          <a:prstGeom prst="rect">
            <a:avLst/>
          </a:prstGeom>
          <a:noFill/>
        </p:spPr>
        <p:txBody>
          <a:bodyPr wrap="square" rtlCol="0">
            <a:spAutoFit/>
          </a:bodyPr>
          <a:lstStyle/>
          <a:p>
            <a:pPr algn="ctr">
              <a:buNone/>
            </a:pPr>
            <a:r>
              <a:rPr lang="en-US" sz="2800" u="sng" dirty="0" smtClean="0"/>
              <a:t>Investigations</a:t>
            </a:r>
          </a:p>
          <a:p>
            <a:pPr algn="ctr">
              <a:buFont typeface="Arial" pitchFamily="34" charset="0"/>
              <a:buChar char="•"/>
            </a:pPr>
            <a:r>
              <a:rPr lang="en-US" sz="2800" dirty="0" smtClean="0"/>
              <a:t>Virulence	</a:t>
            </a:r>
          </a:p>
          <a:p>
            <a:pPr algn="ctr">
              <a:buFont typeface="Arial" pitchFamily="34" charset="0"/>
              <a:buChar char="•"/>
            </a:pPr>
            <a:r>
              <a:rPr lang="en-US" sz="2800" dirty="0" smtClean="0"/>
              <a:t>Fitness</a:t>
            </a:r>
          </a:p>
          <a:p>
            <a:pPr algn="ctr">
              <a:buFont typeface="Arial" pitchFamily="34" charset="0"/>
              <a:buChar char="•"/>
            </a:pPr>
            <a:r>
              <a:rPr lang="en-US" sz="2800" dirty="0" smtClean="0"/>
              <a:t>Ecological Drivers</a:t>
            </a:r>
          </a:p>
          <a:p>
            <a:pPr algn="ctr"/>
            <a:endParaRPr lang="en-US" sz="2800" dirty="0"/>
          </a:p>
        </p:txBody>
      </p:sp>
      <p:sp>
        <p:nvSpPr>
          <p:cNvPr id="35" name="TextBox 34"/>
          <p:cNvSpPr txBox="1"/>
          <p:nvPr/>
        </p:nvSpPr>
        <p:spPr>
          <a:xfrm>
            <a:off x="4272691" y="4192172"/>
            <a:ext cx="4940926" cy="461665"/>
          </a:xfrm>
          <a:prstGeom prst="rect">
            <a:avLst/>
          </a:prstGeom>
          <a:noFill/>
        </p:spPr>
        <p:txBody>
          <a:bodyPr wrap="none" rtlCol="0">
            <a:spAutoFit/>
          </a:bodyPr>
          <a:lstStyle/>
          <a:p>
            <a:r>
              <a:rPr lang="en-US" sz="2400" dirty="0" smtClean="0"/>
              <a:t>Genomic and Epidemiological data </a:t>
            </a:r>
            <a:endParaRPr lang="en-US" sz="2400" dirty="0"/>
          </a:p>
        </p:txBody>
      </p:sp>
      <p:pic>
        <p:nvPicPr>
          <p:cNvPr id="15" name="Picture 14" descr="Pos_Age.eps"/>
          <p:cNvPicPr>
            <a:picLocks noChangeAspect="1"/>
          </p:cNvPicPr>
          <p:nvPr/>
        </p:nvPicPr>
        <p:blipFill rotWithShape="1">
          <a:blip r:embed="rId6" cstate="print"/>
          <a:srcRect t="15667" b="15881"/>
          <a:stretch/>
        </p:blipFill>
        <p:spPr>
          <a:xfrm>
            <a:off x="4552950" y="1495425"/>
            <a:ext cx="4239804" cy="2607768"/>
          </a:xfrm>
          <a:prstGeom prst="rect">
            <a:avLst/>
          </a:prstGeom>
          <a:solidFill>
            <a:srgbClr val="FFFFFF"/>
          </a:solidFill>
        </p:spPr>
      </p:pic>
    </p:spTree>
    <p:custDataLst>
      <p:tags r:id="rId1"/>
    </p:custDataLst>
    <p:extLst>
      <p:ext uri="{BB962C8B-B14F-4D97-AF65-F5344CB8AC3E}">
        <p14:creationId xmlns:p14="http://schemas.microsoft.com/office/powerpoint/2010/main" val="1781729649"/>
      </p:ext>
    </p:extLst>
  </p:cSld>
  <p:clrMapOvr>
    <a:masterClrMapping/>
  </p:clrMapOvr>
  <mc:AlternateContent xmlns:mc="http://schemas.openxmlformats.org/markup-compatibility/2006" xmlns:p14="http://schemas.microsoft.com/office/powerpoint/2010/main">
    <mc:Choice Requires="p14">
      <p:transition spd="slow" p14:dur="2000" advTm="49060"/>
    </mc:Choice>
    <mc:Fallback xmlns="">
      <p:transition xmlns:p14="http://schemas.microsoft.com/office/powerpoint/2010/main" spd="slow" advTm="4906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2" grpId="0"/>
      <p:bldP spid="33" grpId="0"/>
      <p:bldP spid="3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19"/>
          <p:cNvSpPr>
            <a:spLocks noGrp="1" noChangeArrowheads="1"/>
          </p:cNvSpPr>
          <p:nvPr>
            <p:ph type="title"/>
          </p:nvPr>
        </p:nvSpPr>
        <p:spPr>
          <a:xfrm>
            <a:off x="457200" y="-19092"/>
            <a:ext cx="8229600" cy="1143000"/>
          </a:xfrm>
        </p:spPr>
        <p:txBody>
          <a:bodyPr/>
          <a:lstStyle/>
          <a:p>
            <a:pPr eaLnBrk="1" hangingPunct="1"/>
            <a:r>
              <a:rPr lang="en-US" sz="4000" dirty="0" smtClean="0"/>
              <a:t>Individual Fish Variation</a:t>
            </a:r>
            <a:br>
              <a:rPr lang="en-US" sz="4000" dirty="0" smtClean="0"/>
            </a:br>
            <a:r>
              <a:rPr lang="en-US" sz="4000" dirty="0" smtClean="0"/>
              <a:t>(Mixed Infections)</a:t>
            </a:r>
          </a:p>
        </p:txBody>
      </p:sp>
      <p:sp>
        <p:nvSpPr>
          <p:cNvPr id="2060" name="Text Box 28"/>
          <p:cNvSpPr txBox="1">
            <a:spLocks noChangeArrowheads="1"/>
          </p:cNvSpPr>
          <p:nvPr/>
        </p:nvSpPr>
        <p:spPr bwMode="auto">
          <a:xfrm>
            <a:off x="1600200" y="6589713"/>
            <a:ext cx="184150" cy="366712"/>
          </a:xfrm>
          <a:prstGeom prst="rect">
            <a:avLst/>
          </a:prstGeom>
          <a:noFill/>
          <a:ln w="9525">
            <a:noFill/>
            <a:miter lim="800000"/>
            <a:headEnd/>
            <a:tailEnd/>
          </a:ln>
        </p:spPr>
        <p:txBody>
          <a:bodyPr wrap="none">
            <a:spAutoFit/>
          </a:bodyPr>
          <a:lstStyle/>
          <a:p>
            <a:endParaRPr lang="en-US" dirty="0"/>
          </a:p>
        </p:txBody>
      </p:sp>
      <p:sp>
        <p:nvSpPr>
          <p:cNvPr id="2063" name="Text Box 40"/>
          <p:cNvSpPr txBox="1">
            <a:spLocks noChangeArrowheads="1"/>
          </p:cNvSpPr>
          <p:nvPr/>
        </p:nvSpPr>
        <p:spPr bwMode="auto">
          <a:xfrm>
            <a:off x="663575" y="5969000"/>
            <a:ext cx="184150" cy="366713"/>
          </a:xfrm>
          <a:prstGeom prst="rect">
            <a:avLst/>
          </a:prstGeom>
          <a:noFill/>
          <a:ln w="9525">
            <a:noFill/>
            <a:miter lim="800000"/>
            <a:headEnd/>
            <a:tailEnd/>
          </a:ln>
        </p:spPr>
        <p:txBody>
          <a:bodyPr wrap="none">
            <a:spAutoFit/>
          </a:bodyPr>
          <a:lstStyle/>
          <a:p>
            <a:endParaRPr lang="en-US" dirty="0"/>
          </a:p>
        </p:txBody>
      </p:sp>
      <p:sp>
        <p:nvSpPr>
          <p:cNvPr id="2073" name="Text Box 34"/>
          <p:cNvSpPr txBox="1">
            <a:spLocks noChangeArrowheads="1"/>
          </p:cNvSpPr>
          <p:nvPr/>
        </p:nvSpPr>
        <p:spPr bwMode="auto">
          <a:xfrm>
            <a:off x="879475" y="5824538"/>
            <a:ext cx="184150" cy="366712"/>
          </a:xfrm>
          <a:prstGeom prst="rect">
            <a:avLst/>
          </a:prstGeom>
          <a:noFill/>
          <a:ln w="9525">
            <a:noFill/>
            <a:miter lim="800000"/>
            <a:headEnd/>
            <a:tailEnd/>
          </a:ln>
        </p:spPr>
        <p:txBody>
          <a:bodyPr wrap="none">
            <a:spAutoFit/>
          </a:bodyPr>
          <a:lstStyle/>
          <a:p>
            <a:endParaRPr lang="en-US" dirty="0"/>
          </a:p>
        </p:txBody>
      </p:sp>
      <p:sp>
        <p:nvSpPr>
          <p:cNvPr id="6197" name="Text Box 53"/>
          <p:cNvSpPr txBox="1">
            <a:spLocks noChangeArrowheads="1"/>
          </p:cNvSpPr>
          <p:nvPr/>
        </p:nvSpPr>
        <p:spPr bwMode="auto">
          <a:xfrm>
            <a:off x="4640579" y="4167543"/>
            <a:ext cx="4374445" cy="2246769"/>
          </a:xfrm>
          <a:prstGeom prst="rect">
            <a:avLst/>
          </a:prstGeom>
          <a:noFill/>
          <a:ln w="9525">
            <a:noFill/>
            <a:miter lim="800000"/>
            <a:headEnd/>
            <a:tailEnd/>
          </a:ln>
        </p:spPr>
        <p:txBody>
          <a:bodyPr wrap="square">
            <a:spAutoFit/>
          </a:bodyPr>
          <a:lstStyle/>
          <a:p>
            <a:pPr algn="ctr"/>
            <a:r>
              <a:rPr lang="en-US" sz="2800" b="1" dirty="0"/>
              <a:t>High levels fish-to-fish </a:t>
            </a:r>
            <a:r>
              <a:rPr lang="en-US" sz="2800" b="1" dirty="0" smtClean="0"/>
              <a:t>variation</a:t>
            </a:r>
            <a:endParaRPr lang="en-US" sz="2800" b="1" dirty="0"/>
          </a:p>
          <a:p>
            <a:pPr algn="ctr"/>
            <a:endParaRPr lang="en-US" sz="2800" dirty="0"/>
          </a:p>
          <a:p>
            <a:pPr algn="ctr"/>
            <a:r>
              <a:rPr lang="en-US" sz="2800" dirty="0" smtClean="0"/>
              <a:t>Mimic </a:t>
            </a:r>
            <a:r>
              <a:rPr lang="en-US" sz="2800" dirty="0"/>
              <a:t>natural infections in the field</a:t>
            </a:r>
          </a:p>
        </p:txBody>
      </p:sp>
      <p:grpSp>
        <p:nvGrpSpPr>
          <p:cNvPr id="63" name="Group 62"/>
          <p:cNvGrpSpPr/>
          <p:nvPr/>
        </p:nvGrpSpPr>
        <p:grpSpPr>
          <a:xfrm>
            <a:off x="33328" y="1172729"/>
            <a:ext cx="4504382" cy="2752206"/>
            <a:chOff x="101908" y="1207019"/>
            <a:chExt cx="4504382" cy="2752206"/>
          </a:xfrm>
        </p:grpSpPr>
        <p:sp>
          <p:nvSpPr>
            <p:cNvPr id="2054" name="Text Box 4"/>
            <p:cNvSpPr txBox="1">
              <a:spLocks noChangeArrowheads="1"/>
            </p:cNvSpPr>
            <p:nvPr/>
          </p:nvSpPr>
          <p:spPr bwMode="auto">
            <a:xfrm>
              <a:off x="879475" y="2513013"/>
              <a:ext cx="184150" cy="366712"/>
            </a:xfrm>
            <a:prstGeom prst="rect">
              <a:avLst/>
            </a:prstGeom>
            <a:noFill/>
            <a:ln w="9525">
              <a:noFill/>
              <a:miter lim="800000"/>
              <a:headEnd/>
              <a:tailEnd/>
            </a:ln>
          </p:spPr>
          <p:txBody>
            <a:bodyPr wrap="none">
              <a:spAutoFit/>
            </a:bodyPr>
            <a:lstStyle/>
            <a:p>
              <a:endParaRPr lang="en-US" dirty="0"/>
            </a:p>
          </p:txBody>
        </p:sp>
        <p:sp>
          <p:nvSpPr>
            <p:cNvPr id="2058" name="Text Box 24"/>
            <p:cNvSpPr txBox="1">
              <a:spLocks noChangeArrowheads="1"/>
            </p:cNvSpPr>
            <p:nvPr/>
          </p:nvSpPr>
          <p:spPr bwMode="auto">
            <a:xfrm>
              <a:off x="1166813" y="3592513"/>
              <a:ext cx="184150" cy="366712"/>
            </a:xfrm>
            <a:prstGeom prst="rect">
              <a:avLst/>
            </a:prstGeom>
            <a:noFill/>
            <a:ln w="9525">
              <a:noFill/>
              <a:miter lim="800000"/>
              <a:headEnd/>
              <a:tailEnd/>
            </a:ln>
          </p:spPr>
          <p:txBody>
            <a:bodyPr wrap="none">
              <a:spAutoFit/>
            </a:bodyPr>
            <a:lstStyle/>
            <a:p>
              <a:endParaRPr lang="en-US" dirty="0"/>
            </a:p>
          </p:txBody>
        </p:sp>
        <p:sp>
          <p:nvSpPr>
            <p:cNvPr id="2061" name="Text Box 34"/>
            <p:cNvSpPr txBox="1">
              <a:spLocks noChangeArrowheads="1"/>
            </p:cNvSpPr>
            <p:nvPr/>
          </p:nvSpPr>
          <p:spPr bwMode="auto">
            <a:xfrm>
              <a:off x="1527175" y="2873375"/>
              <a:ext cx="184150" cy="366713"/>
            </a:xfrm>
            <a:prstGeom prst="rect">
              <a:avLst/>
            </a:prstGeom>
            <a:noFill/>
            <a:ln w="9525">
              <a:noFill/>
              <a:miter lim="800000"/>
              <a:headEnd/>
              <a:tailEnd/>
            </a:ln>
          </p:spPr>
          <p:txBody>
            <a:bodyPr wrap="none">
              <a:spAutoFit/>
            </a:bodyPr>
            <a:lstStyle/>
            <a:p>
              <a:endParaRPr lang="en-US" dirty="0"/>
            </a:p>
          </p:txBody>
        </p:sp>
        <p:sp>
          <p:nvSpPr>
            <p:cNvPr id="2070" name="Text Box 24"/>
            <p:cNvSpPr txBox="1">
              <a:spLocks noChangeArrowheads="1"/>
            </p:cNvSpPr>
            <p:nvPr/>
          </p:nvSpPr>
          <p:spPr bwMode="auto">
            <a:xfrm>
              <a:off x="1455738" y="3592513"/>
              <a:ext cx="184150" cy="366712"/>
            </a:xfrm>
            <a:prstGeom prst="rect">
              <a:avLst/>
            </a:prstGeom>
            <a:noFill/>
            <a:ln w="9525">
              <a:noFill/>
              <a:miter lim="800000"/>
              <a:headEnd/>
              <a:tailEnd/>
            </a:ln>
          </p:spPr>
          <p:txBody>
            <a:bodyPr wrap="none">
              <a:spAutoFit/>
            </a:bodyPr>
            <a:lstStyle/>
            <a:p>
              <a:endParaRPr lang="en-US" dirty="0"/>
            </a:p>
          </p:txBody>
        </p:sp>
        <p:sp>
          <p:nvSpPr>
            <p:cNvPr id="2071" name="Text Box 30"/>
            <p:cNvSpPr txBox="1">
              <a:spLocks noChangeArrowheads="1"/>
            </p:cNvSpPr>
            <p:nvPr/>
          </p:nvSpPr>
          <p:spPr bwMode="auto">
            <a:xfrm>
              <a:off x="519113" y="2152650"/>
              <a:ext cx="184150" cy="366713"/>
            </a:xfrm>
            <a:prstGeom prst="rect">
              <a:avLst/>
            </a:prstGeom>
            <a:noFill/>
            <a:ln w="9525">
              <a:noFill/>
              <a:miter lim="800000"/>
              <a:headEnd/>
              <a:tailEnd/>
            </a:ln>
          </p:spPr>
          <p:txBody>
            <a:bodyPr wrap="none">
              <a:spAutoFit/>
            </a:bodyPr>
            <a:lstStyle/>
            <a:p>
              <a:endParaRPr lang="en-US" dirty="0"/>
            </a:p>
          </p:txBody>
        </p:sp>
        <p:sp>
          <p:nvSpPr>
            <p:cNvPr id="2075" name="Text Box 41"/>
            <p:cNvSpPr txBox="1">
              <a:spLocks noChangeArrowheads="1"/>
            </p:cNvSpPr>
            <p:nvPr/>
          </p:nvSpPr>
          <p:spPr bwMode="auto">
            <a:xfrm>
              <a:off x="3184525" y="3089275"/>
              <a:ext cx="184150" cy="366713"/>
            </a:xfrm>
            <a:prstGeom prst="rect">
              <a:avLst/>
            </a:prstGeom>
            <a:noFill/>
            <a:ln w="9525">
              <a:noFill/>
              <a:miter lim="800000"/>
              <a:headEnd/>
              <a:tailEnd/>
            </a:ln>
          </p:spPr>
          <p:txBody>
            <a:bodyPr wrap="none">
              <a:spAutoFit/>
            </a:bodyPr>
            <a:lstStyle/>
            <a:p>
              <a:endParaRPr lang="en-US" dirty="0"/>
            </a:p>
          </p:txBody>
        </p:sp>
        <p:graphicFrame>
          <p:nvGraphicFramePr>
            <p:cNvPr id="43" name="Chart 42"/>
            <p:cNvGraphicFramePr>
              <a:graphicFrameLocks/>
            </p:cNvGraphicFramePr>
            <p:nvPr/>
          </p:nvGraphicFramePr>
          <p:xfrm>
            <a:off x="137160" y="1247775"/>
            <a:ext cx="4469130" cy="2647950"/>
          </p:xfrm>
          <a:graphic>
            <a:graphicData uri="http://schemas.openxmlformats.org/drawingml/2006/chart">
              <c:chart xmlns:c="http://schemas.openxmlformats.org/drawingml/2006/chart" xmlns:r="http://schemas.openxmlformats.org/officeDocument/2006/relationships" r:id="rId4"/>
            </a:graphicData>
          </a:graphic>
        </p:graphicFrame>
        <p:sp>
          <p:nvSpPr>
            <p:cNvPr id="44" name="Text Box 37"/>
            <p:cNvSpPr txBox="1">
              <a:spLocks noChangeArrowheads="1"/>
            </p:cNvSpPr>
            <p:nvPr/>
          </p:nvSpPr>
          <p:spPr bwMode="auto">
            <a:xfrm>
              <a:off x="808038" y="1720850"/>
              <a:ext cx="184150" cy="366713"/>
            </a:xfrm>
            <a:prstGeom prst="rect">
              <a:avLst/>
            </a:prstGeom>
            <a:noFill/>
            <a:ln w="9525">
              <a:noFill/>
              <a:miter lim="800000"/>
              <a:headEnd/>
              <a:tailEnd/>
            </a:ln>
          </p:spPr>
          <p:txBody>
            <a:bodyPr wrap="none">
              <a:spAutoFit/>
            </a:bodyPr>
            <a:lstStyle/>
            <a:p>
              <a:endParaRPr lang="en-US" dirty="0"/>
            </a:p>
          </p:txBody>
        </p:sp>
        <p:sp>
          <p:nvSpPr>
            <p:cNvPr id="45" name="Text Box 46"/>
            <p:cNvSpPr txBox="1">
              <a:spLocks noChangeArrowheads="1"/>
            </p:cNvSpPr>
            <p:nvPr/>
          </p:nvSpPr>
          <p:spPr bwMode="auto">
            <a:xfrm>
              <a:off x="1095375" y="1504950"/>
              <a:ext cx="184150" cy="366713"/>
            </a:xfrm>
            <a:prstGeom prst="rect">
              <a:avLst/>
            </a:prstGeom>
            <a:noFill/>
            <a:ln w="9525">
              <a:noFill/>
              <a:miter lim="800000"/>
              <a:headEnd/>
              <a:tailEnd/>
            </a:ln>
          </p:spPr>
          <p:txBody>
            <a:bodyPr wrap="none">
              <a:spAutoFit/>
            </a:bodyPr>
            <a:lstStyle/>
            <a:p>
              <a:endParaRPr lang="en-US" dirty="0"/>
            </a:p>
          </p:txBody>
        </p:sp>
        <p:sp>
          <p:nvSpPr>
            <p:cNvPr id="46" name="Text Box 36"/>
            <p:cNvSpPr txBox="1">
              <a:spLocks noChangeArrowheads="1"/>
            </p:cNvSpPr>
            <p:nvPr/>
          </p:nvSpPr>
          <p:spPr bwMode="auto">
            <a:xfrm>
              <a:off x="1574483" y="1207019"/>
              <a:ext cx="1741182" cy="461665"/>
            </a:xfrm>
            <a:prstGeom prst="rect">
              <a:avLst/>
            </a:prstGeom>
            <a:noFill/>
            <a:ln w="9525">
              <a:noFill/>
              <a:miter lim="800000"/>
              <a:headEnd/>
              <a:tailEnd/>
            </a:ln>
          </p:spPr>
          <p:txBody>
            <a:bodyPr wrap="none">
              <a:spAutoFit/>
            </a:bodyPr>
            <a:lstStyle/>
            <a:p>
              <a:r>
                <a:rPr lang="en-US" sz="2400" b="1" dirty="0" smtClean="0"/>
                <a:t>Immersion</a:t>
              </a:r>
              <a:endParaRPr lang="en-US" sz="2400" b="1" dirty="0"/>
            </a:p>
          </p:txBody>
        </p:sp>
        <p:sp>
          <p:nvSpPr>
            <p:cNvPr id="48" name="Text Box 44"/>
            <p:cNvSpPr txBox="1">
              <a:spLocks noChangeArrowheads="1"/>
            </p:cNvSpPr>
            <p:nvPr/>
          </p:nvSpPr>
          <p:spPr bwMode="auto">
            <a:xfrm rot="16200000">
              <a:off x="-855245" y="2209516"/>
              <a:ext cx="2375971" cy="461665"/>
            </a:xfrm>
            <a:prstGeom prst="rect">
              <a:avLst/>
            </a:prstGeom>
            <a:noFill/>
            <a:ln w="9525">
              <a:noFill/>
              <a:miter lim="800000"/>
              <a:headEnd/>
              <a:tailEnd/>
            </a:ln>
          </p:spPr>
          <p:txBody>
            <a:bodyPr wrap="none">
              <a:spAutoFit/>
            </a:bodyPr>
            <a:lstStyle/>
            <a:p>
              <a:r>
                <a:rPr lang="en-US" sz="2400" dirty="0"/>
                <a:t>Log(virus/g fish)</a:t>
              </a:r>
            </a:p>
          </p:txBody>
        </p:sp>
        <p:sp>
          <p:nvSpPr>
            <p:cNvPr id="49" name="Text Box 40"/>
            <p:cNvSpPr txBox="1">
              <a:spLocks noChangeArrowheads="1"/>
            </p:cNvSpPr>
            <p:nvPr/>
          </p:nvSpPr>
          <p:spPr bwMode="auto">
            <a:xfrm>
              <a:off x="2164398" y="3485082"/>
              <a:ext cx="766557" cy="461665"/>
            </a:xfrm>
            <a:prstGeom prst="rect">
              <a:avLst/>
            </a:prstGeom>
            <a:noFill/>
            <a:ln w="9525">
              <a:noFill/>
              <a:miter lim="800000"/>
              <a:headEnd/>
              <a:tailEnd/>
            </a:ln>
          </p:spPr>
          <p:txBody>
            <a:bodyPr wrap="none">
              <a:spAutoFit/>
            </a:bodyPr>
            <a:lstStyle/>
            <a:p>
              <a:r>
                <a:rPr lang="en-US" sz="2400" dirty="0"/>
                <a:t>Fish</a:t>
              </a:r>
            </a:p>
          </p:txBody>
        </p:sp>
        <p:sp>
          <p:nvSpPr>
            <p:cNvPr id="51" name="Text Box 46"/>
            <p:cNvSpPr txBox="1">
              <a:spLocks noChangeArrowheads="1"/>
            </p:cNvSpPr>
            <p:nvPr/>
          </p:nvSpPr>
          <p:spPr bwMode="auto">
            <a:xfrm>
              <a:off x="1351598" y="1535949"/>
              <a:ext cx="2076402" cy="400110"/>
            </a:xfrm>
            <a:prstGeom prst="rect">
              <a:avLst/>
            </a:prstGeom>
            <a:noFill/>
            <a:ln w="9525">
              <a:noFill/>
              <a:miter lim="800000"/>
              <a:headEnd/>
              <a:tailEnd/>
            </a:ln>
          </p:spPr>
          <p:txBody>
            <a:bodyPr wrap="none">
              <a:spAutoFit/>
            </a:bodyPr>
            <a:lstStyle/>
            <a:p>
              <a:r>
                <a:rPr lang="en-US" sz="2000" dirty="0"/>
                <a:t>Viral load in host</a:t>
              </a:r>
            </a:p>
          </p:txBody>
        </p:sp>
      </p:grpSp>
      <p:grpSp>
        <p:nvGrpSpPr>
          <p:cNvPr id="64" name="Group 63"/>
          <p:cNvGrpSpPr/>
          <p:nvPr/>
        </p:nvGrpSpPr>
        <p:grpSpPr>
          <a:xfrm>
            <a:off x="4551988" y="1156219"/>
            <a:ext cx="4534862" cy="2782908"/>
            <a:chOff x="4609138" y="1247659"/>
            <a:chExt cx="4534862" cy="2782908"/>
          </a:xfrm>
        </p:grpSpPr>
        <p:sp>
          <p:nvSpPr>
            <p:cNvPr id="2065" name="Text Box 49"/>
            <p:cNvSpPr txBox="1">
              <a:spLocks noChangeArrowheads="1"/>
            </p:cNvSpPr>
            <p:nvPr/>
          </p:nvSpPr>
          <p:spPr bwMode="auto">
            <a:xfrm>
              <a:off x="6711950" y="1720850"/>
              <a:ext cx="184150" cy="366713"/>
            </a:xfrm>
            <a:prstGeom prst="rect">
              <a:avLst/>
            </a:prstGeom>
            <a:noFill/>
            <a:ln w="9525">
              <a:noFill/>
              <a:miter lim="800000"/>
              <a:headEnd/>
              <a:tailEnd/>
            </a:ln>
          </p:spPr>
          <p:txBody>
            <a:bodyPr wrap="none">
              <a:spAutoFit/>
            </a:bodyPr>
            <a:lstStyle/>
            <a:p>
              <a:endParaRPr lang="en-US" dirty="0"/>
            </a:p>
          </p:txBody>
        </p:sp>
        <p:sp>
          <p:nvSpPr>
            <p:cNvPr id="2074" name="Text Box 37"/>
            <p:cNvSpPr txBox="1">
              <a:spLocks noChangeArrowheads="1"/>
            </p:cNvSpPr>
            <p:nvPr/>
          </p:nvSpPr>
          <p:spPr bwMode="auto">
            <a:xfrm>
              <a:off x="5775325" y="1360488"/>
              <a:ext cx="184150" cy="366712"/>
            </a:xfrm>
            <a:prstGeom prst="rect">
              <a:avLst/>
            </a:prstGeom>
            <a:noFill/>
            <a:ln w="9525">
              <a:noFill/>
              <a:miter lim="800000"/>
              <a:headEnd/>
              <a:tailEnd/>
            </a:ln>
          </p:spPr>
          <p:txBody>
            <a:bodyPr wrap="none">
              <a:spAutoFit/>
            </a:bodyPr>
            <a:lstStyle/>
            <a:p>
              <a:endParaRPr lang="en-US" dirty="0"/>
            </a:p>
          </p:txBody>
        </p:sp>
        <p:graphicFrame>
          <p:nvGraphicFramePr>
            <p:cNvPr id="52" name="Chart 51"/>
            <p:cNvGraphicFramePr>
              <a:graphicFrameLocks/>
            </p:cNvGraphicFramePr>
            <p:nvPr/>
          </p:nvGraphicFramePr>
          <p:xfrm>
            <a:off x="4670107" y="1293495"/>
            <a:ext cx="4473893" cy="2661286"/>
          </p:xfrm>
          <a:graphic>
            <a:graphicData uri="http://schemas.openxmlformats.org/drawingml/2006/chart">
              <c:chart xmlns:c="http://schemas.openxmlformats.org/drawingml/2006/chart" xmlns:r="http://schemas.openxmlformats.org/officeDocument/2006/relationships" r:id="rId5"/>
            </a:graphicData>
          </a:graphic>
        </p:graphicFrame>
        <p:sp>
          <p:nvSpPr>
            <p:cNvPr id="53" name="Text Box 44"/>
            <p:cNvSpPr txBox="1">
              <a:spLocks noChangeArrowheads="1"/>
            </p:cNvSpPr>
            <p:nvPr/>
          </p:nvSpPr>
          <p:spPr bwMode="auto">
            <a:xfrm rot="16200000">
              <a:off x="3651985" y="2259046"/>
              <a:ext cx="2375971" cy="461665"/>
            </a:xfrm>
            <a:prstGeom prst="rect">
              <a:avLst/>
            </a:prstGeom>
            <a:noFill/>
            <a:ln w="9525">
              <a:noFill/>
              <a:miter lim="800000"/>
              <a:headEnd/>
              <a:tailEnd/>
            </a:ln>
          </p:spPr>
          <p:txBody>
            <a:bodyPr wrap="none">
              <a:spAutoFit/>
            </a:bodyPr>
            <a:lstStyle/>
            <a:p>
              <a:r>
                <a:rPr lang="en-US" sz="2400" dirty="0"/>
                <a:t>Log(virus/g fish)</a:t>
              </a:r>
            </a:p>
          </p:txBody>
        </p:sp>
        <p:sp>
          <p:nvSpPr>
            <p:cNvPr id="54" name="Text Box 40"/>
            <p:cNvSpPr txBox="1">
              <a:spLocks noChangeArrowheads="1"/>
            </p:cNvSpPr>
            <p:nvPr/>
          </p:nvSpPr>
          <p:spPr bwMode="auto">
            <a:xfrm>
              <a:off x="6797358" y="3568902"/>
              <a:ext cx="766557" cy="461665"/>
            </a:xfrm>
            <a:prstGeom prst="rect">
              <a:avLst/>
            </a:prstGeom>
            <a:noFill/>
            <a:ln w="9525">
              <a:noFill/>
              <a:miter lim="800000"/>
              <a:headEnd/>
              <a:tailEnd/>
            </a:ln>
          </p:spPr>
          <p:txBody>
            <a:bodyPr wrap="none">
              <a:spAutoFit/>
            </a:bodyPr>
            <a:lstStyle/>
            <a:p>
              <a:r>
                <a:rPr lang="en-US" sz="2400" dirty="0"/>
                <a:t>Fish</a:t>
              </a:r>
            </a:p>
          </p:txBody>
        </p:sp>
        <p:sp>
          <p:nvSpPr>
            <p:cNvPr id="59" name="Text Box 38"/>
            <p:cNvSpPr txBox="1">
              <a:spLocks noChangeArrowheads="1"/>
            </p:cNvSpPr>
            <p:nvPr/>
          </p:nvSpPr>
          <p:spPr bwMode="auto">
            <a:xfrm>
              <a:off x="6361430" y="1247659"/>
              <a:ext cx="1447832" cy="461665"/>
            </a:xfrm>
            <a:prstGeom prst="rect">
              <a:avLst/>
            </a:prstGeom>
            <a:noFill/>
            <a:ln w="9525">
              <a:noFill/>
              <a:miter lim="800000"/>
              <a:headEnd/>
              <a:tailEnd/>
            </a:ln>
          </p:spPr>
          <p:txBody>
            <a:bodyPr wrap="none">
              <a:spAutoFit/>
            </a:bodyPr>
            <a:lstStyle/>
            <a:p>
              <a:r>
                <a:rPr lang="en-US" sz="2400" b="1" dirty="0" smtClean="0"/>
                <a:t>Injection</a:t>
              </a:r>
              <a:endParaRPr lang="en-US" sz="2400" b="1" dirty="0"/>
            </a:p>
          </p:txBody>
        </p:sp>
        <p:sp>
          <p:nvSpPr>
            <p:cNvPr id="60" name="Text Box 46"/>
            <p:cNvSpPr txBox="1">
              <a:spLocks noChangeArrowheads="1"/>
            </p:cNvSpPr>
            <p:nvPr/>
          </p:nvSpPr>
          <p:spPr bwMode="auto">
            <a:xfrm>
              <a:off x="6098858" y="1551189"/>
              <a:ext cx="2076402" cy="400110"/>
            </a:xfrm>
            <a:prstGeom prst="rect">
              <a:avLst/>
            </a:prstGeom>
            <a:noFill/>
            <a:ln w="9525">
              <a:noFill/>
              <a:miter lim="800000"/>
              <a:headEnd/>
              <a:tailEnd/>
            </a:ln>
          </p:spPr>
          <p:txBody>
            <a:bodyPr wrap="none">
              <a:spAutoFit/>
            </a:bodyPr>
            <a:lstStyle/>
            <a:p>
              <a:r>
                <a:rPr lang="en-US" sz="2000" dirty="0"/>
                <a:t>Viral load in host</a:t>
              </a:r>
            </a:p>
          </p:txBody>
        </p:sp>
      </p:grpSp>
      <p:grpSp>
        <p:nvGrpSpPr>
          <p:cNvPr id="65" name="Group 64"/>
          <p:cNvGrpSpPr/>
          <p:nvPr/>
        </p:nvGrpSpPr>
        <p:grpSpPr>
          <a:xfrm>
            <a:off x="-617220" y="3817622"/>
            <a:ext cx="5156835" cy="2811365"/>
            <a:chOff x="1095375" y="3897632"/>
            <a:chExt cx="5156835" cy="2811365"/>
          </a:xfrm>
        </p:grpSpPr>
        <p:sp>
          <p:nvSpPr>
            <p:cNvPr id="2055" name="Text Box 8"/>
            <p:cNvSpPr txBox="1">
              <a:spLocks noChangeArrowheads="1"/>
            </p:cNvSpPr>
            <p:nvPr/>
          </p:nvSpPr>
          <p:spPr bwMode="auto">
            <a:xfrm>
              <a:off x="1600200" y="5537200"/>
              <a:ext cx="184150" cy="366713"/>
            </a:xfrm>
            <a:prstGeom prst="rect">
              <a:avLst/>
            </a:prstGeom>
            <a:noFill/>
            <a:ln w="9525">
              <a:noFill/>
              <a:miter lim="800000"/>
              <a:headEnd/>
              <a:tailEnd/>
            </a:ln>
          </p:spPr>
          <p:txBody>
            <a:bodyPr wrap="none">
              <a:spAutoFit/>
            </a:bodyPr>
            <a:lstStyle/>
            <a:p>
              <a:endParaRPr lang="en-US" dirty="0"/>
            </a:p>
          </p:txBody>
        </p:sp>
        <p:sp>
          <p:nvSpPr>
            <p:cNvPr id="2056" name="Text Box 14"/>
            <p:cNvSpPr txBox="1">
              <a:spLocks noChangeArrowheads="1"/>
            </p:cNvSpPr>
            <p:nvPr/>
          </p:nvSpPr>
          <p:spPr bwMode="auto">
            <a:xfrm>
              <a:off x="1671638" y="4240213"/>
              <a:ext cx="184150" cy="366712"/>
            </a:xfrm>
            <a:prstGeom prst="rect">
              <a:avLst/>
            </a:prstGeom>
            <a:noFill/>
            <a:ln w="9525">
              <a:noFill/>
              <a:miter lim="800000"/>
              <a:headEnd/>
              <a:tailEnd/>
            </a:ln>
          </p:spPr>
          <p:txBody>
            <a:bodyPr wrap="none">
              <a:spAutoFit/>
            </a:bodyPr>
            <a:lstStyle/>
            <a:p>
              <a:endParaRPr lang="en-US" dirty="0"/>
            </a:p>
          </p:txBody>
        </p:sp>
        <p:sp>
          <p:nvSpPr>
            <p:cNvPr id="2057" name="Text Box 17"/>
            <p:cNvSpPr txBox="1">
              <a:spLocks noChangeArrowheads="1"/>
            </p:cNvSpPr>
            <p:nvPr/>
          </p:nvSpPr>
          <p:spPr bwMode="auto">
            <a:xfrm>
              <a:off x="1671638" y="5465763"/>
              <a:ext cx="184150" cy="366712"/>
            </a:xfrm>
            <a:prstGeom prst="rect">
              <a:avLst/>
            </a:prstGeom>
            <a:noFill/>
            <a:ln w="9525">
              <a:noFill/>
              <a:miter lim="800000"/>
              <a:headEnd/>
              <a:tailEnd/>
            </a:ln>
          </p:spPr>
          <p:txBody>
            <a:bodyPr wrap="none">
              <a:spAutoFit/>
            </a:bodyPr>
            <a:lstStyle/>
            <a:p>
              <a:endParaRPr lang="en-US" dirty="0"/>
            </a:p>
          </p:txBody>
        </p:sp>
        <p:sp>
          <p:nvSpPr>
            <p:cNvPr id="2059" name="Text Box 26"/>
            <p:cNvSpPr txBox="1">
              <a:spLocks noChangeArrowheads="1"/>
            </p:cNvSpPr>
            <p:nvPr/>
          </p:nvSpPr>
          <p:spPr bwMode="auto">
            <a:xfrm>
              <a:off x="3327400" y="5608638"/>
              <a:ext cx="184150" cy="366712"/>
            </a:xfrm>
            <a:prstGeom prst="rect">
              <a:avLst/>
            </a:prstGeom>
            <a:noFill/>
            <a:ln w="9525">
              <a:noFill/>
              <a:miter lim="800000"/>
              <a:headEnd/>
              <a:tailEnd/>
            </a:ln>
          </p:spPr>
          <p:txBody>
            <a:bodyPr wrap="none">
              <a:spAutoFit/>
            </a:bodyPr>
            <a:lstStyle/>
            <a:p>
              <a:endParaRPr lang="en-US" dirty="0"/>
            </a:p>
          </p:txBody>
        </p:sp>
        <p:sp>
          <p:nvSpPr>
            <p:cNvPr id="2066" name="Text Box 52"/>
            <p:cNvSpPr txBox="1">
              <a:spLocks noChangeArrowheads="1"/>
            </p:cNvSpPr>
            <p:nvPr/>
          </p:nvSpPr>
          <p:spPr bwMode="auto">
            <a:xfrm>
              <a:off x="1095375" y="5969000"/>
              <a:ext cx="184150" cy="366713"/>
            </a:xfrm>
            <a:prstGeom prst="rect">
              <a:avLst/>
            </a:prstGeom>
            <a:noFill/>
            <a:ln w="9525">
              <a:noFill/>
              <a:miter lim="800000"/>
              <a:headEnd/>
              <a:tailEnd/>
            </a:ln>
          </p:spPr>
          <p:txBody>
            <a:bodyPr wrap="none">
              <a:spAutoFit/>
            </a:bodyPr>
            <a:lstStyle/>
            <a:p>
              <a:endParaRPr lang="en-US" dirty="0"/>
            </a:p>
          </p:txBody>
        </p:sp>
        <p:sp>
          <p:nvSpPr>
            <p:cNvPr id="2067" name="Text Box 55"/>
            <p:cNvSpPr txBox="1">
              <a:spLocks noChangeArrowheads="1"/>
            </p:cNvSpPr>
            <p:nvPr/>
          </p:nvSpPr>
          <p:spPr bwMode="auto">
            <a:xfrm>
              <a:off x="5343525" y="4456113"/>
              <a:ext cx="184150" cy="366712"/>
            </a:xfrm>
            <a:prstGeom prst="rect">
              <a:avLst/>
            </a:prstGeom>
            <a:noFill/>
            <a:ln w="9525">
              <a:noFill/>
              <a:miter lim="800000"/>
              <a:headEnd/>
              <a:tailEnd/>
            </a:ln>
          </p:spPr>
          <p:txBody>
            <a:bodyPr wrap="none">
              <a:spAutoFit/>
            </a:bodyPr>
            <a:lstStyle/>
            <a:p>
              <a:endParaRPr lang="en-US" dirty="0"/>
            </a:p>
          </p:txBody>
        </p:sp>
        <p:sp>
          <p:nvSpPr>
            <p:cNvPr id="2068" name="Text Box 58"/>
            <p:cNvSpPr txBox="1">
              <a:spLocks noChangeArrowheads="1"/>
            </p:cNvSpPr>
            <p:nvPr/>
          </p:nvSpPr>
          <p:spPr bwMode="auto">
            <a:xfrm>
              <a:off x="5343525" y="5465763"/>
              <a:ext cx="184150" cy="366712"/>
            </a:xfrm>
            <a:prstGeom prst="rect">
              <a:avLst/>
            </a:prstGeom>
            <a:noFill/>
            <a:ln w="9525">
              <a:noFill/>
              <a:miter lim="800000"/>
              <a:headEnd/>
              <a:tailEnd/>
            </a:ln>
          </p:spPr>
          <p:txBody>
            <a:bodyPr wrap="none">
              <a:spAutoFit/>
            </a:bodyPr>
            <a:lstStyle/>
            <a:p>
              <a:endParaRPr lang="en-US" dirty="0"/>
            </a:p>
          </p:txBody>
        </p:sp>
        <p:sp>
          <p:nvSpPr>
            <p:cNvPr id="2072" name="Text Box 32"/>
            <p:cNvSpPr txBox="1">
              <a:spLocks noChangeArrowheads="1"/>
            </p:cNvSpPr>
            <p:nvPr/>
          </p:nvSpPr>
          <p:spPr bwMode="auto">
            <a:xfrm>
              <a:off x="2463800" y="4456113"/>
              <a:ext cx="184150" cy="366712"/>
            </a:xfrm>
            <a:prstGeom prst="rect">
              <a:avLst/>
            </a:prstGeom>
            <a:noFill/>
            <a:ln w="9525">
              <a:noFill/>
              <a:miter lim="800000"/>
              <a:headEnd/>
              <a:tailEnd/>
            </a:ln>
          </p:spPr>
          <p:txBody>
            <a:bodyPr wrap="none">
              <a:spAutoFit/>
            </a:bodyPr>
            <a:lstStyle/>
            <a:p>
              <a:endParaRPr lang="en-US" dirty="0"/>
            </a:p>
          </p:txBody>
        </p:sp>
        <p:graphicFrame>
          <p:nvGraphicFramePr>
            <p:cNvPr id="55" name="Chart 54"/>
            <p:cNvGraphicFramePr>
              <a:graphicFrameLocks/>
            </p:cNvGraphicFramePr>
            <p:nvPr/>
          </p:nvGraphicFramePr>
          <p:xfrm>
            <a:off x="1778317" y="3979545"/>
            <a:ext cx="4473893" cy="2647950"/>
          </p:xfrm>
          <a:graphic>
            <a:graphicData uri="http://schemas.openxmlformats.org/drawingml/2006/chart">
              <c:chart xmlns:c="http://schemas.openxmlformats.org/drawingml/2006/chart" xmlns:r="http://schemas.openxmlformats.org/officeDocument/2006/relationships" r:id="rId6"/>
            </a:graphicData>
          </a:graphic>
        </p:graphicFrame>
        <p:sp>
          <p:nvSpPr>
            <p:cNvPr id="56" name="Text Box 49"/>
            <p:cNvSpPr txBox="1">
              <a:spLocks noChangeArrowheads="1"/>
            </p:cNvSpPr>
            <p:nvPr/>
          </p:nvSpPr>
          <p:spPr bwMode="auto">
            <a:xfrm rot="16200000">
              <a:off x="600587" y="5009795"/>
              <a:ext cx="2685992" cy="461665"/>
            </a:xfrm>
            <a:prstGeom prst="rect">
              <a:avLst/>
            </a:prstGeom>
            <a:noFill/>
            <a:ln w="9525">
              <a:noFill/>
              <a:miter lim="800000"/>
              <a:headEnd/>
              <a:tailEnd/>
            </a:ln>
          </p:spPr>
          <p:txBody>
            <a:bodyPr wrap="square">
              <a:spAutoFit/>
            </a:bodyPr>
            <a:lstStyle/>
            <a:p>
              <a:r>
                <a:rPr lang="en-US" sz="2400" dirty="0"/>
                <a:t>Log(virus/ml H</a:t>
              </a:r>
              <a:r>
                <a:rPr lang="en-US" sz="2400" baseline="-25000" dirty="0"/>
                <a:t>2</a:t>
              </a:r>
              <a:r>
                <a:rPr lang="en-US" sz="2400" dirty="0"/>
                <a:t>O)</a:t>
              </a:r>
            </a:p>
          </p:txBody>
        </p:sp>
        <p:sp>
          <p:nvSpPr>
            <p:cNvPr id="57" name="Text Box 40"/>
            <p:cNvSpPr txBox="1">
              <a:spLocks noChangeArrowheads="1"/>
            </p:cNvSpPr>
            <p:nvPr/>
          </p:nvSpPr>
          <p:spPr bwMode="auto">
            <a:xfrm>
              <a:off x="3909378" y="6247332"/>
              <a:ext cx="766557" cy="461665"/>
            </a:xfrm>
            <a:prstGeom prst="rect">
              <a:avLst/>
            </a:prstGeom>
            <a:noFill/>
            <a:ln w="9525">
              <a:noFill/>
              <a:miter lim="800000"/>
              <a:headEnd/>
              <a:tailEnd/>
            </a:ln>
          </p:spPr>
          <p:txBody>
            <a:bodyPr wrap="none">
              <a:spAutoFit/>
            </a:bodyPr>
            <a:lstStyle/>
            <a:p>
              <a:r>
                <a:rPr lang="en-US" sz="2400" dirty="0"/>
                <a:t>Fish</a:t>
              </a:r>
            </a:p>
          </p:txBody>
        </p:sp>
        <p:sp>
          <p:nvSpPr>
            <p:cNvPr id="61" name="Text Box 39"/>
            <p:cNvSpPr txBox="1">
              <a:spLocks noChangeArrowheads="1"/>
            </p:cNvSpPr>
            <p:nvPr/>
          </p:nvSpPr>
          <p:spPr bwMode="auto">
            <a:xfrm>
              <a:off x="3717609" y="3974178"/>
              <a:ext cx="1048701" cy="461665"/>
            </a:xfrm>
            <a:prstGeom prst="rect">
              <a:avLst/>
            </a:prstGeom>
            <a:noFill/>
            <a:ln w="9525">
              <a:noFill/>
              <a:miter lim="800000"/>
              <a:headEnd/>
              <a:tailEnd/>
            </a:ln>
          </p:spPr>
          <p:txBody>
            <a:bodyPr wrap="square">
              <a:spAutoFit/>
            </a:bodyPr>
            <a:lstStyle/>
            <a:p>
              <a:r>
                <a:rPr lang="en-US" sz="2400" b="1" dirty="0" smtClean="0"/>
                <a:t>Shed</a:t>
              </a:r>
              <a:endParaRPr lang="en-US" sz="2400" b="1" dirty="0"/>
            </a:p>
          </p:txBody>
        </p:sp>
        <p:sp>
          <p:nvSpPr>
            <p:cNvPr id="62" name="Text Box 47"/>
            <p:cNvSpPr txBox="1">
              <a:spLocks noChangeArrowheads="1"/>
            </p:cNvSpPr>
            <p:nvPr/>
          </p:nvSpPr>
          <p:spPr bwMode="auto">
            <a:xfrm>
              <a:off x="2991486" y="4261516"/>
              <a:ext cx="2449194" cy="400110"/>
            </a:xfrm>
            <a:prstGeom prst="rect">
              <a:avLst/>
            </a:prstGeom>
            <a:noFill/>
            <a:ln w="9525">
              <a:noFill/>
              <a:miter lim="800000"/>
              <a:headEnd/>
              <a:tailEnd/>
            </a:ln>
          </p:spPr>
          <p:txBody>
            <a:bodyPr wrap="square">
              <a:spAutoFit/>
            </a:bodyPr>
            <a:lstStyle/>
            <a:p>
              <a:r>
                <a:rPr lang="en-US" sz="2000" dirty="0"/>
                <a:t>Viral load in water</a:t>
              </a:r>
            </a:p>
          </p:txBody>
        </p:sp>
      </p:grpSp>
      <p:sp>
        <p:nvSpPr>
          <p:cNvPr id="66" name="TextBox 65"/>
          <p:cNvSpPr txBox="1"/>
          <p:nvPr/>
        </p:nvSpPr>
        <p:spPr>
          <a:xfrm>
            <a:off x="-57150" y="6492180"/>
            <a:ext cx="4527521" cy="400110"/>
          </a:xfrm>
          <a:prstGeom prst="rect">
            <a:avLst/>
          </a:prstGeom>
          <a:noFill/>
        </p:spPr>
        <p:txBody>
          <a:bodyPr wrap="none" rtlCol="0">
            <a:spAutoFit/>
          </a:bodyPr>
          <a:lstStyle/>
          <a:p>
            <a:r>
              <a:rPr lang="en-US" sz="2000" dirty="0" smtClean="0"/>
              <a:t>(Wargo and Kurath, Virus Res., 2012)</a:t>
            </a:r>
            <a:endParaRPr lang="en-US" sz="2000" dirty="0"/>
          </a:p>
        </p:txBody>
      </p:sp>
    </p:spTree>
    <p:custDataLst>
      <p:tags r:id="rId1"/>
    </p:custDataLst>
    <p:extLst>
      <p:ext uri="{BB962C8B-B14F-4D97-AF65-F5344CB8AC3E}">
        <p14:creationId xmlns:p14="http://schemas.microsoft.com/office/powerpoint/2010/main" val="40088992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Drivers of Variation</a:t>
            </a:r>
            <a:endParaRPr lang="en-US" dirty="0"/>
          </a:p>
        </p:txBody>
      </p:sp>
      <p:grpSp>
        <p:nvGrpSpPr>
          <p:cNvPr id="6" name="Group 5"/>
          <p:cNvGrpSpPr/>
          <p:nvPr/>
        </p:nvGrpSpPr>
        <p:grpSpPr>
          <a:xfrm>
            <a:off x="140099" y="1755365"/>
            <a:ext cx="8784976" cy="3886691"/>
            <a:chOff x="251520" y="1628800"/>
            <a:chExt cx="8496944" cy="3886691"/>
          </a:xfrm>
        </p:grpSpPr>
        <p:graphicFrame>
          <p:nvGraphicFramePr>
            <p:cNvPr id="7" name="Chart 6"/>
            <p:cNvGraphicFramePr/>
            <p:nvPr/>
          </p:nvGraphicFramePr>
          <p:xfrm>
            <a:off x="251520" y="1628800"/>
            <a:ext cx="8496944" cy="3816424"/>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1784375" y="4869160"/>
              <a:ext cx="1220511" cy="369332"/>
            </a:xfrm>
            <a:prstGeom prst="rect">
              <a:avLst/>
            </a:prstGeom>
            <a:noFill/>
          </p:spPr>
          <p:txBody>
            <a:bodyPr wrap="none" rtlCol="0">
              <a:spAutoFit/>
            </a:bodyPr>
            <a:lstStyle/>
            <a:p>
              <a:pPr algn="ctr"/>
              <a:r>
                <a:rPr lang="en-US" dirty="0" smtClean="0"/>
                <a:t>Immersion</a:t>
              </a:r>
              <a:endParaRPr lang="en-US" dirty="0"/>
            </a:p>
          </p:txBody>
        </p:sp>
        <p:sp>
          <p:nvSpPr>
            <p:cNvPr id="9" name="TextBox 8"/>
            <p:cNvSpPr txBox="1"/>
            <p:nvPr/>
          </p:nvSpPr>
          <p:spPr>
            <a:xfrm>
              <a:off x="4174212" y="4869160"/>
              <a:ext cx="1261884" cy="646331"/>
            </a:xfrm>
            <a:prstGeom prst="rect">
              <a:avLst/>
            </a:prstGeom>
            <a:noFill/>
          </p:spPr>
          <p:txBody>
            <a:bodyPr wrap="none" rtlCol="0">
              <a:spAutoFit/>
            </a:bodyPr>
            <a:lstStyle/>
            <a:p>
              <a:pPr algn="ctr"/>
              <a:r>
                <a:rPr lang="en-US" dirty="0" smtClean="0"/>
                <a:t>Isogenic</a:t>
              </a:r>
            </a:p>
            <a:p>
              <a:pPr algn="ctr"/>
              <a:r>
                <a:rPr lang="en-US" dirty="0" smtClean="0"/>
                <a:t>Immersion</a:t>
              </a:r>
              <a:endParaRPr lang="en-US" dirty="0"/>
            </a:p>
          </p:txBody>
        </p:sp>
        <p:sp>
          <p:nvSpPr>
            <p:cNvPr id="10" name="TextBox 9"/>
            <p:cNvSpPr txBox="1"/>
            <p:nvPr/>
          </p:nvSpPr>
          <p:spPr>
            <a:xfrm>
              <a:off x="6786348" y="4869160"/>
              <a:ext cx="1009651" cy="369332"/>
            </a:xfrm>
            <a:prstGeom prst="rect">
              <a:avLst/>
            </a:prstGeom>
            <a:noFill/>
          </p:spPr>
          <p:txBody>
            <a:bodyPr wrap="none" rtlCol="0">
              <a:spAutoFit/>
            </a:bodyPr>
            <a:lstStyle/>
            <a:p>
              <a:pPr algn="ctr"/>
              <a:r>
                <a:rPr lang="en-US" dirty="0" smtClean="0"/>
                <a:t>Injection</a:t>
              </a:r>
              <a:endParaRPr lang="en-US" dirty="0"/>
            </a:p>
          </p:txBody>
        </p:sp>
      </p:grpSp>
      <p:sp>
        <p:nvSpPr>
          <p:cNvPr id="11" name="Rectangle 10"/>
          <p:cNvSpPr/>
          <p:nvPr/>
        </p:nvSpPr>
        <p:spPr>
          <a:xfrm>
            <a:off x="4091152" y="3050628"/>
            <a:ext cx="1702676" cy="2490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198426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5" y="-74195"/>
            <a:ext cx="9144000" cy="836712"/>
          </a:xfrm>
        </p:spPr>
        <p:txBody>
          <a:bodyPr/>
          <a:lstStyle/>
          <a:p>
            <a:r>
              <a:rPr lang="en-US" sz="3600" dirty="0" smtClean="0"/>
              <a:t>Transmission</a:t>
            </a:r>
            <a:endParaRPr lang="en-US" sz="3600" dirty="0"/>
          </a:p>
        </p:txBody>
      </p:sp>
      <p:grpSp>
        <p:nvGrpSpPr>
          <p:cNvPr id="986" name="Group 985"/>
          <p:cNvGrpSpPr/>
          <p:nvPr/>
        </p:nvGrpSpPr>
        <p:grpSpPr>
          <a:xfrm>
            <a:off x="4429022" y="3290594"/>
            <a:ext cx="3194788" cy="3350236"/>
            <a:chOff x="4139952" y="1484784"/>
            <a:chExt cx="2057400" cy="2667000"/>
          </a:xfrm>
        </p:grpSpPr>
        <p:sp>
          <p:nvSpPr>
            <p:cNvPr id="696" name="AutoShape 1410"/>
            <p:cNvSpPr>
              <a:spLocks noChangeArrowheads="1"/>
            </p:cNvSpPr>
            <p:nvPr/>
          </p:nvSpPr>
          <p:spPr bwMode="auto">
            <a:xfrm>
              <a:off x="4139952" y="1484784"/>
              <a:ext cx="2057400" cy="1990725"/>
            </a:xfrm>
            <a:prstGeom prst="can">
              <a:avLst>
                <a:gd name="adj" fmla="val 25000"/>
              </a:avLst>
            </a:prstGeom>
            <a:noFill/>
            <a:ln w="9525">
              <a:solidFill>
                <a:schemeClr val="tx1"/>
              </a:solidFill>
              <a:round/>
              <a:headEnd/>
              <a:tailEnd/>
            </a:ln>
          </p:spPr>
          <p:txBody>
            <a:bodyPr wrap="none" anchor="ctr"/>
            <a:lstStyle/>
            <a:p>
              <a:endParaRPr lang="en-US" dirty="0"/>
            </a:p>
          </p:txBody>
        </p:sp>
        <p:sp>
          <p:nvSpPr>
            <p:cNvPr id="697" name="AutoShape 1411"/>
            <p:cNvSpPr>
              <a:spLocks noChangeArrowheads="1"/>
            </p:cNvSpPr>
            <p:nvPr/>
          </p:nvSpPr>
          <p:spPr bwMode="auto">
            <a:xfrm>
              <a:off x="4139952" y="2094384"/>
              <a:ext cx="2057400" cy="1990725"/>
            </a:xfrm>
            <a:prstGeom prst="can">
              <a:avLst>
                <a:gd name="adj" fmla="val 25000"/>
              </a:avLst>
            </a:prstGeom>
            <a:solidFill>
              <a:schemeClr val="accent1"/>
            </a:solidFill>
            <a:ln w="9525">
              <a:solidFill>
                <a:schemeClr val="tx1"/>
              </a:solidFill>
              <a:round/>
              <a:headEnd/>
              <a:tailEnd/>
            </a:ln>
          </p:spPr>
          <p:txBody>
            <a:bodyPr wrap="none" anchor="ctr"/>
            <a:lstStyle/>
            <a:p>
              <a:endParaRPr lang="en-US" dirty="0"/>
            </a:p>
          </p:txBody>
        </p:sp>
        <p:sp>
          <p:nvSpPr>
            <p:cNvPr id="707" name="Oval 1421"/>
            <p:cNvSpPr>
              <a:spLocks noChangeArrowheads="1"/>
            </p:cNvSpPr>
            <p:nvPr/>
          </p:nvSpPr>
          <p:spPr bwMode="auto">
            <a:xfrm>
              <a:off x="4139952" y="3618384"/>
              <a:ext cx="2057400" cy="533400"/>
            </a:xfrm>
            <a:prstGeom prst="ellipse">
              <a:avLst/>
            </a:prstGeom>
            <a:solidFill>
              <a:schemeClr val="accent1"/>
            </a:solidFill>
            <a:ln w="9525">
              <a:solidFill>
                <a:schemeClr val="tx1"/>
              </a:solidFill>
              <a:round/>
              <a:headEnd/>
              <a:tailEnd/>
            </a:ln>
          </p:spPr>
          <p:txBody>
            <a:bodyPr wrap="none" anchor="ctr"/>
            <a:lstStyle/>
            <a:p>
              <a:endParaRPr lang="en-US" dirty="0"/>
            </a:p>
          </p:txBody>
        </p:sp>
        <p:sp>
          <p:nvSpPr>
            <p:cNvPr id="708" name="Freeform 1422" descr="Outlined diamond"/>
            <p:cNvSpPr>
              <a:spLocks/>
            </p:cNvSpPr>
            <p:nvPr/>
          </p:nvSpPr>
          <p:spPr bwMode="auto">
            <a:xfrm>
              <a:off x="5049590" y="2094384"/>
              <a:ext cx="233362" cy="2057400"/>
            </a:xfrm>
            <a:custGeom>
              <a:avLst/>
              <a:gdLst>
                <a:gd name="T0" fmla="*/ 0 w 147"/>
                <a:gd name="T1" fmla="*/ 495300 h 1296"/>
                <a:gd name="T2" fmla="*/ 233362 w 147"/>
                <a:gd name="T3" fmla="*/ 0 h 1296"/>
                <a:gd name="T4" fmla="*/ 233362 w 147"/>
                <a:gd name="T5" fmla="*/ 1524000 h 1296"/>
                <a:gd name="T6" fmla="*/ 4762 w 147"/>
                <a:gd name="T7" fmla="*/ 2057400 h 1296"/>
                <a:gd name="T8" fmla="*/ 0 w 147"/>
                <a:gd name="T9" fmla="*/ 495300 h 1296"/>
                <a:gd name="T10" fmla="*/ 0 60000 65536"/>
                <a:gd name="T11" fmla="*/ 0 60000 65536"/>
                <a:gd name="T12" fmla="*/ 0 60000 65536"/>
                <a:gd name="T13" fmla="*/ 0 60000 65536"/>
                <a:gd name="T14" fmla="*/ 0 60000 65536"/>
                <a:gd name="T15" fmla="*/ 0 w 147"/>
                <a:gd name="T16" fmla="*/ 0 h 1296"/>
                <a:gd name="T17" fmla="*/ 147 w 147"/>
                <a:gd name="T18" fmla="*/ 1296 h 1296"/>
              </a:gdLst>
              <a:ahLst/>
              <a:cxnLst>
                <a:cxn ang="T10">
                  <a:pos x="T0" y="T1"/>
                </a:cxn>
                <a:cxn ang="T11">
                  <a:pos x="T2" y="T3"/>
                </a:cxn>
                <a:cxn ang="T12">
                  <a:pos x="T4" y="T5"/>
                </a:cxn>
                <a:cxn ang="T13">
                  <a:pos x="T6" y="T7"/>
                </a:cxn>
                <a:cxn ang="T14">
                  <a:pos x="T8" y="T9"/>
                </a:cxn>
              </a:cxnLst>
              <a:rect l="T15" t="T16" r="T17" b="T18"/>
              <a:pathLst>
                <a:path w="147" h="1296">
                  <a:moveTo>
                    <a:pt x="0" y="312"/>
                  </a:moveTo>
                  <a:lnTo>
                    <a:pt x="147" y="0"/>
                  </a:lnTo>
                  <a:lnTo>
                    <a:pt x="147" y="960"/>
                  </a:lnTo>
                  <a:lnTo>
                    <a:pt x="3" y="1296"/>
                  </a:lnTo>
                  <a:lnTo>
                    <a:pt x="0" y="312"/>
                  </a:lnTo>
                  <a:close/>
                </a:path>
              </a:pathLst>
            </a:custGeom>
            <a:pattFill prst="openDmnd">
              <a:fgClr>
                <a:schemeClr val="tx1"/>
              </a:fgClr>
              <a:bgClr>
                <a:schemeClr val="accent1"/>
              </a:bgClr>
            </a:pattFill>
            <a:ln w="9525">
              <a:solidFill>
                <a:schemeClr val="tx1"/>
              </a:solidFill>
              <a:round/>
              <a:headEnd/>
              <a:tailEnd/>
            </a:ln>
          </p:spPr>
          <p:txBody>
            <a:bodyPr/>
            <a:lstStyle/>
            <a:p>
              <a:endParaRPr lang="en-US" dirty="0"/>
            </a:p>
          </p:txBody>
        </p:sp>
        <p:sp>
          <p:nvSpPr>
            <p:cNvPr id="709" name="Freeform 1423"/>
            <p:cNvSpPr>
              <a:spLocks/>
            </p:cNvSpPr>
            <p:nvPr/>
          </p:nvSpPr>
          <p:spPr bwMode="auto">
            <a:xfrm>
              <a:off x="5048002" y="2589684"/>
              <a:ext cx="239713" cy="3175"/>
            </a:xfrm>
            <a:custGeom>
              <a:avLst/>
              <a:gdLst>
                <a:gd name="T0" fmla="*/ 0 w 151"/>
                <a:gd name="T1" fmla="*/ 0 h 2"/>
                <a:gd name="T2" fmla="*/ 119063 w 151"/>
                <a:gd name="T3" fmla="*/ 3175 h 2"/>
                <a:gd name="T4" fmla="*/ 239713 w 151"/>
                <a:gd name="T5" fmla="*/ 0 h 2"/>
                <a:gd name="T6" fmla="*/ 0 60000 65536"/>
                <a:gd name="T7" fmla="*/ 0 60000 65536"/>
                <a:gd name="T8" fmla="*/ 0 60000 65536"/>
                <a:gd name="T9" fmla="*/ 0 w 151"/>
                <a:gd name="T10" fmla="*/ 0 h 2"/>
                <a:gd name="T11" fmla="*/ 151 w 151"/>
                <a:gd name="T12" fmla="*/ 2 h 2"/>
              </a:gdLst>
              <a:ahLst/>
              <a:cxnLst>
                <a:cxn ang="T6">
                  <a:pos x="T0" y="T1"/>
                </a:cxn>
                <a:cxn ang="T7">
                  <a:pos x="T2" y="T3"/>
                </a:cxn>
                <a:cxn ang="T8">
                  <a:pos x="T4" y="T5"/>
                </a:cxn>
              </a:cxnLst>
              <a:rect l="T9" t="T10" r="T11" b="T12"/>
              <a:pathLst>
                <a:path w="151" h="2">
                  <a:moveTo>
                    <a:pt x="0" y="0"/>
                  </a:moveTo>
                  <a:cubicBezTo>
                    <a:pt x="12" y="0"/>
                    <a:pt x="50" y="2"/>
                    <a:pt x="75" y="2"/>
                  </a:cubicBezTo>
                  <a:cubicBezTo>
                    <a:pt x="100" y="2"/>
                    <a:pt x="135" y="0"/>
                    <a:pt x="151" y="0"/>
                  </a:cubicBezTo>
                </a:path>
              </a:pathLst>
            </a:custGeom>
            <a:noFill/>
            <a:ln w="9525">
              <a:solidFill>
                <a:schemeClr val="tx1"/>
              </a:solidFill>
              <a:round/>
              <a:headEnd/>
              <a:tailEnd/>
            </a:ln>
          </p:spPr>
          <p:txBody>
            <a:bodyPr/>
            <a:lstStyle/>
            <a:p>
              <a:endParaRPr lang="en-US" dirty="0"/>
            </a:p>
          </p:txBody>
        </p:sp>
        <p:grpSp>
          <p:nvGrpSpPr>
            <p:cNvPr id="710" name="Group 1424"/>
            <p:cNvGrpSpPr>
              <a:grpSpLocks/>
            </p:cNvGrpSpPr>
            <p:nvPr/>
          </p:nvGrpSpPr>
          <p:grpSpPr bwMode="auto">
            <a:xfrm rot="2682682">
              <a:off x="5535365" y="2778597"/>
              <a:ext cx="42862" cy="63500"/>
              <a:chOff x="2051" y="2620"/>
              <a:chExt cx="190" cy="374"/>
            </a:xfrm>
          </p:grpSpPr>
          <p:sp>
            <p:nvSpPr>
              <p:cNvPr id="711" name="AutoShape 142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712" name="Rectangle 142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13" name="Group 1427"/>
            <p:cNvGrpSpPr>
              <a:grpSpLocks/>
            </p:cNvGrpSpPr>
            <p:nvPr/>
          </p:nvGrpSpPr>
          <p:grpSpPr bwMode="auto">
            <a:xfrm rot="-1088285">
              <a:off x="5914777" y="2778597"/>
              <a:ext cx="42863" cy="63500"/>
              <a:chOff x="2051" y="2620"/>
              <a:chExt cx="190" cy="374"/>
            </a:xfrm>
          </p:grpSpPr>
          <p:sp>
            <p:nvSpPr>
              <p:cNvPr id="714" name="AutoShape 142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715" name="Rectangle 142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16" name="Group 1430"/>
            <p:cNvGrpSpPr>
              <a:grpSpLocks/>
            </p:cNvGrpSpPr>
            <p:nvPr/>
          </p:nvGrpSpPr>
          <p:grpSpPr bwMode="auto">
            <a:xfrm rot="-9040191">
              <a:off x="5740152" y="2788122"/>
              <a:ext cx="42863" cy="63500"/>
              <a:chOff x="2051" y="2620"/>
              <a:chExt cx="190" cy="374"/>
            </a:xfrm>
          </p:grpSpPr>
          <p:sp>
            <p:nvSpPr>
              <p:cNvPr id="717" name="AutoShape 143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718" name="Rectangle 143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19" name="Group 1433"/>
            <p:cNvGrpSpPr>
              <a:grpSpLocks/>
            </p:cNvGrpSpPr>
            <p:nvPr/>
          </p:nvGrpSpPr>
          <p:grpSpPr bwMode="auto">
            <a:xfrm>
              <a:off x="5663952" y="2715097"/>
              <a:ext cx="42863" cy="63500"/>
              <a:chOff x="2051" y="2620"/>
              <a:chExt cx="190" cy="374"/>
            </a:xfrm>
          </p:grpSpPr>
          <p:sp>
            <p:nvSpPr>
              <p:cNvPr id="720" name="AutoShape 143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721" name="Rectangle 143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31" name="Group 1445"/>
            <p:cNvGrpSpPr>
              <a:grpSpLocks/>
            </p:cNvGrpSpPr>
            <p:nvPr/>
          </p:nvGrpSpPr>
          <p:grpSpPr bwMode="auto">
            <a:xfrm rot="18917318" flipH="1">
              <a:off x="5921127" y="3107209"/>
              <a:ext cx="42863" cy="63500"/>
              <a:chOff x="2051" y="2620"/>
              <a:chExt cx="190" cy="374"/>
            </a:xfrm>
          </p:grpSpPr>
          <p:sp>
            <p:nvSpPr>
              <p:cNvPr id="732" name="AutoShape 144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733" name="Rectangle 144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34" name="Group 1448"/>
            <p:cNvGrpSpPr>
              <a:grpSpLocks/>
            </p:cNvGrpSpPr>
            <p:nvPr/>
          </p:nvGrpSpPr>
          <p:grpSpPr bwMode="auto">
            <a:xfrm rot="1088285" flipH="1">
              <a:off x="5779840" y="3107209"/>
              <a:ext cx="42862" cy="63500"/>
              <a:chOff x="2051" y="2620"/>
              <a:chExt cx="190" cy="374"/>
            </a:xfrm>
          </p:grpSpPr>
          <p:sp>
            <p:nvSpPr>
              <p:cNvPr id="735" name="AutoShape 144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736" name="Rectangle 145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37" name="Group 1451"/>
            <p:cNvGrpSpPr>
              <a:grpSpLocks/>
            </p:cNvGrpSpPr>
            <p:nvPr/>
          </p:nvGrpSpPr>
          <p:grpSpPr bwMode="auto">
            <a:xfrm rot="9040191" flipH="1">
              <a:off x="5635377" y="3116734"/>
              <a:ext cx="42863" cy="63500"/>
              <a:chOff x="2051" y="2620"/>
              <a:chExt cx="190" cy="374"/>
            </a:xfrm>
          </p:grpSpPr>
          <p:sp>
            <p:nvSpPr>
              <p:cNvPr id="738" name="AutoShape 145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739" name="Rectangle 145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40" name="Group 1454"/>
            <p:cNvGrpSpPr>
              <a:grpSpLocks/>
            </p:cNvGrpSpPr>
            <p:nvPr/>
          </p:nvGrpSpPr>
          <p:grpSpPr bwMode="auto">
            <a:xfrm flipH="1">
              <a:off x="5883027" y="3019897"/>
              <a:ext cx="42863" cy="63500"/>
              <a:chOff x="2051" y="2620"/>
              <a:chExt cx="190" cy="374"/>
            </a:xfrm>
          </p:grpSpPr>
          <p:sp>
            <p:nvSpPr>
              <p:cNvPr id="741" name="AutoShape 1455"/>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742" name="Rectangle 1456"/>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43" name="Group 1457"/>
            <p:cNvGrpSpPr>
              <a:grpSpLocks/>
            </p:cNvGrpSpPr>
            <p:nvPr/>
          </p:nvGrpSpPr>
          <p:grpSpPr bwMode="auto">
            <a:xfrm>
              <a:off x="5322640" y="3359622"/>
              <a:ext cx="849312" cy="331787"/>
              <a:chOff x="1292" y="1548"/>
              <a:chExt cx="2604" cy="763"/>
            </a:xfrm>
          </p:grpSpPr>
          <p:sp>
            <p:nvSpPr>
              <p:cNvPr id="744" name="Freeform 145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45" name="Freeform 145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46" name="Freeform 146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47" name="Freeform 146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48" name="Freeform 146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49" name="Freeform 146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750" name="Oval 1464"/>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751" name="Oval 1465"/>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752" name="Group 1466"/>
            <p:cNvGrpSpPr>
              <a:grpSpLocks/>
            </p:cNvGrpSpPr>
            <p:nvPr/>
          </p:nvGrpSpPr>
          <p:grpSpPr bwMode="auto">
            <a:xfrm rot="2682682">
              <a:off x="5559177" y="3502497"/>
              <a:ext cx="42863" cy="63500"/>
              <a:chOff x="2051" y="2620"/>
              <a:chExt cx="190" cy="374"/>
            </a:xfrm>
          </p:grpSpPr>
          <p:sp>
            <p:nvSpPr>
              <p:cNvPr id="753" name="AutoShape 146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754" name="Rectangle 146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55" name="Group 1469"/>
            <p:cNvGrpSpPr>
              <a:grpSpLocks/>
            </p:cNvGrpSpPr>
            <p:nvPr/>
          </p:nvGrpSpPr>
          <p:grpSpPr bwMode="auto">
            <a:xfrm rot="-1088285">
              <a:off x="5762377" y="3526309"/>
              <a:ext cx="42863" cy="63500"/>
              <a:chOff x="2051" y="2620"/>
              <a:chExt cx="190" cy="374"/>
            </a:xfrm>
          </p:grpSpPr>
          <p:sp>
            <p:nvSpPr>
              <p:cNvPr id="756" name="AutoShape 147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757" name="Rectangle 147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58" name="Group 1472"/>
            <p:cNvGrpSpPr>
              <a:grpSpLocks/>
            </p:cNvGrpSpPr>
            <p:nvPr/>
          </p:nvGrpSpPr>
          <p:grpSpPr bwMode="auto">
            <a:xfrm rot="-9040191">
              <a:off x="5883027" y="3502497"/>
              <a:ext cx="42863" cy="63500"/>
              <a:chOff x="2051" y="2620"/>
              <a:chExt cx="190" cy="374"/>
            </a:xfrm>
          </p:grpSpPr>
          <p:sp>
            <p:nvSpPr>
              <p:cNvPr id="759" name="AutoShape 147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760" name="Rectangle 147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61" name="Group 1475"/>
            <p:cNvGrpSpPr>
              <a:grpSpLocks/>
            </p:cNvGrpSpPr>
            <p:nvPr/>
          </p:nvGrpSpPr>
          <p:grpSpPr bwMode="auto">
            <a:xfrm>
              <a:off x="5668715" y="3419947"/>
              <a:ext cx="42862" cy="63500"/>
              <a:chOff x="2051" y="2620"/>
              <a:chExt cx="190" cy="374"/>
            </a:xfrm>
          </p:grpSpPr>
          <p:sp>
            <p:nvSpPr>
              <p:cNvPr id="762" name="AutoShape 147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763" name="Rectangle 147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64" name="Group 1478"/>
            <p:cNvGrpSpPr>
              <a:grpSpLocks/>
            </p:cNvGrpSpPr>
            <p:nvPr/>
          </p:nvGrpSpPr>
          <p:grpSpPr bwMode="auto">
            <a:xfrm flipH="1">
              <a:off x="4182815" y="2605559"/>
              <a:ext cx="849312" cy="331788"/>
              <a:chOff x="1292" y="1548"/>
              <a:chExt cx="2604" cy="763"/>
            </a:xfrm>
          </p:grpSpPr>
          <p:sp>
            <p:nvSpPr>
              <p:cNvPr id="765" name="Freeform 147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66" name="Freeform 148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67" name="Freeform 148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68" name="Freeform 148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69" name="Freeform 148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70" name="Freeform 148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771" name="Oval 148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772" name="Oval 148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773" name="Group 1487"/>
            <p:cNvGrpSpPr>
              <a:grpSpLocks/>
            </p:cNvGrpSpPr>
            <p:nvPr/>
          </p:nvGrpSpPr>
          <p:grpSpPr bwMode="auto">
            <a:xfrm>
              <a:off x="4162177" y="2956397"/>
              <a:ext cx="849313" cy="331787"/>
              <a:chOff x="1292" y="1548"/>
              <a:chExt cx="2604" cy="763"/>
            </a:xfrm>
          </p:grpSpPr>
          <p:sp>
            <p:nvSpPr>
              <p:cNvPr id="774" name="Freeform 148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75" name="Freeform 148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76" name="Freeform 1490"/>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77" name="Freeform 1491"/>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78" name="Freeform 1492"/>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79" name="Freeform 1493"/>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780" name="Oval 1494"/>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781" name="Oval 1495"/>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782" name="Group 1496"/>
            <p:cNvGrpSpPr>
              <a:grpSpLocks/>
            </p:cNvGrpSpPr>
            <p:nvPr/>
          </p:nvGrpSpPr>
          <p:grpSpPr bwMode="auto">
            <a:xfrm flipH="1">
              <a:off x="4174877" y="3316759"/>
              <a:ext cx="849313" cy="331788"/>
              <a:chOff x="1292" y="1548"/>
              <a:chExt cx="2604" cy="763"/>
            </a:xfrm>
          </p:grpSpPr>
          <p:sp>
            <p:nvSpPr>
              <p:cNvPr id="783" name="Freeform 1497"/>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84" name="Freeform 1498"/>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85" name="Freeform 1499"/>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86" name="Freeform 1500"/>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87" name="Freeform 1501"/>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788" name="Freeform 1502"/>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789" name="Oval 1503"/>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790" name="Oval 1504"/>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791" name="Group 1508"/>
            <p:cNvGrpSpPr>
              <a:grpSpLocks/>
            </p:cNvGrpSpPr>
            <p:nvPr/>
          </p:nvGrpSpPr>
          <p:grpSpPr bwMode="auto">
            <a:xfrm rot="-1583851">
              <a:off x="4805115" y="2318222"/>
              <a:ext cx="42862" cy="63500"/>
              <a:chOff x="2051" y="2620"/>
              <a:chExt cx="190" cy="374"/>
            </a:xfrm>
          </p:grpSpPr>
          <p:sp>
            <p:nvSpPr>
              <p:cNvPr id="792" name="AutoShape 150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793" name="Rectangle 151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94" name="Group 1511"/>
            <p:cNvGrpSpPr>
              <a:grpSpLocks/>
            </p:cNvGrpSpPr>
            <p:nvPr/>
          </p:nvGrpSpPr>
          <p:grpSpPr bwMode="auto">
            <a:xfrm rot="2083627">
              <a:off x="5348040" y="3680297"/>
              <a:ext cx="42862" cy="63500"/>
              <a:chOff x="2051" y="2620"/>
              <a:chExt cx="190" cy="374"/>
            </a:xfrm>
          </p:grpSpPr>
          <p:sp>
            <p:nvSpPr>
              <p:cNvPr id="795" name="AutoShape 151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796" name="Rectangle 151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97" name="Group 1514"/>
            <p:cNvGrpSpPr>
              <a:grpSpLocks/>
            </p:cNvGrpSpPr>
            <p:nvPr/>
          </p:nvGrpSpPr>
          <p:grpSpPr bwMode="auto">
            <a:xfrm rot="-1766881">
              <a:off x="5967165" y="2602384"/>
              <a:ext cx="42862" cy="63500"/>
              <a:chOff x="2051" y="2620"/>
              <a:chExt cx="190" cy="374"/>
            </a:xfrm>
          </p:grpSpPr>
          <p:sp>
            <p:nvSpPr>
              <p:cNvPr id="798" name="AutoShape 151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799" name="Rectangle 151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00" name="Group 1520"/>
            <p:cNvGrpSpPr>
              <a:grpSpLocks/>
            </p:cNvGrpSpPr>
            <p:nvPr/>
          </p:nvGrpSpPr>
          <p:grpSpPr bwMode="auto">
            <a:xfrm>
              <a:off x="5521077" y="2361084"/>
              <a:ext cx="42863" cy="63500"/>
              <a:chOff x="2051" y="2620"/>
              <a:chExt cx="190" cy="374"/>
            </a:xfrm>
          </p:grpSpPr>
          <p:sp>
            <p:nvSpPr>
              <p:cNvPr id="801" name="AutoShape 152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802" name="Rectangle 152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03" name="Group 1523"/>
            <p:cNvGrpSpPr>
              <a:grpSpLocks/>
            </p:cNvGrpSpPr>
            <p:nvPr/>
          </p:nvGrpSpPr>
          <p:grpSpPr bwMode="auto">
            <a:xfrm>
              <a:off x="5155952" y="2915122"/>
              <a:ext cx="42863" cy="63500"/>
              <a:chOff x="2051" y="2620"/>
              <a:chExt cx="190" cy="374"/>
            </a:xfrm>
          </p:grpSpPr>
          <p:sp>
            <p:nvSpPr>
              <p:cNvPr id="804" name="AutoShape 152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05" name="Rectangle 152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06" name="Group 1526"/>
            <p:cNvGrpSpPr>
              <a:grpSpLocks/>
            </p:cNvGrpSpPr>
            <p:nvPr/>
          </p:nvGrpSpPr>
          <p:grpSpPr bwMode="auto">
            <a:xfrm rot="-4975378">
              <a:off x="5766346" y="3758878"/>
              <a:ext cx="42862" cy="63500"/>
              <a:chOff x="2051" y="2620"/>
              <a:chExt cx="190" cy="374"/>
            </a:xfrm>
          </p:grpSpPr>
          <p:sp>
            <p:nvSpPr>
              <p:cNvPr id="807" name="AutoShape 152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08" name="Rectangle 152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09" name="Group 1529"/>
            <p:cNvGrpSpPr>
              <a:grpSpLocks/>
            </p:cNvGrpSpPr>
            <p:nvPr/>
          </p:nvGrpSpPr>
          <p:grpSpPr bwMode="auto">
            <a:xfrm rot="-6794910">
              <a:off x="5631408" y="3525516"/>
              <a:ext cx="42863" cy="63500"/>
              <a:chOff x="2051" y="2620"/>
              <a:chExt cx="190" cy="374"/>
            </a:xfrm>
          </p:grpSpPr>
          <p:sp>
            <p:nvSpPr>
              <p:cNvPr id="810" name="AutoShape 153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811" name="Rectangle 153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12" name="Group 1532"/>
            <p:cNvGrpSpPr>
              <a:grpSpLocks/>
            </p:cNvGrpSpPr>
            <p:nvPr/>
          </p:nvGrpSpPr>
          <p:grpSpPr bwMode="auto">
            <a:xfrm rot="-2324866">
              <a:off x="5559177" y="3829522"/>
              <a:ext cx="42863" cy="63500"/>
              <a:chOff x="2051" y="2620"/>
              <a:chExt cx="190" cy="374"/>
            </a:xfrm>
          </p:grpSpPr>
          <p:sp>
            <p:nvSpPr>
              <p:cNvPr id="813" name="AutoShape 153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14" name="Rectangle 153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15" name="Group 1535"/>
            <p:cNvGrpSpPr>
              <a:grpSpLocks/>
            </p:cNvGrpSpPr>
            <p:nvPr/>
          </p:nvGrpSpPr>
          <p:grpSpPr bwMode="auto">
            <a:xfrm rot="-4583237">
              <a:off x="5623471" y="2444428"/>
              <a:ext cx="42862" cy="63500"/>
              <a:chOff x="2051" y="2620"/>
              <a:chExt cx="190" cy="374"/>
            </a:xfrm>
          </p:grpSpPr>
          <p:sp>
            <p:nvSpPr>
              <p:cNvPr id="816" name="AutoShape 153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817" name="Rectangle 153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18" name="Group 1538"/>
            <p:cNvGrpSpPr>
              <a:grpSpLocks/>
            </p:cNvGrpSpPr>
            <p:nvPr/>
          </p:nvGrpSpPr>
          <p:grpSpPr bwMode="auto">
            <a:xfrm rot="6014426">
              <a:off x="5575845" y="3290566"/>
              <a:ext cx="42863" cy="63500"/>
              <a:chOff x="2051" y="2620"/>
              <a:chExt cx="190" cy="374"/>
            </a:xfrm>
          </p:grpSpPr>
          <p:sp>
            <p:nvSpPr>
              <p:cNvPr id="819" name="AutoShape 153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20" name="Rectangle 154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21" name="Group 1541"/>
            <p:cNvGrpSpPr>
              <a:grpSpLocks/>
            </p:cNvGrpSpPr>
            <p:nvPr/>
          </p:nvGrpSpPr>
          <p:grpSpPr bwMode="auto">
            <a:xfrm rot="2541315">
              <a:off x="5678240" y="3050059"/>
              <a:ext cx="42862" cy="63500"/>
              <a:chOff x="2051" y="2620"/>
              <a:chExt cx="190" cy="374"/>
            </a:xfrm>
          </p:grpSpPr>
          <p:sp>
            <p:nvSpPr>
              <p:cNvPr id="822" name="AutoShape 154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823" name="Rectangle 154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24" name="Group 1544"/>
            <p:cNvGrpSpPr>
              <a:grpSpLocks/>
            </p:cNvGrpSpPr>
            <p:nvPr/>
          </p:nvGrpSpPr>
          <p:grpSpPr bwMode="auto">
            <a:xfrm rot="3075134">
              <a:off x="5532984" y="3117528"/>
              <a:ext cx="42862" cy="63500"/>
              <a:chOff x="2051" y="2620"/>
              <a:chExt cx="190" cy="374"/>
            </a:xfrm>
          </p:grpSpPr>
          <p:sp>
            <p:nvSpPr>
              <p:cNvPr id="825" name="AutoShape 154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26" name="Rectangle 154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27" name="Group 1547"/>
            <p:cNvGrpSpPr>
              <a:grpSpLocks/>
            </p:cNvGrpSpPr>
            <p:nvPr/>
          </p:nvGrpSpPr>
          <p:grpSpPr bwMode="auto">
            <a:xfrm rot="-3575335">
              <a:off x="5804445" y="2741291"/>
              <a:ext cx="42863" cy="63500"/>
              <a:chOff x="2051" y="2620"/>
              <a:chExt cx="190" cy="374"/>
            </a:xfrm>
          </p:grpSpPr>
          <p:sp>
            <p:nvSpPr>
              <p:cNvPr id="828" name="AutoShape 154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829" name="Rectangle 154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30" name="Group 1553"/>
            <p:cNvGrpSpPr>
              <a:grpSpLocks/>
            </p:cNvGrpSpPr>
            <p:nvPr/>
          </p:nvGrpSpPr>
          <p:grpSpPr bwMode="auto">
            <a:xfrm rot="1759809">
              <a:off x="5462340" y="3121497"/>
              <a:ext cx="42862" cy="63500"/>
              <a:chOff x="2051" y="2620"/>
              <a:chExt cx="190" cy="374"/>
            </a:xfrm>
          </p:grpSpPr>
          <p:sp>
            <p:nvSpPr>
              <p:cNvPr id="831" name="AutoShape 155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832" name="Rectangle 155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33" name="Group 1556"/>
            <p:cNvGrpSpPr>
              <a:grpSpLocks/>
            </p:cNvGrpSpPr>
            <p:nvPr/>
          </p:nvGrpSpPr>
          <p:grpSpPr bwMode="auto">
            <a:xfrm>
              <a:off x="5370265" y="2932584"/>
              <a:ext cx="42862" cy="63500"/>
              <a:chOff x="2051" y="2620"/>
              <a:chExt cx="190" cy="374"/>
            </a:xfrm>
          </p:grpSpPr>
          <p:sp>
            <p:nvSpPr>
              <p:cNvPr id="834" name="AutoShape 155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35" name="Rectangle 155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36" name="Group 1559"/>
            <p:cNvGrpSpPr>
              <a:grpSpLocks/>
            </p:cNvGrpSpPr>
            <p:nvPr/>
          </p:nvGrpSpPr>
          <p:grpSpPr bwMode="auto">
            <a:xfrm>
              <a:off x="4255840" y="2518247"/>
              <a:ext cx="42862" cy="63500"/>
              <a:chOff x="2051" y="2620"/>
              <a:chExt cx="190" cy="374"/>
            </a:xfrm>
          </p:grpSpPr>
          <p:sp>
            <p:nvSpPr>
              <p:cNvPr id="837" name="AutoShape 156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838" name="Rectangle 156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39" name="Group 1568"/>
            <p:cNvGrpSpPr>
              <a:grpSpLocks/>
            </p:cNvGrpSpPr>
            <p:nvPr/>
          </p:nvGrpSpPr>
          <p:grpSpPr bwMode="auto">
            <a:xfrm>
              <a:off x="5278190" y="3839047"/>
              <a:ext cx="42862" cy="63500"/>
              <a:chOff x="2051" y="2620"/>
              <a:chExt cx="190" cy="374"/>
            </a:xfrm>
          </p:grpSpPr>
          <p:sp>
            <p:nvSpPr>
              <p:cNvPr id="840" name="AutoShape 156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841" name="Rectangle 157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42" name="Group 1580"/>
            <p:cNvGrpSpPr>
              <a:grpSpLocks/>
            </p:cNvGrpSpPr>
            <p:nvPr/>
          </p:nvGrpSpPr>
          <p:grpSpPr bwMode="auto">
            <a:xfrm rot="-1088285">
              <a:off x="4822577" y="2962747"/>
              <a:ext cx="42863" cy="63500"/>
              <a:chOff x="2051" y="2620"/>
              <a:chExt cx="190" cy="374"/>
            </a:xfrm>
          </p:grpSpPr>
          <p:sp>
            <p:nvSpPr>
              <p:cNvPr id="843" name="AutoShape 158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844" name="Rectangle 158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45" name="Group 1586"/>
            <p:cNvGrpSpPr>
              <a:grpSpLocks/>
            </p:cNvGrpSpPr>
            <p:nvPr/>
          </p:nvGrpSpPr>
          <p:grpSpPr bwMode="auto">
            <a:xfrm>
              <a:off x="4332040" y="3766022"/>
              <a:ext cx="42862" cy="63500"/>
              <a:chOff x="2051" y="2620"/>
              <a:chExt cx="190" cy="374"/>
            </a:xfrm>
          </p:grpSpPr>
          <p:sp>
            <p:nvSpPr>
              <p:cNvPr id="846" name="AutoShape 158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47" name="Rectangle 158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48" name="Group 1592"/>
            <p:cNvGrpSpPr>
              <a:grpSpLocks/>
            </p:cNvGrpSpPr>
            <p:nvPr/>
          </p:nvGrpSpPr>
          <p:grpSpPr bwMode="auto">
            <a:xfrm rot="3075134">
              <a:off x="5988596" y="3511228"/>
              <a:ext cx="42862" cy="63500"/>
              <a:chOff x="2051" y="2620"/>
              <a:chExt cx="190" cy="374"/>
            </a:xfrm>
          </p:grpSpPr>
          <p:sp>
            <p:nvSpPr>
              <p:cNvPr id="849" name="AutoShape 159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50" name="Rectangle 159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51" name="Group 1595"/>
            <p:cNvGrpSpPr>
              <a:grpSpLocks/>
            </p:cNvGrpSpPr>
            <p:nvPr/>
          </p:nvGrpSpPr>
          <p:grpSpPr bwMode="auto">
            <a:xfrm>
              <a:off x="5378202" y="2432522"/>
              <a:ext cx="42863" cy="63500"/>
              <a:chOff x="2051" y="2620"/>
              <a:chExt cx="190" cy="374"/>
            </a:xfrm>
          </p:grpSpPr>
          <p:sp>
            <p:nvSpPr>
              <p:cNvPr id="852" name="AutoShape 159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853" name="Rectangle 159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54" name="Group 1598"/>
            <p:cNvGrpSpPr>
              <a:grpSpLocks/>
            </p:cNvGrpSpPr>
            <p:nvPr/>
          </p:nvGrpSpPr>
          <p:grpSpPr bwMode="auto">
            <a:xfrm>
              <a:off x="5490915" y="3407247"/>
              <a:ext cx="42862" cy="63500"/>
              <a:chOff x="2051" y="2620"/>
              <a:chExt cx="190" cy="374"/>
            </a:xfrm>
          </p:grpSpPr>
          <p:sp>
            <p:nvSpPr>
              <p:cNvPr id="855" name="AutoShape 159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56" name="Rectangle 160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57" name="Group 1601"/>
            <p:cNvGrpSpPr>
              <a:grpSpLocks/>
            </p:cNvGrpSpPr>
            <p:nvPr/>
          </p:nvGrpSpPr>
          <p:grpSpPr bwMode="auto">
            <a:xfrm rot="-6794910">
              <a:off x="5572670" y="3417566"/>
              <a:ext cx="42863" cy="63500"/>
              <a:chOff x="2051" y="2620"/>
              <a:chExt cx="190" cy="374"/>
            </a:xfrm>
          </p:grpSpPr>
          <p:sp>
            <p:nvSpPr>
              <p:cNvPr id="858" name="AutoShape 160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859" name="Rectangle 160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60" name="Group 1604"/>
            <p:cNvGrpSpPr>
              <a:grpSpLocks/>
            </p:cNvGrpSpPr>
            <p:nvPr/>
          </p:nvGrpSpPr>
          <p:grpSpPr bwMode="auto">
            <a:xfrm rot="-2324866">
              <a:off x="5413127" y="3983509"/>
              <a:ext cx="42863" cy="63500"/>
              <a:chOff x="2051" y="2620"/>
              <a:chExt cx="190" cy="374"/>
            </a:xfrm>
          </p:grpSpPr>
          <p:sp>
            <p:nvSpPr>
              <p:cNvPr id="861" name="AutoShape 160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62" name="Rectangle 160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63" name="Group 1610"/>
            <p:cNvGrpSpPr>
              <a:grpSpLocks/>
            </p:cNvGrpSpPr>
            <p:nvPr/>
          </p:nvGrpSpPr>
          <p:grpSpPr bwMode="auto">
            <a:xfrm>
              <a:off x="4803527" y="3943822"/>
              <a:ext cx="42863" cy="63500"/>
              <a:chOff x="2051" y="2620"/>
              <a:chExt cx="190" cy="374"/>
            </a:xfrm>
          </p:grpSpPr>
          <p:sp>
            <p:nvSpPr>
              <p:cNvPr id="864" name="AutoShape 161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865" name="Rectangle 161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66" name="Group 1613"/>
            <p:cNvGrpSpPr>
              <a:grpSpLocks/>
            </p:cNvGrpSpPr>
            <p:nvPr/>
          </p:nvGrpSpPr>
          <p:grpSpPr bwMode="auto">
            <a:xfrm rot="2682682">
              <a:off x="5752852" y="3438997"/>
              <a:ext cx="42863" cy="63500"/>
              <a:chOff x="2051" y="2620"/>
              <a:chExt cx="190" cy="374"/>
            </a:xfrm>
          </p:grpSpPr>
          <p:sp>
            <p:nvSpPr>
              <p:cNvPr id="867" name="AutoShape 161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68" name="Rectangle 161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69" name="Group 1616"/>
            <p:cNvGrpSpPr>
              <a:grpSpLocks/>
            </p:cNvGrpSpPr>
            <p:nvPr/>
          </p:nvGrpSpPr>
          <p:grpSpPr bwMode="auto">
            <a:xfrm rot="-1088285">
              <a:off x="5979865" y="3251672"/>
              <a:ext cx="42862" cy="63500"/>
              <a:chOff x="2051" y="2620"/>
              <a:chExt cx="190" cy="374"/>
            </a:xfrm>
          </p:grpSpPr>
          <p:sp>
            <p:nvSpPr>
              <p:cNvPr id="870" name="AutoShape 1617"/>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871" name="Rectangle 1618"/>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72" name="Group 1619"/>
            <p:cNvGrpSpPr>
              <a:grpSpLocks/>
            </p:cNvGrpSpPr>
            <p:nvPr/>
          </p:nvGrpSpPr>
          <p:grpSpPr bwMode="auto">
            <a:xfrm rot="-1583851">
              <a:off x="5113090" y="3862859"/>
              <a:ext cx="42862" cy="63500"/>
              <a:chOff x="2051" y="2620"/>
              <a:chExt cx="190" cy="374"/>
            </a:xfrm>
          </p:grpSpPr>
          <p:sp>
            <p:nvSpPr>
              <p:cNvPr id="873" name="AutoShape 162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74" name="Rectangle 162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75" name="Group 1622"/>
            <p:cNvGrpSpPr>
              <a:grpSpLocks/>
            </p:cNvGrpSpPr>
            <p:nvPr/>
          </p:nvGrpSpPr>
          <p:grpSpPr bwMode="auto">
            <a:xfrm rot="2083627">
              <a:off x="5952877" y="3918422"/>
              <a:ext cx="42863" cy="63500"/>
              <a:chOff x="2051" y="2620"/>
              <a:chExt cx="190" cy="374"/>
            </a:xfrm>
          </p:grpSpPr>
          <p:sp>
            <p:nvSpPr>
              <p:cNvPr id="876" name="AutoShape 162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877" name="Rectangle 162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78" name="Group 1625"/>
            <p:cNvGrpSpPr>
              <a:grpSpLocks/>
            </p:cNvGrpSpPr>
            <p:nvPr/>
          </p:nvGrpSpPr>
          <p:grpSpPr bwMode="auto">
            <a:xfrm rot="-9040191">
              <a:off x="5170240" y="3527897"/>
              <a:ext cx="42862" cy="63500"/>
              <a:chOff x="2051" y="2620"/>
              <a:chExt cx="190" cy="374"/>
            </a:xfrm>
          </p:grpSpPr>
          <p:sp>
            <p:nvSpPr>
              <p:cNvPr id="879" name="AutoShape 162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80" name="Rectangle 162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81" name="Group 1643"/>
            <p:cNvGrpSpPr>
              <a:grpSpLocks/>
            </p:cNvGrpSpPr>
            <p:nvPr/>
          </p:nvGrpSpPr>
          <p:grpSpPr bwMode="auto">
            <a:xfrm rot="2083627">
              <a:off x="6003677" y="2237259"/>
              <a:ext cx="42863" cy="63500"/>
              <a:chOff x="2051" y="2620"/>
              <a:chExt cx="190" cy="374"/>
            </a:xfrm>
          </p:grpSpPr>
          <p:sp>
            <p:nvSpPr>
              <p:cNvPr id="882" name="AutoShape 164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883" name="Rectangle 164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84" name="Group 1649"/>
            <p:cNvGrpSpPr>
              <a:grpSpLocks/>
            </p:cNvGrpSpPr>
            <p:nvPr/>
          </p:nvGrpSpPr>
          <p:grpSpPr bwMode="auto">
            <a:xfrm rot="3075134">
              <a:off x="5882233" y="2347591"/>
              <a:ext cx="42863" cy="63500"/>
              <a:chOff x="2051" y="2620"/>
              <a:chExt cx="190" cy="374"/>
            </a:xfrm>
          </p:grpSpPr>
          <p:sp>
            <p:nvSpPr>
              <p:cNvPr id="885" name="AutoShape 165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86" name="Rectangle 165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87" name="Group 1655"/>
            <p:cNvGrpSpPr>
              <a:grpSpLocks/>
            </p:cNvGrpSpPr>
            <p:nvPr/>
          </p:nvGrpSpPr>
          <p:grpSpPr bwMode="auto">
            <a:xfrm rot="-6794910">
              <a:off x="5044033" y="2150741"/>
              <a:ext cx="42863" cy="63500"/>
              <a:chOff x="2051" y="2620"/>
              <a:chExt cx="190" cy="374"/>
            </a:xfrm>
          </p:grpSpPr>
          <p:sp>
            <p:nvSpPr>
              <p:cNvPr id="888" name="AutoShape 165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889" name="Rectangle 165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90" name="Group 1658"/>
            <p:cNvGrpSpPr>
              <a:grpSpLocks/>
            </p:cNvGrpSpPr>
            <p:nvPr/>
          </p:nvGrpSpPr>
          <p:grpSpPr bwMode="auto">
            <a:xfrm rot="6014426">
              <a:off x="4840833" y="3687441"/>
              <a:ext cx="42863" cy="63500"/>
              <a:chOff x="2051" y="2620"/>
              <a:chExt cx="190" cy="374"/>
            </a:xfrm>
          </p:grpSpPr>
          <p:sp>
            <p:nvSpPr>
              <p:cNvPr id="891" name="AutoShape 165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92" name="Rectangle 166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93" name="Group 1661"/>
            <p:cNvGrpSpPr>
              <a:grpSpLocks/>
            </p:cNvGrpSpPr>
            <p:nvPr/>
          </p:nvGrpSpPr>
          <p:grpSpPr bwMode="auto">
            <a:xfrm rot="-1088285">
              <a:off x="5529015" y="2162647"/>
              <a:ext cx="42862" cy="63500"/>
              <a:chOff x="2051" y="2620"/>
              <a:chExt cx="190" cy="374"/>
            </a:xfrm>
          </p:grpSpPr>
          <p:sp>
            <p:nvSpPr>
              <p:cNvPr id="894" name="AutoShape 166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895" name="Rectangle 166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96" name="Group 1664"/>
            <p:cNvGrpSpPr>
              <a:grpSpLocks/>
            </p:cNvGrpSpPr>
            <p:nvPr/>
          </p:nvGrpSpPr>
          <p:grpSpPr bwMode="auto">
            <a:xfrm rot="-1583851">
              <a:off x="4436815" y="2284884"/>
              <a:ext cx="42862" cy="63500"/>
              <a:chOff x="2051" y="2620"/>
              <a:chExt cx="190" cy="374"/>
            </a:xfrm>
          </p:grpSpPr>
          <p:sp>
            <p:nvSpPr>
              <p:cNvPr id="897" name="AutoShape 166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898" name="Rectangle 166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99" name="Group 1667"/>
            <p:cNvGrpSpPr>
              <a:grpSpLocks/>
            </p:cNvGrpSpPr>
            <p:nvPr/>
          </p:nvGrpSpPr>
          <p:grpSpPr bwMode="auto">
            <a:xfrm rot="2083627">
              <a:off x="5613152" y="2796059"/>
              <a:ext cx="42863" cy="63500"/>
              <a:chOff x="2051" y="2620"/>
              <a:chExt cx="190" cy="374"/>
            </a:xfrm>
          </p:grpSpPr>
          <p:sp>
            <p:nvSpPr>
              <p:cNvPr id="900" name="AutoShape 166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901" name="Rectangle 166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902" name="Group 1673"/>
            <p:cNvGrpSpPr>
              <a:grpSpLocks/>
            </p:cNvGrpSpPr>
            <p:nvPr/>
          </p:nvGrpSpPr>
          <p:grpSpPr bwMode="auto">
            <a:xfrm rot="-1583851">
              <a:off x="5552827" y="2692872"/>
              <a:ext cx="42863" cy="63500"/>
              <a:chOff x="2051" y="2620"/>
              <a:chExt cx="190" cy="374"/>
            </a:xfrm>
          </p:grpSpPr>
          <p:sp>
            <p:nvSpPr>
              <p:cNvPr id="903" name="AutoShape 167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904" name="Rectangle 167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05" name="Group 1679"/>
            <p:cNvGrpSpPr>
              <a:grpSpLocks/>
            </p:cNvGrpSpPr>
            <p:nvPr/>
          </p:nvGrpSpPr>
          <p:grpSpPr bwMode="auto">
            <a:xfrm rot="-4975378">
              <a:off x="5769521" y="3031803"/>
              <a:ext cx="42862" cy="63500"/>
              <a:chOff x="2051" y="2620"/>
              <a:chExt cx="190" cy="374"/>
            </a:xfrm>
          </p:grpSpPr>
          <p:sp>
            <p:nvSpPr>
              <p:cNvPr id="906" name="AutoShape 16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907" name="Rectangle 16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08" name="Group 1685"/>
            <p:cNvGrpSpPr>
              <a:grpSpLocks/>
            </p:cNvGrpSpPr>
            <p:nvPr/>
          </p:nvGrpSpPr>
          <p:grpSpPr bwMode="auto">
            <a:xfrm>
              <a:off x="5848102" y="2803997"/>
              <a:ext cx="42863" cy="63500"/>
              <a:chOff x="2051" y="2620"/>
              <a:chExt cx="190" cy="374"/>
            </a:xfrm>
          </p:grpSpPr>
          <p:sp>
            <p:nvSpPr>
              <p:cNvPr id="909" name="AutoShape 168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910" name="Rectangle 168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11" name="Group 1688"/>
            <p:cNvGrpSpPr>
              <a:grpSpLocks/>
            </p:cNvGrpSpPr>
            <p:nvPr/>
          </p:nvGrpSpPr>
          <p:grpSpPr bwMode="auto">
            <a:xfrm rot="2682682">
              <a:off x="5954465" y="3024659"/>
              <a:ext cx="42862" cy="63500"/>
              <a:chOff x="2051" y="2620"/>
              <a:chExt cx="190" cy="374"/>
            </a:xfrm>
          </p:grpSpPr>
          <p:sp>
            <p:nvSpPr>
              <p:cNvPr id="912" name="AutoShape 168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913" name="Rectangle 169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sp>
          <p:nvSpPr>
            <p:cNvPr id="914" name="Text Box 2169"/>
            <p:cNvSpPr txBox="1">
              <a:spLocks noChangeArrowheads="1"/>
            </p:cNvSpPr>
            <p:nvPr/>
          </p:nvSpPr>
          <p:spPr bwMode="auto">
            <a:xfrm>
              <a:off x="4205040" y="1510184"/>
              <a:ext cx="557212" cy="457200"/>
            </a:xfrm>
            <a:prstGeom prst="rect">
              <a:avLst/>
            </a:prstGeom>
            <a:noFill/>
            <a:ln w="9525">
              <a:noFill/>
              <a:miter lim="800000"/>
              <a:headEnd/>
              <a:tailEnd/>
            </a:ln>
          </p:spPr>
          <p:txBody>
            <a:bodyPr wrap="none">
              <a:spAutoFit/>
            </a:bodyPr>
            <a:lstStyle/>
            <a:p>
              <a:r>
                <a:rPr lang="en-US" sz="2400" b="1" dirty="0"/>
                <a:t>P2</a:t>
              </a:r>
            </a:p>
          </p:txBody>
        </p:sp>
        <p:sp>
          <p:nvSpPr>
            <p:cNvPr id="915" name="Text Box 2172"/>
            <p:cNvSpPr txBox="1">
              <a:spLocks noChangeArrowheads="1"/>
            </p:cNvSpPr>
            <p:nvPr/>
          </p:nvSpPr>
          <p:spPr bwMode="auto">
            <a:xfrm>
              <a:off x="5565527" y="1508597"/>
              <a:ext cx="557213" cy="457200"/>
            </a:xfrm>
            <a:prstGeom prst="rect">
              <a:avLst/>
            </a:prstGeom>
            <a:noFill/>
            <a:ln w="9525">
              <a:noFill/>
              <a:miter lim="800000"/>
              <a:headEnd/>
              <a:tailEnd/>
            </a:ln>
          </p:spPr>
          <p:txBody>
            <a:bodyPr wrap="none">
              <a:spAutoFit/>
            </a:bodyPr>
            <a:lstStyle/>
            <a:p>
              <a:r>
                <a:rPr lang="en-US" sz="2400" b="1" dirty="0"/>
                <a:t>P1</a:t>
              </a:r>
            </a:p>
          </p:txBody>
        </p:sp>
      </p:grpSp>
      <p:grpSp>
        <p:nvGrpSpPr>
          <p:cNvPr id="987" name="Group 986"/>
          <p:cNvGrpSpPr/>
          <p:nvPr/>
        </p:nvGrpSpPr>
        <p:grpSpPr>
          <a:xfrm>
            <a:off x="571500" y="3257345"/>
            <a:ext cx="3200440" cy="3417775"/>
            <a:chOff x="251520" y="1340768"/>
            <a:chExt cx="2057400" cy="2667000"/>
          </a:xfrm>
        </p:grpSpPr>
        <p:sp>
          <p:nvSpPr>
            <p:cNvPr id="917" name="AutoShape 4"/>
            <p:cNvSpPr>
              <a:spLocks noChangeArrowheads="1"/>
            </p:cNvSpPr>
            <p:nvPr/>
          </p:nvSpPr>
          <p:spPr bwMode="auto">
            <a:xfrm>
              <a:off x="251520" y="1340768"/>
              <a:ext cx="2057400" cy="1990725"/>
            </a:xfrm>
            <a:prstGeom prst="can">
              <a:avLst>
                <a:gd name="adj" fmla="val 25000"/>
              </a:avLst>
            </a:prstGeom>
            <a:noFill/>
            <a:ln w="9525">
              <a:solidFill>
                <a:schemeClr val="tx1"/>
              </a:solidFill>
              <a:round/>
              <a:headEnd/>
              <a:tailEnd/>
            </a:ln>
          </p:spPr>
          <p:txBody>
            <a:bodyPr wrap="none" anchor="ctr"/>
            <a:lstStyle/>
            <a:p>
              <a:endParaRPr lang="en-US" dirty="0"/>
            </a:p>
          </p:txBody>
        </p:sp>
        <p:sp>
          <p:nvSpPr>
            <p:cNvPr id="918" name="AutoShape 5"/>
            <p:cNvSpPr>
              <a:spLocks noChangeArrowheads="1"/>
            </p:cNvSpPr>
            <p:nvPr/>
          </p:nvSpPr>
          <p:spPr bwMode="auto">
            <a:xfrm>
              <a:off x="251520" y="1950368"/>
              <a:ext cx="2057400" cy="1990725"/>
            </a:xfrm>
            <a:prstGeom prst="can">
              <a:avLst>
                <a:gd name="adj" fmla="val 25000"/>
              </a:avLst>
            </a:prstGeom>
            <a:solidFill>
              <a:schemeClr val="accent1"/>
            </a:solidFill>
            <a:ln w="9525">
              <a:solidFill>
                <a:schemeClr val="tx1"/>
              </a:solidFill>
              <a:round/>
              <a:headEnd/>
              <a:tailEnd/>
            </a:ln>
          </p:spPr>
          <p:txBody>
            <a:bodyPr wrap="none" anchor="ctr"/>
            <a:lstStyle/>
            <a:p>
              <a:endParaRPr lang="en-US" dirty="0"/>
            </a:p>
          </p:txBody>
        </p:sp>
        <p:sp>
          <p:nvSpPr>
            <p:cNvPr id="928" name="Oval 924"/>
            <p:cNvSpPr>
              <a:spLocks noChangeArrowheads="1"/>
            </p:cNvSpPr>
            <p:nvPr/>
          </p:nvSpPr>
          <p:spPr bwMode="auto">
            <a:xfrm>
              <a:off x="251520" y="3474368"/>
              <a:ext cx="2057400" cy="533400"/>
            </a:xfrm>
            <a:prstGeom prst="ellipse">
              <a:avLst/>
            </a:prstGeom>
            <a:solidFill>
              <a:schemeClr val="accent1"/>
            </a:solidFill>
            <a:ln w="9525">
              <a:solidFill>
                <a:schemeClr val="tx1"/>
              </a:solidFill>
              <a:round/>
              <a:headEnd/>
              <a:tailEnd/>
            </a:ln>
          </p:spPr>
          <p:txBody>
            <a:bodyPr wrap="none" anchor="ctr"/>
            <a:lstStyle/>
            <a:p>
              <a:endParaRPr lang="en-US" dirty="0"/>
            </a:p>
          </p:txBody>
        </p:sp>
        <p:sp>
          <p:nvSpPr>
            <p:cNvPr id="929" name="Freeform 926" descr="Outlined diamond"/>
            <p:cNvSpPr>
              <a:spLocks/>
            </p:cNvSpPr>
            <p:nvPr/>
          </p:nvSpPr>
          <p:spPr bwMode="auto">
            <a:xfrm>
              <a:off x="1161158" y="1950368"/>
              <a:ext cx="233362" cy="2057400"/>
            </a:xfrm>
            <a:custGeom>
              <a:avLst/>
              <a:gdLst>
                <a:gd name="T0" fmla="*/ 0 w 147"/>
                <a:gd name="T1" fmla="*/ 495300 h 1296"/>
                <a:gd name="T2" fmla="*/ 233362 w 147"/>
                <a:gd name="T3" fmla="*/ 0 h 1296"/>
                <a:gd name="T4" fmla="*/ 233362 w 147"/>
                <a:gd name="T5" fmla="*/ 1524000 h 1296"/>
                <a:gd name="T6" fmla="*/ 4762 w 147"/>
                <a:gd name="T7" fmla="*/ 2057400 h 1296"/>
                <a:gd name="T8" fmla="*/ 0 w 147"/>
                <a:gd name="T9" fmla="*/ 495300 h 1296"/>
                <a:gd name="T10" fmla="*/ 0 60000 65536"/>
                <a:gd name="T11" fmla="*/ 0 60000 65536"/>
                <a:gd name="T12" fmla="*/ 0 60000 65536"/>
                <a:gd name="T13" fmla="*/ 0 60000 65536"/>
                <a:gd name="T14" fmla="*/ 0 60000 65536"/>
                <a:gd name="T15" fmla="*/ 0 w 147"/>
                <a:gd name="T16" fmla="*/ 0 h 1296"/>
                <a:gd name="T17" fmla="*/ 147 w 147"/>
                <a:gd name="T18" fmla="*/ 1296 h 1296"/>
              </a:gdLst>
              <a:ahLst/>
              <a:cxnLst>
                <a:cxn ang="T10">
                  <a:pos x="T0" y="T1"/>
                </a:cxn>
                <a:cxn ang="T11">
                  <a:pos x="T2" y="T3"/>
                </a:cxn>
                <a:cxn ang="T12">
                  <a:pos x="T4" y="T5"/>
                </a:cxn>
                <a:cxn ang="T13">
                  <a:pos x="T6" y="T7"/>
                </a:cxn>
                <a:cxn ang="T14">
                  <a:pos x="T8" y="T9"/>
                </a:cxn>
              </a:cxnLst>
              <a:rect l="T15" t="T16" r="T17" b="T18"/>
              <a:pathLst>
                <a:path w="147" h="1296">
                  <a:moveTo>
                    <a:pt x="0" y="312"/>
                  </a:moveTo>
                  <a:lnTo>
                    <a:pt x="147" y="0"/>
                  </a:lnTo>
                  <a:lnTo>
                    <a:pt x="147" y="960"/>
                  </a:lnTo>
                  <a:lnTo>
                    <a:pt x="3" y="1296"/>
                  </a:lnTo>
                  <a:lnTo>
                    <a:pt x="0" y="312"/>
                  </a:lnTo>
                  <a:close/>
                </a:path>
              </a:pathLst>
            </a:custGeom>
            <a:pattFill prst="openDmnd">
              <a:fgClr>
                <a:schemeClr val="tx1"/>
              </a:fgClr>
              <a:bgClr>
                <a:schemeClr val="accent1"/>
              </a:bgClr>
            </a:pattFill>
            <a:ln w="9525">
              <a:solidFill>
                <a:schemeClr val="tx1"/>
              </a:solidFill>
              <a:round/>
              <a:headEnd/>
              <a:tailEnd/>
            </a:ln>
          </p:spPr>
          <p:txBody>
            <a:bodyPr/>
            <a:lstStyle/>
            <a:p>
              <a:endParaRPr lang="en-US" dirty="0"/>
            </a:p>
          </p:txBody>
        </p:sp>
        <p:sp>
          <p:nvSpPr>
            <p:cNvPr id="930" name="Freeform 928"/>
            <p:cNvSpPr>
              <a:spLocks/>
            </p:cNvSpPr>
            <p:nvPr/>
          </p:nvSpPr>
          <p:spPr bwMode="auto">
            <a:xfrm>
              <a:off x="1159570" y="2445668"/>
              <a:ext cx="239713" cy="3175"/>
            </a:xfrm>
            <a:custGeom>
              <a:avLst/>
              <a:gdLst>
                <a:gd name="T0" fmla="*/ 0 w 151"/>
                <a:gd name="T1" fmla="*/ 0 h 2"/>
                <a:gd name="T2" fmla="*/ 119063 w 151"/>
                <a:gd name="T3" fmla="*/ 3175 h 2"/>
                <a:gd name="T4" fmla="*/ 239713 w 151"/>
                <a:gd name="T5" fmla="*/ 0 h 2"/>
                <a:gd name="T6" fmla="*/ 0 60000 65536"/>
                <a:gd name="T7" fmla="*/ 0 60000 65536"/>
                <a:gd name="T8" fmla="*/ 0 60000 65536"/>
                <a:gd name="T9" fmla="*/ 0 w 151"/>
                <a:gd name="T10" fmla="*/ 0 h 2"/>
                <a:gd name="T11" fmla="*/ 151 w 151"/>
                <a:gd name="T12" fmla="*/ 2 h 2"/>
              </a:gdLst>
              <a:ahLst/>
              <a:cxnLst>
                <a:cxn ang="T6">
                  <a:pos x="T0" y="T1"/>
                </a:cxn>
                <a:cxn ang="T7">
                  <a:pos x="T2" y="T3"/>
                </a:cxn>
                <a:cxn ang="T8">
                  <a:pos x="T4" y="T5"/>
                </a:cxn>
              </a:cxnLst>
              <a:rect l="T9" t="T10" r="T11" b="T12"/>
              <a:pathLst>
                <a:path w="151" h="2">
                  <a:moveTo>
                    <a:pt x="0" y="0"/>
                  </a:moveTo>
                  <a:cubicBezTo>
                    <a:pt x="12" y="0"/>
                    <a:pt x="50" y="2"/>
                    <a:pt x="75" y="2"/>
                  </a:cubicBezTo>
                  <a:cubicBezTo>
                    <a:pt x="100" y="2"/>
                    <a:pt x="135" y="0"/>
                    <a:pt x="151" y="0"/>
                  </a:cubicBezTo>
                </a:path>
              </a:pathLst>
            </a:custGeom>
            <a:noFill/>
            <a:ln w="9525">
              <a:solidFill>
                <a:schemeClr val="tx1"/>
              </a:solidFill>
              <a:round/>
              <a:headEnd/>
              <a:tailEnd/>
            </a:ln>
          </p:spPr>
          <p:txBody>
            <a:bodyPr/>
            <a:lstStyle/>
            <a:p>
              <a:endParaRPr lang="en-US" dirty="0"/>
            </a:p>
          </p:txBody>
        </p:sp>
        <p:grpSp>
          <p:nvGrpSpPr>
            <p:cNvPr id="964" name="Group 1388"/>
            <p:cNvGrpSpPr>
              <a:grpSpLocks/>
            </p:cNvGrpSpPr>
            <p:nvPr/>
          </p:nvGrpSpPr>
          <p:grpSpPr bwMode="auto">
            <a:xfrm>
              <a:off x="1434208" y="3215606"/>
              <a:ext cx="849312" cy="331787"/>
              <a:chOff x="1292" y="1548"/>
              <a:chExt cx="2604" cy="763"/>
            </a:xfrm>
          </p:grpSpPr>
          <p:sp>
            <p:nvSpPr>
              <p:cNvPr id="965" name="Freeform 1389"/>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66" name="Freeform 1390"/>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67" name="Freeform 139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68" name="Freeform 139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69" name="Freeform 139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970" name="Freeform 1394"/>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971" name="Oval 139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972" name="Oval 139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973" name="Group 1397"/>
            <p:cNvGrpSpPr>
              <a:grpSpLocks/>
            </p:cNvGrpSpPr>
            <p:nvPr/>
          </p:nvGrpSpPr>
          <p:grpSpPr bwMode="auto">
            <a:xfrm rot="2682682">
              <a:off x="1670745" y="3358481"/>
              <a:ext cx="42863" cy="63500"/>
              <a:chOff x="2051" y="2620"/>
              <a:chExt cx="190" cy="374"/>
            </a:xfrm>
          </p:grpSpPr>
          <p:sp>
            <p:nvSpPr>
              <p:cNvPr id="974" name="AutoShape 1398"/>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975" name="Rectangle 1399"/>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76" name="Group 1400"/>
            <p:cNvGrpSpPr>
              <a:grpSpLocks/>
            </p:cNvGrpSpPr>
            <p:nvPr/>
          </p:nvGrpSpPr>
          <p:grpSpPr bwMode="auto">
            <a:xfrm rot="-1088285">
              <a:off x="1873945" y="3358481"/>
              <a:ext cx="42863" cy="63500"/>
              <a:chOff x="2051" y="2620"/>
              <a:chExt cx="190" cy="374"/>
            </a:xfrm>
          </p:grpSpPr>
          <p:sp>
            <p:nvSpPr>
              <p:cNvPr id="977" name="AutoShape 140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978" name="Rectangle 140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979" name="Group 1403"/>
            <p:cNvGrpSpPr>
              <a:grpSpLocks/>
            </p:cNvGrpSpPr>
            <p:nvPr/>
          </p:nvGrpSpPr>
          <p:grpSpPr bwMode="auto">
            <a:xfrm rot="-9040191">
              <a:off x="1994595" y="3358481"/>
              <a:ext cx="42863" cy="63500"/>
              <a:chOff x="2051" y="2620"/>
              <a:chExt cx="190" cy="374"/>
            </a:xfrm>
          </p:grpSpPr>
          <p:sp>
            <p:nvSpPr>
              <p:cNvPr id="980" name="AutoShape 140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981" name="Rectangle 140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82" name="Group 1406"/>
            <p:cNvGrpSpPr>
              <a:grpSpLocks/>
            </p:cNvGrpSpPr>
            <p:nvPr/>
          </p:nvGrpSpPr>
          <p:grpSpPr bwMode="auto">
            <a:xfrm>
              <a:off x="1780283" y="3275931"/>
              <a:ext cx="42862" cy="63500"/>
              <a:chOff x="2051" y="2620"/>
              <a:chExt cx="190" cy="374"/>
            </a:xfrm>
          </p:grpSpPr>
          <p:sp>
            <p:nvSpPr>
              <p:cNvPr id="983" name="AutoShape 1407"/>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984" name="Rectangle 1408"/>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sp>
          <p:nvSpPr>
            <p:cNvPr id="985" name="Text Box 2168"/>
            <p:cNvSpPr txBox="1">
              <a:spLocks noChangeArrowheads="1"/>
            </p:cNvSpPr>
            <p:nvPr/>
          </p:nvSpPr>
          <p:spPr bwMode="auto">
            <a:xfrm>
              <a:off x="1672333" y="1347118"/>
              <a:ext cx="557212" cy="457200"/>
            </a:xfrm>
            <a:prstGeom prst="rect">
              <a:avLst/>
            </a:prstGeom>
            <a:noFill/>
            <a:ln w="9525">
              <a:noFill/>
              <a:miter lim="800000"/>
              <a:headEnd/>
              <a:tailEnd/>
            </a:ln>
          </p:spPr>
          <p:txBody>
            <a:bodyPr wrap="none">
              <a:spAutoFit/>
            </a:bodyPr>
            <a:lstStyle/>
            <a:p>
              <a:r>
                <a:rPr lang="en-US" sz="2400" b="1" dirty="0"/>
                <a:t>P1</a:t>
              </a:r>
            </a:p>
          </p:txBody>
        </p:sp>
      </p:grpSp>
      <p:cxnSp>
        <p:nvCxnSpPr>
          <p:cNvPr id="990" name="Straight Arrow Connector 989"/>
          <p:cNvCxnSpPr/>
          <p:nvPr/>
        </p:nvCxnSpPr>
        <p:spPr>
          <a:xfrm>
            <a:off x="3851920" y="4505479"/>
            <a:ext cx="504056" cy="1588"/>
          </a:xfrm>
          <a:prstGeom prst="straightConnector1">
            <a:avLst/>
          </a:prstGeom>
          <a:ln w="381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993" name="Chart 992"/>
          <p:cNvGraphicFramePr>
            <a:graphicFrameLocks/>
          </p:cNvGraphicFramePr>
          <p:nvPr/>
        </p:nvGraphicFramePr>
        <p:xfrm>
          <a:off x="1828800" y="691238"/>
          <a:ext cx="5669280" cy="2520592"/>
        </p:xfrm>
        <a:graphic>
          <a:graphicData uri="http://schemas.openxmlformats.org/drawingml/2006/chart">
            <c:chart xmlns:c="http://schemas.openxmlformats.org/drawingml/2006/chart" xmlns:r="http://schemas.openxmlformats.org/officeDocument/2006/relationships" r:id="rId3"/>
          </a:graphicData>
        </a:graphic>
      </p:graphicFrame>
      <p:cxnSp>
        <p:nvCxnSpPr>
          <p:cNvPr id="995" name="Straight Arrow Connector 994"/>
          <p:cNvCxnSpPr/>
          <p:nvPr/>
        </p:nvCxnSpPr>
        <p:spPr>
          <a:xfrm flipH="1">
            <a:off x="2720340" y="2634726"/>
            <a:ext cx="195476" cy="828564"/>
          </a:xfrm>
          <a:prstGeom prst="straightConnector1">
            <a:avLst/>
          </a:prstGeom>
          <a:ln w="381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98" name="Straight Arrow Connector 997"/>
          <p:cNvCxnSpPr/>
          <p:nvPr/>
        </p:nvCxnSpPr>
        <p:spPr>
          <a:xfrm flipH="1">
            <a:off x="3348990" y="2717126"/>
            <a:ext cx="520798" cy="929044"/>
          </a:xfrm>
          <a:prstGeom prst="straightConnector1">
            <a:avLst/>
          </a:prstGeom>
          <a:ln w="381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00" name="Straight Arrow Connector 999"/>
          <p:cNvCxnSpPr/>
          <p:nvPr/>
        </p:nvCxnSpPr>
        <p:spPr>
          <a:xfrm rot="10800000" flipV="1">
            <a:off x="3346408" y="2697072"/>
            <a:ext cx="2664296" cy="1296144"/>
          </a:xfrm>
          <a:prstGeom prst="straightConnector1">
            <a:avLst/>
          </a:prstGeom>
          <a:ln w="381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242" name="TextBox 241"/>
          <p:cNvSpPr txBox="1"/>
          <p:nvPr/>
        </p:nvSpPr>
        <p:spPr>
          <a:xfrm rot="16200000">
            <a:off x="755597" y="1691194"/>
            <a:ext cx="2626040" cy="461665"/>
          </a:xfrm>
          <a:prstGeom prst="rect">
            <a:avLst/>
          </a:prstGeom>
          <a:noFill/>
        </p:spPr>
        <p:txBody>
          <a:bodyPr wrap="none" rtlCol="0">
            <a:spAutoFit/>
          </a:bodyPr>
          <a:lstStyle/>
          <a:p>
            <a:r>
              <a:rPr lang="en-US" sz="2400" dirty="0" smtClean="0"/>
              <a:t>Log(virus/ml H</a:t>
            </a:r>
            <a:r>
              <a:rPr lang="en-US" sz="2400" baseline="-25000" dirty="0" smtClean="0"/>
              <a:t>2</a:t>
            </a:r>
            <a:r>
              <a:rPr lang="en-US" sz="2400" dirty="0" smtClean="0"/>
              <a:t>O)</a:t>
            </a:r>
            <a:endParaRPr lang="en-US" sz="2400" dirty="0"/>
          </a:p>
        </p:txBody>
      </p:sp>
    </p:spTree>
    <p:extLst>
      <p:ext uri="{BB962C8B-B14F-4D97-AF65-F5344CB8AC3E}">
        <p14:creationId xmlns:p14="http://schemas.microsoft.com/office/powerpoint/2010/main" val="347945139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a:xfrm>
            <a:off x="0" y="-225347"/>
            <a:ext cx="9144000" cy="1143000"/>
          </a:xfrm>
        </p:spPr>
        <p:txBody>
          <a:bodyPr/>
          <a:lstStyle/>
          <a:p>
            <a:pPr eaLnBrk="1" hangingPunct="1"/>
            <a:r>
              <a:rPr lang="en-US" sz="2800" dirty="0" smtClean="0"/>
              <a:t>Correlation Virus Shed and Virus Within Fish</a:t>
            </a:r>
          </a:p>
        </p:txBody>
      </p:sp>
      <p:sp>
        <p:nvSpPr>
          <p:cNvPr id="81926" name="Text Box 6"/>
          <p:cNvSpPr txBox="1">
            <a:spLocks noChangeArrowheads="1"/>
          </p:cNvSpPr>
          <p:nvPr/>
        </p:nvSpPr>
        <p:spPr bwMode="auto">
          <a:xfrm>
            <a:off x="0" y="5445125"/>
            <a:ext cx="9144000" cy="1200329"/>
          </a:xfrm>
          <a:prstGeom prst="rect">
            <a:avLst/>
          </a:prstGeom>
          <a:noFill/>
          <a:ln w="9525">
            <a:noFill/>
            <a:miter lim="800000"/>
            <a:headEnd/>
            <a:tailEnd/>
          </a:ln>
        </p:spPr>
        <p:txBody>
          <a:bodyPr>
            <a:spAutoFit/>
          </a:bodyPr>
          <a:lstStyle/>
          <a:p>
            <a:pPr>
              <a:buFontTx/>
              <a:buChar char="-"/>
            </a:pPr>
            <a:r>
              <a:rPr lang="en-US" sz="2400" dirty="0"/>
              <a:t>Positive correlation in-host viral load and shedding (</a:t>
            </a:r>
            <a:r>
              <a:rPr lang="en-US" sz="2400" i="1" dirty="0"/>
              <a:t>R</a:t>
            </a:r>
            <a:r>
              <a:rPr lang="en-US" sz="2400" i="1" baseline="30000" dirty="0"/>
              <a:t>2</a:t>
            </a:r>
            <a:r>
              <a:rPr lang="en-US" sz="2400" dirty="0"/>
              <a:t> = 0.76)</a:t>
            </a:r>
          </a:p>
          <a:p>
            <a:pPr>
              <a:buFontTx/>
              <a:buChar char="-"/>
            </a:pPr>
            <a:endParaRPr lang="en-US" sz="2400" dirty="0"/>
          </a:p>
          <a:p>
            <a:pPr>
              <a:buFontTx/>
              <a:buChar char="-"/>
            </a:pPr>
            <a:r>
              <a:rPr lang="en-US" sz="2400" dirty="0" smtClean="0"/>
              <a:t>HV more efficient at Shedding</a:t>
            </a:r>
            <a:endParaRPr lang="en-US" sz="2400" dirty="0"/>
          </a:p>
        </p:txBody>
      </p:sp>
      <p:sp>
        <p:nvSpPr>
          <p:cNvPr id="17412" name="Text Box 9"/>
          <p:cNvSpPr txBox="1">
            <a:spLocks noChangeArrowheads="1"/>
          </p:cNvSpPr>
          <p:nvPr/>
        </p:nvSpPr>
        <p:spPr bwMode="auto">
          <a:xfrm>
            <a:off x="1384300" y="2513013"/>
            <a:ext cx="184150" cy="366712"/>
          </a:xfrm>
          <a:prstGeom prst="rect">
            <a:avLst/>
          </a:prstGeom>
          <a:noFill/>
          <a:ln w="9525">
            <a:noFill/>
            <a:miter lim="800000"/>
            <a:headEnd/>
            <a:tailEnd/>
          </a:ln>
        </p:spPr>
        <p:txBody>
          <a:bodyPr wrap="none">
            <a:spAutoFit/>
          </a:bodyPr>
          <a:lstStyle/>
          <a:p>
            <a:endParaRPr lang="en-US" dirty="0"/>
          </a:p>
        </p:txBody>
      </p:sp>
      <p:graphicFrame>
        <p:nvGraphicFramePr>
          <p:cNvPr id="9" name="Chart 8"/>
          <p:cNvGraphicFramePr/>
          <p:nvPr/>
        </p:nvGraphicFramePr>
        <p:xfrm>
          <a:off x="142844" y="642918"/>
          <a:ext cx="8858312" cy="4572032"/>
        </p:xfrm>
        <a:graphic>
          <a:graphicData uri="http://schemas.openxmlformats.org/drawingml/2006/chart">
            <c:chart xmlns:c="http://schemas.openxmlformats.org/drawingml/2006/chart" xmlns:r="http://schemas.openxmlformats.org/officeDocument/2006/relationships" r:id="rId4"/>
          </a:graphicData>
        </a:graphic>
      </p:graphicFrame>
      <p:cxnSp>
        <p:nvCxnSpPr>
          <p:cNvPr id="12" name="Straight Arrow Connector 11"/>
          <p:cNvCxnSpPr/>
          <p:nvPr/>
        </p:nvCxnSpPr>
        <p:spPr>
          <a:xfrm flipH="1" flipV="1">
            <a:off x="4446270" y="2857500"/>
            <a:ext cx="8354" cy="1256938"/>
          </a:xfrm>
          <a:prstGeom prst="straightConnector1">
            <a:avLst/>
          </a:prstGeom>
          <a:ln w="50800">
            <a:solidFill>
              <a:srgbClr val="008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040400" y="4778965"/>
            <a:ext cx="3123804" cy="461665"/>
          </a:xfrm>
          <a:prstGeom prst="rect">
            <a:avLst/>
          </a:prstGeom>
          <a:noFill/>
        </p:spPr>
        <p:txBody>
          <a:bodyPr wrap="none" rtlCol="0">
            <a:spAutoFit/>
          </a:bodyPr>
          <a:lstStyle/>
          <a:p>
            <a:r>
              <a:rPr lang="en-US" sz="2400" dirty="0" smtClean="0"/>
              <a:t>Within Host Viral load</a:t>
            </a:r>
            <a:endParaRPr lang="en-US" sz="2400" dirty="0"/>
          </a:p>
        </p:txBody>
      </p:sp>
      <p:sp>
        <p:nvSpPr>
          <p:cNvPr id="21" name="TextBox 20"/>
          <p:cNvSpPr txBox="1"/>
          <p:nvPr/>
        </p:nvSpPr>
        <p:spPr>
          <a:xfrm>
            <a:off x="-855846" y="2463279"/>
            <a:ext cx="2354362" cy="461665"/>
          </a:xfrm>
          <a:prstGeom prst="rect">
            <a:avLst/>
          </a:prstGeom>
          <a:noFill/>
          <a:scene3d>
            <a:camera prst="orthographicFront">
              <a:rot lat="0" lon="0" rev="5400000"/>
            </a:camera>
            <a:lightRig rig="threePt" dir="t"/>
          </a:scene3d>
        </p:spPr>
        <p:txBody>
          <a:bodyPr wrap="none" rtlCol="0">
            <a:spAutoFit/>
          </a:bodyPr>
          <a:lstStyle/>
          <a:p>
            <a:r>
              <a:rPr lang="en-US" sz="2400" dirty="0" smtClean="0"/>
              <a:t>Shed Viral load</a:t>
            </a:r>
            <a:endParaRPr lang="en-US" sz="2400" dirty="0"/>
          </a:p>
        </p:txBody>
      </p:sp>
    </p:spTree>
    <p:custDataLst>
      <p:tags r:id="rId1"/>
    </p:custDataLst>
    <p:extLst>
      <p:ext uri="{BB962C8B-B14F-4D97-AF65-F5344CB8AC3E}">
        <p14:creationId xmlns:p14="http://schemas.microsoft.com/office/powerpoint/2010/main" val="20927228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2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341" y="142831"/>
            <a:ext cx="8229600" cy="1143000"/>
          </a:xfrm>
        </p:spPr>
        <p:txBody>
          <a:bodyPr/>
          <a:lstStyle/>
          <a:p>
            <a:r>
              <a:rPr lang="en-US" sz="4000" dirty="0" smtClean="0"/>
              <a:t>ID 50 Results</a:t>
            </a:r>
            <a:br>
              <a:rPr lang="en-US" sz="4000" dirty="0" smtClean="0"/>
            </a:br>
            <a:r>
              <a:rPr lang="en-US" sz="4000" dirty="0" smtClean="0"/>
              <a:t>Peak Viral Load</a:t>
            </a:r>
            <a:endParaRPr lang="en-US" sz="4000" dirty="0"/>
          </a:p>
        </p:txBody>
      </p:sp>
      <p:graphicFrame>
        <p:nvGraphicFramePr>
          <p:cNvPr id="4" name="Chart 3"/>
          <p:cNvGraphicFramePr>
            <a:graphicFrameLocks/>
          </p:cNvGraphicFramePr>
          <p:nvPr>
            <p:extLst>
              <p:ext uri="{D42A27DB-BD31-4B8C-83A1-F6EECF244321}">
                <p14:modId xmlns:p14="http://schemas.microsoft.com/office/powerpoint/2010/main" val="853609446"/>
              </p:ext>
            </p:extLst>
          </p:nvPr>
        </p:nvGraphicFramePr>
        <p:xfrm>
          <a:off x="724930" y="1309815"/>
          <a:ext cx="7891848" cy="414363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rot="16200000">
            <a:off x="683739" y="4110682"/>
            <a:ext cx="1377300" cy="369332"/>
          </a:xfrm>
          <a:prstGeom prst="rect">
            <a:avLst/>
          </a:prstGeom>
          <a:noFill/>
        </p:spPr>
        <p:txBody>
          <a:bodyPr wrap="none" rtlCol="0">
            <a:spAutoFit/>
          </a:bodyPr>
          <a:lstStyle/>
          <a:p>
            <a:r>
              <a:rPr lang="en-US" dirty="0" smtClean="0"/>
              <a:t>All negative</a:t>
            </a:r>
            <a:endParaRPr lang="en-US" dirty="0"/>
          </a:p>
        </p:txBody>
      </p:sp>
      <p:sp>
        <p:nvSpPr>
          <p:cNvPr id="6" name="TextBox 5"/>
          <p:cNvSpPr txBox="1"/>
          <p:nvPr/>
        </p:nvSpPr>
        <p:spPr>
          <a:xfrm>
            <a:off x="3188027" y="5491201"/>
            <a:ext cx="3157467" cy="461665"/>
          </a:xfrm>
          <a:prstGeom prst="rect">
            <a:avLst/>
          </a:prstGeom>
          <a:noFill/>
        </p:spPr>
        <p:txBody>
          <a:bodyPr wrap="none" rtlCol="0">
            <a:spAutoFit/>
          </a:bodyPr>
          <a:lstStyle/>
          <a:p>
            <a:r>
              <a:rPr lang="en-US" sz="2400" dirty="0" smtClean="0"/>
              <a:t>Virus Dosage (pfu/ml)</a:t>
            </a:r>
            <a:endParaRPr lang="en-US" sz="2400" dirty="0"/>
          </a:p>
        </p:txBody>
      </p:sp>
      <p:sp>
        <p:nvSpPr>
          <p:cNvPr id="7" name="TextBox 6"/>
          <p:cNvSpPr txBox="1"/>
          <p:nvPr/>
        </p:nvSpPr>
        <p:spPr>
          <a:xfrm>
            <a:off x="3245693" y="1408672"/>
            <a:ext cx="3081293" cy="523220"/>
          </a:xfrm>
          <a:prstGeom prst="rect">
            <a:avLst/>
          </a:prstGeom>
          <a:noFill/>
        </p:spPr>
        <p:txBody>
          <a:bodyPr wrap="none" rtlCol="0">
            <a:spAutoFit/>
          </a:bodyPr>
          <a:lstStyle/>
          <a:p>
            <a:r>
              <a:rPr lang="en-US" sz="2800" u="sng" dirty="0" smtClean="0"/>
              <a:t>Infected Fish Only</a:t>
            </a:r>
            <a:endParaRPr lang="en-US" sz="2800" u="sng" dirty="0"/>
          </a:p>
        </p:txBody>
      </p:sp>
      <p:sp>
        <p:nvSpPr>
          <p:cNvPr id="8" name="TextBox 7"/>
          <p:cNvSpPr txBox="1"/>
          <p:nvPr/>
        </p:nvSpPr>
        <p:spPr>
          <a:xfrm rot="16200000">
            <a:off x="-995611" y="2811448"/>
            <a:ext cx="2744662" cy="523220"/>
          </a:xfrm>
          <a:prstGeom prst="rect">
            <a:avLst/>
          </a:prstGeom>
          <a:noFill/>
        </p:spPr>
        <p:txBody>
          <a:bodyPr wrap="none" rtlCol="0">
            <a:spAutoFit/>
          </a:bodyPr>
          <a:lstStyle/>
          <a:p>
            <a:r>
              <a:rPr lang="en-US" sz="2800" dirty="0" smtClean="0"/>
              <a:t>Log(virus/g fish)</a:t>
            </a:r>
            <a:endParaRPr lang="en-US" sz="2800" dirty="0"/>
          </a:p>
        </p:txBody>
      </p:sp>
      <p:sp>
        <p:nvSpPr>
          <p:cNvPr id="9" name="TextBox 8"/>
          <p:cNvSpPr txBox="1"/>
          <p:nvPr/>
        </p:nvSpPr>
        <p:spPr>
          <a:xfrm>
            <a:off x="638330" y="6053645"/>
            <a:ext cx="8044190" cy="523220"/>
          </a:xfrm>
          <a:prstGeom prst="rect">
            <a:avLst/>
          </a:prstGeom>
          <a:noFill/>
        </p:spPr>
        <p:txBody>
          <a:bodyPr wrap="none" rtlCol="0">
            <a:spAutoFit/>
          </a:bodyPr>
          <a:lstStyle/>
          <a:p>
            <a:r>
              <a:rPr lang="en-US" sz="2800" dirty="0" smtClean="0">
                <a:solidFill>
                  <a:srgbClr val="008000"/>
                </a:solidFill>
              </a:rPr>
              <a:t>Exposure dosage does not impact peak viral load</a:t>
            </a:r>
            <a:endParaRPr lang="en-US" sz="2800" dirty="0">
              <a:solidFill>
                <a:srgbClr val="008000"/>
              </a:solidFill>
            </a:endParaRPr>
          </a:p>
        </p:txBody>
      </p:sp>
    </p:spTree>
    <p:extLst>
      <p:ext uri="{BB962C8B-B14F-4D97-AF65-F5344CB8AC3E}">
        <p14:creationId xmlns:p14="http://schemas.microsoft.com/office/powerpoint/2010/main" val="41752627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255" y="76102"/>
            <a:ext cx="8229600" cy="1143000"/>
          </a:xfrm>
        </p:spPr>
        <p:txBody>
          <a:bodyPr/>
          <a:lstStyle/>
          <a:p>
            <a:r>
              <a:rPr lang="en-US" dirty="0" smtClean="0"/>
              <a:t>ID50 &amp; LD50</a:t>
            </a:r>
            <a:br>
              <a:rPr lang="en-US" dirty="0" smtClean="0"/>
            </a:br>
            <a:r>
              <a:rPr lang="en-US" dirty="0" smtClean="0"/>
              <a:t>Experimental Design</a:t>
            </a:r>
            <a:endParaRPr lang="en-US" dirty="0"/>
          </a:p>
        </p:txBody>
      </p:sp>
      <p:pic>
        <p:nvPicPr>
          <p:cNvPr id="12" name="Picture 2"/>
          <p:cNvPicPr>
            <a:picLocks noGrp="1" noChangeAspect="1" noChangeArrowheads="1"/>
          </p:cNvPicPr>
          <p:nvPr>
            <p:ph sz="half" idx="1"/>
          </p:nvPr>
        </p:nvPicPr>
        <p:blipFill>
          <a:blip r:embed="rId2" cstate="print"/>
          <a:srcRect/>
          <a:stretch>
            <a:fillRect/>
          </a:stretch>
        </p:blipFill>
        <p:spPr>
          <a:xfrm>
            <a:off x="2094986" y="2005656"/>
            <a:ext cx="4874226" cy="2909412"/>
          </a:xfrm>
          <a:noFill/>
          <a:ln>
            <a:solidFill>
              <a:schemeClr val="bg2"/>
            </a:solidFill>
          </a:ln>
        </p:spPr>
      </p:pic>
      <p:pic>
        <p:nvPicPr>
          <p:cNvPr id="13" name="Picture 4" descr="C:\Documents and Settings\awargo\My Documents\My Pictures\Picasa\Exports\AWJS1Photos\IMG_3875.JPG"/>
          <p:cNvPicPr>
            <a:picLocks noChangeAspect="1" noChangeArrowheads="1"/>
          </p:cNvPicPr>
          <p:nvPr/>
        </p:nvPicPr>
        <p:blipFill>
          <a:blip r:embed="rId3" cstate="print"/>
          <a:srcRect/>
          <a:stretch>
            <a:fillRect/>
          </a:stretch>
        </p:blipFill>
        <p:spPr bwMode="auto">
          <a:xfrm>
            <a:off x="113609" y="1985317"/>
            <a:ext cx="2481174" cy="1798098"/>
          </a:xfrm>
          <a:prstGeom prst="rect">
            <a:avLst/>
          </a:prstGeom>
          <a:noFill/>
        </p:spPr>
      </p:pic>
      <p:pic>
        <p:nvPicPr>
          <p:cNvPr id="14" name="Picture 14"/>
          <p:cNvPicPr>
            <a:picLocks noChangeAspect="1" noChangeArrowheads="1"/>
          </p:cNvPicPr>
          <p:nvPr/>
        </p:nvPicPr>
        <p:blipFill>
          <a:blip r:embed="rId4" cstate="print"/>
          <a:srcRect/>
          <a:stretch>
            <a:fillRect/>
          </a:stretch>
        </p:blipFill>
        <p:spPr>
          <a:xfrm>
            <a:off x="6537415" y="1989554"/>
            <a:ext cx="2408877" cy="2059460"/>
          </a:xfrm>
          <a:prstGeom prst="rect">
            <a:avLst/>
          </a:prstGeom>
          <a:noFill/>
          <a:ln>
            <a:solidFill>
              <a:schemeClr val="bg2"/>
            </a:solidFill>
          </a:ln>
        </p:spPr>
      </p:pic>
      <p:pic>
        <p:nvPicPr>
          <p:cNvPr id="15" name="Picture 3"/>
          <p:cNvPicPr>
            <a:picLocks noChangeAspect="1" noChangeArrowheads="1"/>
          </p:cNvPicPr>
          <p:nvPr/>
        </p:nvPicPr>
        <p:blipFill>
          <a:blip r:embed="rId5" cstate="print"/>
          <a:srcRect/>
          <a:stretch>
            <a:fillRect/>
          </a:stretch>
        </p:blipFill>
        <p:spPr bwMode="auto">
          <a:xfrm>
            <a:off x="353584" y="3630125"/>
            <a:ext cx="1722350" cy="1477286"/>
          </a:xfrm>
          <a:prstGeom prst="rect">
            <a:avLst/>
          </a:prstGeom>
          <a:noFill/>
          <a:ln w="9525">
            <a:solidFill>
              <a:schemeClr val="tx1"/>
            </a:solidFill>
            <a:miter lim="800000"/>
            <a:headEnd/>
            <a:tailEnd/>
          </a:ln>
        </p:spPr>
      </p:pic>
      <p:sp>
        <p:nvSpPr>
          <p:cNvPr id="16" name="TextBox 15"/>
          <p:cNvSpPr txBox="1"/>
          <p:nvPr/>
        </p:nvSpPr>
        <p:spPr>
          <a:xfrm>
            <a:off x="217120" y="5107411"/>
            <a:ext cx="1995277" cy="954107"/>
          </a:xfrm>
          <a:prstGeom prst="rect">
            <a:avLst/>
          </a:prstGeom>
          <a:noFill/>
        </p:spPr>
        <p:txBody>
          <a:bodyPr wrap="square" rtlCol="0">
            <a:spAutoFit/>
          </a:bodyPr>
          <a:lstStyle/>
          <a:p>
            <a:pPr algn="ctr"/>
            <a:r>
              <a:rPr lang="en-US" sz="2800" dirty="0" smtClean="0">
                <a:solidFill>
                  <a:srgbClr val="FF0000"/>
                </a:solidFill>
              </a:rPr>
              <a:t>Vary Dosage</a:t>
            </a:r>
            <a:endParaRPr lang="en-US" sz="2800" dirty="0">
              <a:solidFill>
                <a:srgbClr val="FF0000"/>
              </a:solidFill>
            </a:endParaRPr>
          </a:p>
        </p:txBody>
      </p:sp>
      <p:sp>
        <p:nvSpPr>
          <p:cNvPr id="17" name="TextBox 16"/>
          <p:cNvSpPr txBox="1"/>
          <p:nvPr/>
        </p:nvSpPr>
        <p:spPr>
          <a:xfrm>
            <a:off x="6588839" y="4115508"/>
            <a:ext cx="2551332" cy="1815882"/>
          </a:xfrm>
          <a:prstGeom prst="rect">
            <a:avLst/>
          </a:prstGeom>
          <a:noFill/>
        </p:spPr>
        <p:txBody>
          <a:bodyPr wrap="square" rtlCol="0">
            <a:spAutoFit/>
          </a:bodyPr>
          <a:lstStyle/>
          <a:p>
            <a:pPr algn="ctr"/>
            <a:r>
              <a:rPr lang="en-US" sz="2800" dirty="0" smtClean="0"/>
              <a:t>Day 3 </a:t>
            </a:r>
          </a:p>
          <a:p>
            <a:pPr algn="ctr"/>
            <a:r>
              <a:rPr lang="en-US" sz="2800" dirty="0" smtClean="0"/>
              <a:t>Viral Load Quantification (ID50)</a:t>
            </a:r>
            <a:endParaRPr lang="en-US" sz="2800" dirty="0"/>
          </a:p>
        </p:txBody>
      </p:sp>
      <p:sp>
        <p:nvSpPr>
          <p:cNvPr id="18" name="TextBox 17"/>
          <p:cNvSpPr txBox="1"/>
          <p:nvPr/>
        </p:nvSpPr>
        <p:spPr>
          <a:xfrm>
            <a:off x="0" y="1466334"/>
            <a:ext cx="2884123" cy="523220"/>
          </a:xfrm>
          <a:prstGeom prst="rect">
            <a:avLst/>
          </a:prstGeom>
          <a:noFill/>
        </p:spPr>
        <p:txBody>
          <a:bodyPr wrap="none" rtlCol="0">
            <a:spAutoFit/>
          </a:bodyPr>
          <a:lstStyle/>
          <a:p>
            <a:r>
              <a:rPr lang="en-US" sz="2800" dirty="0" smtClean="0"/>
              <a:t>1 Hour Exposure</a:t>
            </a:r>
            <a:endParaRPr lang="en-US" sz="2800" dirty="0"/>
          </a:p>
        </p:txBody>
      </p:sp>
      <p:sp>
        <p:nvSpPr>
          <p:cNvPr id="19" name="TextBox 18"/>
          <p:cNvSpPr txBox="1"/>
          <p:nvPr/>
        </p:nvSpPr>
        <p:spPr>
          <a:xfrm>
            <a:off x="2075934" y="6222775"/>
            <a:ext cx="5188728" cy="523220"/>
          </a:xfrm>
          <a:prstGeom prst="rect">
            <a:avLst/>
          </a:prstGeom>
          <a:noFill/>
        </p:spPr>
        <p:txBody>
          <a:bodyPr wrap="none" rtlCol="0">
            <a:spAutoFit/>
          </a:bodyPr>
          <a:lstStyle/>
          <a:p>
            <a:r>
              <a:rPr lang="en-US" sz="2800" dirty="0" smtClean="0"/>
              <a:t>Track Mortality 30 days (LD50) </a:t>
            </a:r>
            <a:endParaRPr lang="en-US" sz="2800" dirty="0"/>
          </a:p>
        </p:txBody>
      </p:sp>
      <p:pic>
        <p:nvPicPr>
          <p:cNvPr id="20" name="Picture 5"/>
          <p:cNvPicPr preferRelativeResize="0">
            <a:picLocks noChangeAspect="1" noChangeArrowheads="1"/>
          </p:cNvPicPr>
          <p:nvPr/>
        </p:nvPicPr>
        <p:blipFill>
          <a:blip r:embed="rId6" cstate="print"/>
          <a:srcRect/>
          <a:stretch>
            <a:fillRect/>
          </a:stretch>
        </p:blipFill>
        <p:spPr>
          <a:xfrm>
            <a:off x="3406746" y="4333247"/>
            <a:ext cx="2109277" cy="1987999"/>
          </a:xfrm>
          <a:prstGeom prst="rect">
            <a:avLst/>
          </a:prstGeom>
        </p:spPr>
      </p:pic>
    </p:spTree>
    <p:extLst>
      <p:ext uri="{BB962C8B-B14F-4D97-AF65-F5344CB8AC3E}">
        <p14:creationId xmlns:p14="http://schemas.microsoft.com/office/powerpoint/2010/main" val="17935342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342" y="76926"/>
            <a:ext cx="8229600" cy="1143000"/>
          </a:xfrm>
        </p:spPr>
        <p:txBody>
          <a:bodyPr/>
          <a:lstStyle/>
          <a:p>
            <a:r>
              <a:rPr lang="en-US" sz="4000" dirty="0" smtClean="0"/>
              <a:t>ID50 Results </a:t>
            </a:r>
            <a:br>
              <a:rPr lang="en-US" sz="4000" dirty="0" smtClean="0"/>
            </a:br>
            <a:r>
              <a:rPr lang="en-US" sz="4000" dirty="0" smtClean="0"/>
              <a:t>% Fish Infected</a:t>
            </a:r>
            <a:endParaRPr lang="en-US" sz="4000" dirty="0"/>
          </a:p>
        </p:txBody>
      </p:sp>
      <p:sp>
        <p:nvSpPr>
          <p:cNvPr id="5" name="TextBox 4"/>
          <p:cNvSpPr txBox="1"/>
          <p:nvPr/>
        </p:nvSpPr>
        <p:spPr>
          <a:xfrm>
            <a:off x="3236471" y="5947718"/>
            <a:ext cx="3306739" cy="830997"/>
          </a:xfrm>
          <a:prstGeom prst="rect">
            <a:avLst/>
          </a:prstGeom>
          <a:noFill/>
          <a:ln w="25400">
            <a:solidFill>
              <a:srgbClr val="008000"/>
            </a:solidFill>
          </a:ln>
        </p:spPr>
        <p:txBody>
          <a:bodyPr wrap="none" rtlCol="0">
            <a:spAutoFit/>
          </a:bodyPr>
          <a:lstStyle/>
          <a:p>
            <a:r>
              <a:rPr lang="en-US" sz="2400" dirty="0" smtClean="0"/>
              <a:t>ID50 HV: ~900 pfu/ml</a:t>
            </a:r>
          </a:p>
          <a:p>
            <a:r>
              <a:rPr lang="en-US" sz="2400" dirty="0" smtClean="0"/>
              <a:t>ID50 LV: ~7500 pfu/ml</a:t>
            </a:r>
            <a:endParaRPr lang="en-US" sz="2400" dirty="0"/>
          </a:p>
        </p:txBody>
      </p:sp>
      <p:graphicFrame>
        <p:nvGraphicFramePr>
          <p:cNvPr id="4" name="Chart 3"/>
          <p:cNvGraphicFramePr>
            <a:graphicFrameLocks/>
          </p:cNvGraphicFramePr>
          <p:nvPr>
            <p:extLst>
              <p:ext uri="{D42A27DB-BD31-4B8C-83A1-F6EECF244321}">
                <p14:modId xmlns:p14="http://schemas.microsoft.com/office/powerpoint/2010/main" val="4178841349"/>
              </p:ext>
            </p:extLst>
          </p:nvPr>
        </p:nvGraphicFramePr>
        <p:xfrm>
          <a:off x="2098339" y="2153695"/>
          <a:ext cx="6340489" cy="316782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4150126" y="5277020"/>
            <a:ext cx="3157467" cy="461665"/>
          </a:xfrm>
          <a:prstGeom prst="rect">
            <a:avLst/>
          </a:prstGeom>
          <a:noFill/>
        </p:spPr>
        <p:txBody>
          <a:bodyPr wrap="none" rtlCol="0">
            <a:spAutoFit/>
          </a:bodyPr>
          <a:lstStyle/>
          <a:p>
            <a:r>
              <a:rPr lang="en-US" sz="2400" dirty="0" smtClean="0"/>
              <a:t>Virus Dosage (pfu/ml)</a:t>
            </a:r>
            <a:endParaRPr lang="en-US" sz="2400" dirty="0"/>
          </a:p>
        </p:txBody>
      </p:sp>
      <p:sp>
        <p:nvSpPr>
          <p:cNvPr id="7" name="TextBox 6"/>
          <p:cNvSpPr txBox="1"/>
          <p:nvPr/>
        </p:nvSpPr>
        <p:spPr>
          <a:xfrm rot="16200000">
            <a:off x="540446" y="3245277"/>
            <a:ext cx="2659427" cy="523220"/>
          </a:xfrm>
          <a:prstGeom prst="rect">
            <a:avLst/>
          </a:prstGeom>
          <a:noFill/>
        </p:spPr>
        <p:txBody>
          <a:bodyPr wrap="none" rtlCol="0">
            <a:spAutoFit/>
          </a:bodyPr>
          <a:lstStyle/>
          <a:p>
            <a:r>
              <a:rPr lang="en-US" sz="2800" dirty="0" smtClean="0"/>
              <a:t>% Fish Infected</a:t>
            </a:r>
            <a:endParaRPr lang="en-US" sz="2800" dirty="0"/>
          </a:p>
        </p:txBody>
      </p:sp>
    </p:spTree>
    <p:extLst>
      <p:ext uri="{BB962C8B-B14F-4D97-AF65-F5344CB8AC3E}">
        <p14:creationId xmlns:p14="http://schemas.microsoft.com/office/powerpoint/2010/main" val="34741867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041" y="112797"/>
            <a:ext cx="8229600" cy="1143000"/>
          </a:xfrm>
        </p:spPr>
        <p:txBody>
          <a:bodyPr/>
          <a:lstStyle/>
          <a:p>
            <a:r>
              <a:rPr lang="en-US" dirty="0" smtClean="0"/>
              <a:t>LD50 Results</a:t>
            </a:r>
            <a:endParaRPr lang="en-US" dirty="0"/>
          </a:p>
        </p:txBody>
      </p:sp>
      <p:sp>
        <p:nvSpPr>
          <p:cNvPr id="6" name="TextBox 5"/>
          <p:cNvSpPr txBox="1"/>
          <p:nvPr/>
        </p:nvSpPr>
        <p:spPr>
          <a:xfrm>
            <a:off x="7299016" y="4902421"/>
            <a:ext cx="718466" cy="523220"/>
          </a:xfrm>
          <a:prstGeom prst="rect">
            <a:avLst/>
          </a:prstGeom>
          <a:noFill/>
        </p:spPr>
        <p:txBody>
          <a:bodyPr wrap="none" rtlCol="0">
            <a:spAutoFit/>
          </a:bodyPr>
          <a:lstStyle/>
          <a:p>
            <a:r>
              <a:rPr lang="en-US" sz="2800" dirty="0" smtClean="0"/>
              <a:t>10</a:t>
            </a:r>
            <a:r>
              <a:rPr lang="en-US" sz="2800" baseline="30000" dirty="0" smtClean="0"/>
              <a:t>5</a:t>
            </a:r>
            <a:endParaRPr lang="en-US" sz="2800" baseline="30000" dirty="0"/>
          </a:p>
        </p:txBody>
      </p:sp>
      <p:sp>
        <p:nvSpPr>
          <p:cNvPr id="7" name="TextBox 6"/>
          <p:cNvSpPr txBox="1"/>
          <p:nvPr/>
        </p:nvSpPr>
        <p:spPr>
          <a:xfrm>
            <a:off x="4737245" y="4938901"/>
            <a:ext cx="718466" cy="523220"/>
          </a:xfrm>
          <a:prstGeom prst="rect">
            <a:avLst/>
          </a:prstGeom>
          <a:noFill/>
        </p:spPr>
        <p:txBody>
          <a:bodyPr wrap="none" rtlCol="0">
            <a:spAutoFit/>
          </a:bodyPr>
          <a:lstStyle/>
          <a:p>
            <a:r>
              <a:rPr lang="en-US" sz="2800" dirty="0" smtClean="0"/>
              <a:t>10</a:t>
            </a:r>
            <a:r>
              <a:rPr lang="en-US" sz="2800" baseline="30000" dirty="0" smtClean="0"/>
              <a:t>4</a:t>
            </a:r>
            <a:endParaRPr lang="en-US" sz="2800" baseline="30000" dirty="0"/>
          </a:p>
        </p:txBody>
      </p:sp>
      <p:sp>
        <p:nvSpPr>
          <p:cNvPr id="8" name="TextBox 7"/>
          <p:cNvSpPr txBox="1"/>
          <p:nvPr/>
        </p:nvSpPr>
        <p:spPr>
          <a:xfrm>
            <a:off x="2138772" y="4902424"/>
            <a:ext cx="718466" cy="523220"/>
          </a:xfrm>
          <a:prstGeom prst="rect">
            <a:avLst/>
          </a:prstGeom>
          <a:noFill/>
        </p:spPr>
        <p:txBody>
          <a:bodyPr wrap="none" rtlCol="0">
            <a:spAutoFit/>
          </a:bodyPr>
          <a:lstStyle/>
          <a:p>
            <a:r>
              <a:rPr lang="en-US" sz="2800" dirty="0" smtClean="0"/>
              <a:t>10</a:t>
            </a:r>
            <a:r>
              <a:rPr lang="en-US" sz="2800" baseline="30000" dirty="0" smtClean="0"/>
              <a:t>3</a:t>
            </a:r>
            <a:endParaRPr lang="en-US" sz="2800" baseline="30000" dirty="0"/>
          </a:p>
        </p:txBody>
      </p:sp>
      <p:graphicFrame>
        <p:nvGraphicFramePr>
          <p:cNvPr id="9" name="Chart 8"/>
          <p:cNvGraphicFramePr>
            <a:graphicFrameLocks/>
          </p:cNvGraphicFramePr>
          <p:nvPr>
            <p:extLst>
              <p:ext uri="{D42A27DB-BD31-4B8C-83A1-F6EECF244321}">
                <p14:modId xmlns:p14="http://schemas.microsoft.com/office/powerpoint/2010/main" val="251999962"/>
              </p:ext>
            </p:extLst>
          </p:nvPr>
        </p:nvGraphicFramePr>
        <p:xfrm>
          <a:off x="469338" y="695746"/>
          <a:ext cx="8451276" cy="4442696"/>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3342009" y="5897530"/>
            <a:ext cx="3175485" cy="830997"/>
          </a:xfrm>
          <a:prstGeom prst="rect">
            <a:avLst/>
          </a:prstGeom>
          <a:noFill/>
          <a:ln w="25400">
            <a:solidFill>
              <a:srgbClr val="008000"/>
            </a:solidFill>
          </a:ln>
        </p:spPr>
        <p:txBody>
          <a:bodyPr wrap="none" rtlCol="0">
            <a:spAutoFit/>
          </a:bodyPr>
          <a:lstStyle/>
          <a:p>
            <a:r>
              <a:rPr lang="en-US" sz="2400" dirty="0" smtClean="0"/>
              <a:t>HV LD50: ~10</a:t>
            </a:r>
            <a:r>
              <a:rPr lang="en-US" sz="2400" baseline="30000" dirty="0" smtClean="0"/>
              <a:t>3</a:t>
            </a:r>
            <a:r>
              <a:rPr lang="en-US" sz="2400" dirty="0" smtClean="0"/>
              <a:t> pfu/ml</a:t>
            </a:r>
          </a:p>
          <a:p>
            <a:r>
              <a:rPr lang="en-US" sz="2400" dirty="0" smtClean="0"/>
              <a:t>LV LD50: ~ 10</a:t>
            </a:r>
            <a:r>
              <a:rPr lang="en-US" sz="2400" baseline="30000" dirty="0" smtClean="0"/>
              <a:t>5</a:t>
            </a:r>
            <a:r>
              <a:rPr lang="en-US" sz="2400" dirty="0" smtClean="0"/>
              <a:t> pfu/ml</a:t>
            </a:r>
            <a:endParaRPr lang="en-US" sz="2400" dirty="0"/>
          </a:p>
        </p:txBody>
      </p:sp>
      <p:sp>
        <p:nvSpPr>
          <p:cNvPr id="11" name="TextBox 10"/>
          <p:cNvSpPr txBox="1"/>
          <p:nvPr/>
        </p:nvSpPr>
        <p:spPr>
          <a:xfrm rot="16200000">
            <a:off x="-611811" y="2775571"/>
            <a:ext cx="1962397" cy="523220"/>
          </a:xfrm>
          <a:prstGeom prst="rect">
            <a:avLst/>
          </a:prstGeom>
          <a:noFill/>
        </p:spPr>
        <p:txBody>
          <a:bodyPr wrap="none" rtlCol="0">
            <a:spAutoFit/>
          </a:bodyPr>
          <a:lstStyle/>
          <a:p>
            <a:r>
              <a:rPr lang="en-US" sz="2800" dirty="0" smtClean="0"/>
              <a:t>% Mortality</a:t>
            </a:r>
            <a:endParaRPr lang="en-US" sz="2800" dirty="0"/>
          </a:p>
        </p:txBody>
      </p:sp>
      <p:sp>
        <p:nvSpPr>
          <p:cNvPr id="12" name="TextBox 11"/>
          <p:cNvSpPr txBox="1"/>
          <p:nvPr/>
        </p:nvSpPr>
        <p:spPr>
          <a:xfrm>
            <a:off x="3220632" y="5284098"/>
            <a:ext cx="3656707" cy="523220"/>
          </a:xfrm>
          <a:prstGeom prst="rect">
            <a:avLst/>
          </a:prstGeom>
          <a:noFill/>
        </p:spPr>
        <p:txBody>
          <a:bodyPr wrap="none" rtlCol="0">
            <a:spAutoFit/>
          </a:bodyPr>
          <a:lstStyle/>
          <a:p>
            <a:r>
              <a:rPr lang="en-US" sz="2800" dirty="0" smtClean="0"/>
              <a:t>Virus Dosage (pfu/ml)</a:t>
            </a:r>
            <a:endParaRPr lang="en-US" sz="2800" dirty="0"/>
          </a:p>
        </p:txBody>
      </p:sp>
    </p:spTree>
    <p:extLst>
      <p:ext uri="{BB962C8B-B14F-4D97-AF65-F5344CB8AC3E}">
        <p14:creationId xmlns:p14="http://schemas.microsoft.com/office/powerpoint/2010/main" val="24379077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p:nvPr>
        </p:nvSpPr>
        <p:spPr>
          <a:xfrm>
            <a:off x="351934" y="461417"/>
            <a:ext cx="8440132" cy="769441"/>
          </a:xfrm>
          <a:prstGeom prst="rect">
            <a:avLst/>
          </a:prstGeom>
          <a:noFill/>
        </p:spPr>
        <p:txBody>
          <a:bodyPr wrap="none" rtlCol="0">
            <a:spAutoFit/>
          </a:bodyPr>
          <a:lstStyle/>
          <a:p>
            <a:r>
              <a:rPr lang="en-US" dirty="0" smtClean="0"/>
              <a:t>Percent of Infected </a:t>
            </a:r>
            <a:r>
              <a:rPr lang="en-US" dirty="0"/>
              <a:t>F</a:t>
            </a:r>
            <a:r>
              <a:rPr lang="en-US" dirty="0" smtClean="0"/>
              <a:t>ish </a:t>
            </a:r>
            <a:r>
              <a:rPr lang="en-US" dirty="0"/>
              <a:t>T</a:t>
            </a:r>
            <a:r>
              <a:rPr lang="en-US" dirty="0" smtClean="0"/>
              <a:t>hat </a:t>
            </a:r>
            <a:r>
              <a:rPr lang="en-US" dirty="0"/>
              <a:t>D</a:t>
            </a:r>
            <a:r>
              <a:rPr lang="en-US" dirty="0" smtClean="0"/>
              <a:t>ie</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3464802641"/>
              </p:ext>
            </p:extLst>
          </p:nvPr>
        </p:nvGraphicFramePr>
        <p:xfrm>
          <a:off x="726830" y="1502815"/>
          <a:ext cx="7940431" cy="428057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2954216" y="4962428"/>
            <a:ext cx="4486030" cy="453989"/>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2863555" y="4941999"/>
            <a:ext cx="817853" cy="523220"/>
          </a:xfrm>
          <a:prstGeom prst="rect">
            <a:avLst/>
          </a:prstGeom>
          <a:noFill/>
        </p:spPr>
        <p:txBody>
          <a:bodyPr wrap="none" rtlCol="0">
            <a:spAutoFit/>
          </a:bodyPr>
          <a:lstStyle/>
          <a:p>
            <a:r>
              <a:rPr lang="en-US" sz="2800" dirty="0" smtClean="0"/>
              <a:t>10 </a:t>
            </a:r>
            <a:r>
              <a:rPr lang="en-US" sz="2800" baseline="30000" dirty="0" smtClean="0"/>
              <a:t>4</a:t>
            </a:r>
            <a:endParaRPr lang="en-US" sz="2800" baseline="30000" dirty="0"/>
          </a:p>
        </p:txBody>
      </p:sp>
      <p:sp>
        <p:nvSpPr>
          <p:cNvPr id="8" name="TextBox 7"/>
          <p:cNvSpPr txBox="1"/>
          <p:nvPr/>
        </p:nvSpPr>
        <p:spPr>
          <a:xfrm>
            <a:off x="6514123" y="4912170"/>
            <a:ext cx="817853" cy="523220"/>
          </a:xfrm>
          <a:prstGeom prst="rect">
            <a:avLst/>
          </a:prstGeom>
          <a:noFill/>
        </p:spPr>
        <p:txBody>
          <a:bodyPr wrap="none" rtlCol="0">
            <a:spAutoFit/>
          </a:bodyPr>
          <a:lstStyle/>
          <a:p>
            <a:r>
              <a:rPr lang="en-US" sz="2800" dirty="0" smtClean="0"/>
              <a:t>10 </a:t>
            </a:r>
            <a:r>
              <a:rPr lang="en-US" sz="2800" baseline="30000" dirty="0"/>
              <a:t>5</a:t>
            </a:r>
          </a:p>
        </p:txBody>
      </p:sp>
      <p:sp>
        <p:nvSpPr>
          <p:cNvPr id="9" name="TextBox 8"/>
          <p:cNvSpPr txBox="1"/>
          <p:nvPr/>
        </p:nvSpPr>
        <p:spPr>
          <a:xfrm>
            <a:off x="3446946" y="5416416"/>
            <a:ext cx="3157467" cy="461665"/>
          </a:xfrm>
          <a:prstGeom prst="rect">
            <a:avLst/>
          </a:prstGeom>
          <a:noFill/>
        </p:spPr>
        <p:txBody>
          <a:bodyPr wrap="none" rtlCol="0">
            <a:spAutoFit/>
          </a:bodyPr>
          <a:lstStyle/>
          <a:p>
            <a:r>
              <a:rPr lang="en-US" sz="2400" dirty="0" smtClean="0"/>
              <a:t>Virus Dosage (pfu/ml)</a:t>
            </a:r>
            <a:endParaRPr lang="en-US" sz="2400" dirty="0"/>
          </a:p>
        </p:txBody>
      </p:sp>
      <p:sp>
        <p:nvSpPr>
          <p:cNvPr id="10" name="TextBox 9"/>
          <p:cNvSpPr txBox="1"/>
          <p:nvPr/>
        </p:nvSpPr>
        <p:spPr>
          <a:xfrm rot="16200000">
            <a:off x="-510210" y="2775572"/>
            <a:ext cx="1962397" cy="523220"/>
          </a:xfrm>
          <a:prstGeom prst="rect">
            <a:avLst/>
          </a:prstGeom>
          <a:noFill/>
        </p:spPr>
        <p:txBody>
          <a:bodyPr wrap="none" rtlCol="0">
            <a:spAutoFit/>
          </a:bodyPr>
          <a:lstStyle/>
          <a:p>
            <a:r>
              <a:rPr lang="en-US" sz="2800" dirty="0" smtClean="0"/>
              <a:t>% Mortality</a:t>
            </a:r>
            <a:endParaRPr lang="en-US" sz="2800" dirty="0"/>
          </a:p>
        </p:txBody>
      </p:sp>
      <p:sp>
        <p:nvSpPr>
          <p:cNvPr id="12" name="TextBox 11"/>
          <p:cNvSpPr txBox="1"/>
          <p:nvPr/>
        </p:nvSpPr>
        <p:spPr>
          <a:xfrm>
            <a:off x="2254945" y="6135077"/>
            <a:ext cx="5077031" cy="523220"/>
          </a:xfrm>
          <a:prstGeom prst="rect">
            <a:avLst/>
          </a:prstGeom>
          <a:noFill/>
        </p:spPr>
        <p:txBody>
          <a:bodyPr wrap="none" rtlCol="0">
            <a:spAutoFit/>
          </a:bodyPr>
          <a:lstStyle/>
          <a:p>
            <a:r>
              <a:rPr lang="en-US" sz="2800" dirty="0" smtClean="0"/>
              <a:t>HV kills more fish that it infects</a:t>
            </a:r>
            <a:endParaRPr lang="en-US" sz="2800" dirty="0"/>
          </a:p>
        </p:txBody>
      </p:sp>
    </p:spTree>
    <p:extLst>
      <p:ext uri="{BB962C8B-B14F-4D97-AF65-F5344CB8AC3E}">
        <p14:creationId xmlns:p14="http://schemas.microsoft.com/office/powerpoint/2010/main" val="42759323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277" y="100065"/>
            <a:ext cx="8737116" cy="1143000"/>
          </a:xfrm>
        </p:spPr>
        <p:txBody>
          <a:bodyPr/>
          <a:lstStyle/>
          <a:p>
            <a:r>
              <a:rPr lang="en-US" dirty="0" smtClean="0"/>
              <a:t>LD50/ID50 and Tradeoff Hypothesis?</a:t>
            </a:r>
            <a:endParaRPr lang="en-US" dirty="0"/>
          </a:p>
        </p:txBody>
      </p:sp>
      <p:sp>
        <p:nvSpPr>
          <p:cNvPr id="3" name="TextBox 2"/>
          <p:cNvSpPr txBox="1"/>
          <p:nvPr/>
        </p:nvSpPr>
        <p:spPr>
          <a:xfrm>
            <a:off x="177991" y="4425495"/>
            <a:ext cx="8609926" cy="523220"/>
          </a:xfrm>
          <a:prstGeom prst="rect">
            <a:avLst/>
          </a:prstGeom>
          <a:noFill/>
        </p:spPr>
        <p:txBody>
          <a:bodyPr wrap="square" rtlCol="0">
            <a:spAutoFit/>
          </a:bodyPr>
          <a:lstStyle/>
          <a:p>
            <a:pPr algn="ctr"/>
            <a:r>
              <a:rPr lang="en-US" sz="2800" dirty="0"/>
              <a:t>V</a:t>
            </a:r>
            <a:r>
              <a:rPr lang="en-US" sz="2800" dirty="0" smtClean="0"/>
              <a:t>irulence comes with infectivity benefit</a:t>
            </a:r>
          </a:p>
        </p:txBody>
      </p:sp>
      <p:grpSp>
        <p:nvGrpSpPr>
          <p:cNvPr id="4" name="Group 3"/>
          <p:cNvGrpSpPr/>
          <p:nvPr/>
        </p:nvGrpSpPr>
        <p:grpSpPr>
          <a:xfrm>
            <a:off x="600298" y="1855398"/>
            <a:ext cx="3104391" cy="2368755"/>
            <a:chOff x="2852449" y="2060848"/>
            <a:chExt cx="2654415" cy="2681647"/>
          </a:xfrm>
        </p:grpSpPr>
        <p:sp>
          <p:nvSpPr>
            <p:cNvPr id="5" name="Line 8"/>
            <p:cNvSpPr>
              <a:spLocks noChangeShapeType="1"/>
            </p:cNvSpPr>
            <p:nvPr/>
          </p:nvSpPr>
          <p:spPr bwMode="auto">
            <a:xfrm rot="5400000">
              <a:off x="2268364" y="3140348"/>
              <a:ext cx="2159000" cy="0"/>
            </a:xfrm>
            <a:prstGeom prst="line">
              <a:avLst/>
            </a:prstGeom>
            <a:noFill/>
            <a:ln w="28575">
              <a:solidFill>
                <a:schemeClr val="tx1"/>
              </a:solidFill>
              <a:round/>
              <a:headEnd/>
              <a:tailEnd/>
            </a:ln>
          </p:spPr>
          <p:txBody>
            <a:bodyPr/>
            <a:lstStyle/>
            <a:p>
              <a:endParaRPr lang="en-US" dirty="0"/>
            </a:p>
          </p:txBody>
        </p:sp>
        <p:sp>
          <p:nvSpPr>
            <p:cNvPr id="6" name="Line 9"/>
            <p:cNvSpPr>
              <a:spLocks noChangeShapeType="1"/>
            </p:cNvSpPr>
            <p:nvPr/>
          </p:nvSpPr>
          <p:spPr bwMode="auto">
            <a:xfrm>
              <a:off x="3347864" y="4221436"/>
              <a:ext cx="2159000" cy="0"/>
            </a:xfrm>
            <a:prstGeom prst="line">
              <a:avLst/>
            </a:prstGeom>
            <a:noFill/>
            <a:ln w="28575">
              <a:solidFill>
                <a:schemeClr val="tx1"/>
              </a:solidFill>
              <a:round/>
              <a:headEnd/>
              <a:tailEnd/>
            </a:ln>
          </p:spPr>
          <p:txBody>
            <a:bodyPr/>
            <a:lstStyle/>
            <a:p>
              <a:endParaRPr lang="en-US" dirty="0"/>
            </a:p>
          </p:txBody>
        </p:sp>
        <p:sp>
          <p:nvSpPr>
            <p:cNvPr id="7" name="Line 11"/>
            <p:cNvSpPr>
              <a:spLocks noChangeShapeType="1"/>
            </p:cNvSpPr>
            <p:nvPr/>
          </p:nvSpPr>
          <p:spPr bwMode="auto">
            <a:xfrm flipV="1">
              <a:off x="3347864" y="2565673"/>
              <a:ext cx="1871662" cy="1655763"/>
            </a:xfrm>
            <a:prstGeom prst="line">
              <a:avLst/>
            </a:prstGeom>
            <a:noFill/>
            <a:ln w="28575">
              <a:solidFill>
                <a:srgbClr val="CC0000"/>
              </a:solidFill>
              <a:round/>
              <a:headEnd/>
              <a:tailEnd/>
            </a:ln>
          </p:spPr>
          <p:txBody>
            <a:bodyPr/>
            <a:lstStyle/>
            <a:p>
              <a:endParaRPr lang="en-US" dirty="0"/>
            </a:p>
          </p:txBody>
        </p:sp>
        <p:sp>
          <p:nvSpPr>
            <p:cNvPr id="8" name="Text Box 12"/>
            <p:cNvSpPr txBox="1">
              <a:spLocks noChangeArrowheads="1"/>
            </p:cNvSpPr>
            <p:nvPr/>
          </p:nvSpPr>
          <p:spPr bwMode="auto">
            <a:xfrm>
              <a:off x="3781800" y="4219848"/>
              <a:ext cx="1252391" cy="522647"/>
            </a:xfrm>
            <a:prstGeom prst="rect">
              <a:avLst/>
            </a:prstGeom>
            <a:noFill/>
            <a:ln w="9525">
              <a:noFill/>
              <a:miter lim="800000"/>
              <a:headEnd/>
              <a:tailEnd/>
            </a:ln>
          </p:spPr>
          <p:txBody>
            <a:bodyPr wrap="none">
              <a:spAutoFit/>
            </a:bodyPr>
            <a:lstStyle/>
            <a:p>
              <a:r>
                <a:rPr lang="en-GB" sz="2400" dirty="0" smtClean="0"/>
                <a:t>Virulence</a:t>
              </a:r>
              <a:endParaRPr lang="en-US" sz="2400" dirty="0"/>
            </a:p>
          </p:txBody>
        </p:sp>
        <p:sp>
          <p:nvSpPr>
            <p:cNvPr id="9" name="Text Box 13"/>
            <p:cNvSpPr txBox="1">
              <a:spLocks noChangeArrowheads="1"/>
            </p:cNvSpPr>
            <p:nvPr/>
          </p:nvSpPr>
          <p:spPr bwMode="auto">
            <a:xfrm rot="16200000">
              <a:off x="2219395" y="3004461"/>
              <a:ext cx="1660855" cy="394747"/>
            </a:xfrm>
            <a:prstGeom prst="rect">
              <a:avLst/>
            </a:prstGeom>
            <a:noFill/>
            <a:ln w="9525">
              <a:noFill/>
              <a:miter lim="800000"/>
              <a:headEnd/>
              <a:tailEnd/>
            </a:ln>
          </p:spPr>
          <p:txBody>
            <a:bodyPr wrap="none">
              <a:spAutoFit/>
            </a:bodyPr>
            <a:lstStyle/>
            <a:p>
              <a:pPr algn="ctr"/>
              <a:r>
                <a:rPr lang="en-US" sz="2400" dirty="0" smtClean="0"/>
                <a:t>Infectivity</a:t>
              </a:r>
              <a:endParaRPr lang="en-US" sz="2400" dirty="0"/>
            </a:p>
          </p:txBody>
        </p:sp>
      </p:grpSp>
      <p:sp>
        <p:nvSpPr>
          <p:cNvPr id="16" name="TextBox 15"/>
          <p:cNvSpPr txBox="1"/>
          <p:nvPr/>
        </p:nvSpPr>
        <p:spPr>
          <a:xfrm>
            <a:off x="177991" y="5295033"/>
            <a:ext cx="8609926" cy="1384995"/>
          </a:xfrm>
          <a:prstGeom prst="rect">
            <a:avLst/>
          </a:prstGeom>
          <a:noFill/>
        </p:spPr>
        <p:txBody>
          <a:bodyPr wrap="square" rtlCol="0">
            <a:spAutoFit/>
          </a:bodyPr>
          <a:lstStyle/>
          <a:p>
            <a:pPr algn="ctr"/>
            <a:r>
              <a:rPr lang="en-US" sz="2800" dirty="0" smtClean="0"/>
              <a:t>More virulent genotypes kill larger proportion hosts, but mortality occurs after shedding subsides, </a:t>
            </a:r>
          </a:p>
          <a:p>
            <a:pPr algn="ctr"/>
            <a:r>
              <a:rPr lang="en-US" sz="2800" dirty="0" smtClean="0"/>
              <a:t>so cost is minimal</a:t>
            </a:r>
          </a:p>
        </p:txBody>
      </p:sp>
      <p:grpSp>
        <p:nvGrpSpPr>
          <p:cNvPr id="17" name="Group 16"/>
          <p:cNvGrpSpPr/>
          <p:nvPr/>
        </p:nvGrpSpPr>
        <p:grpSpPr>
          <a:xfrm>
            <a:off x="5175901" y="1445906"/>
            <a:ext cx="3034053" cy="2726074"/>
            <a:chOff x="4824329" y="809023"/>
            <a:chExt cx="3034053" cy="2756540"/>
          </a:xfrm>
        </p:grpSpPr>
        <p:sp>
          <p:nvSpPr>
            <p:cNvPr id="18" name="Line 3"/>
            <p:cNvSpPr>
              <a:spLocks noChangeShapeType="1"/>
            </p:cNvSpPr>
            <p:nvPr/>
          </p:nvSpPr>
          <p:spPr bwMode="auto">
            <a:xfrm>
              <a:off x="5637243" y="909978"/>
              <a:ext cx="0" cy="2231731"/>
            </a:xfrm>
            <a:prstGeom prst="line">
              <a:avLst/>
            </a:prstGeom>
            <a:noFill/>
            <a:ln w="28575">
              <a:solidFill>
                <a:schemeClr val="tx1"/>
              </a:solidFill>
              <a:round/>
              <a:headEnd/>
              <a:tailEnd/>
            </a:ln>
          </p:spPr>
          <p:txBody>
            <a:bodyPr/>
            <a:lstStyle/>
            <a:p>
              <a:endParaRPr lang="en-US" dirty="0"/>
            </a:p>
          </p:txBody>
        </p:sp>
        <p:sp>
          <p:nvSpPr>
            <p:cNvPr id="19" name="Line 4"/>
            <p:cNvSpPr>
              <a:spLocks noChangeShapeType="1"/>
            </p:cNvSpPr>
            <p:nvPr/>
          </p:nvSpPr>
          <p:spPr bwMode="auto">
            <a:xfrm>
              <a:off x="5671457" y="1230086"/>
              <a:ext cx="1816439" cy="1899130"/>
            </a:xfrm>
            <a:prstGeom prst="line">
              <a:avLst/>
            </a:prstGeom>
            <a:noFill/>
            <a:ln w="50800">
              <a:solidFill>
                <a:srgbClr val="7030A0"/>
              </a:solidFill>
              <a:round/>
              <a:headEnd/>
              <a:tailEnd/>
            </a:ln>
          </p:spPr>
          <p:txBody>
            <a:bodyPr/>
            <a:lstStyle/>
            <a:p>
              <a:endParaRPr lang="en-US" dirty="0"/>
            </a:p>
          </p:txBody>
        </p:sp>
        <p:sp>
          <p:nvSpPr>
            <p:cNvPr id="21" name="Line 5"/>
            <p:cNvSpPr>
              <a:spLocks noChangeShapeType="1"/>
            </p:cNvSpPr>
            <p:nvPr/>
          </p:nvSpPr>
          <p:spPr bwMode="auto">
            <a:xfrm rot="5400000">
              <a:off x="6747813" y="2032470"/>
              <a:ext cx="0" cy="2221138"/>
            </a:xfrm>
            <a:prstGeom prst="line">
              <a:avLst/>
            </a:prstGeom>
            <a:noFill/>
            <a:ln w="28575">
              <a:solidFill>
                <a:schemeClr val="tx1"/>
              </a:solidFill>
              <a:round/>
              <a:headEnd/>
              <a:tailEnd/>
            </a:ln>
          </p:spPr>
          <p:txBody>
            <a:bodyPr/>
            <a:lstStyle/>
            <a:p>
              <a:endParaRPr lang="en-US" dirty="0"/>
            </a:p>
          </p:txBody>
        </p:sp>
        <p:sp>
          <p:nvSpPr>
            <p:cNvPr id="27" name="Text Box 6"/>
            <p:cNvSpPr txBox="1">
              <a:spLocks noChangeArrowheads="1"/>
            </p:cNvSpPr>
            <p:nvPr/>
          </p:nvSpPr>
          <p:spPr bwMode="auto">
            <a:xfrm rot="16200000">
              <a:off x="4182925" y="1450427"/>
              <a:ext cx="2113806" cy="830997"/>
            </a:xfrm>
            <a:prstGeom prst="rect">
              <a:avLst/>
            </a:prstGeom>
            <a:noFill/>
            <a:ln w="9525">
              <a:noFill/>
              <a:miter lim="800000"/>
              <a:headEnd/>
              <a:tailEnd/>
            </a:ln>
          </p:spPr>
          <p:txBody>
            <a:bodyPr wrap="none">
              <a:spAutoFit/>
            </a:bodyPr>
            <a:lstStyle/>
            <a:p>
              <a:pPr algn="ctr"/>
              <a:r>
                <a:rPr lang="en-GB" sz="2400" dirty="0" smtClean="0"/>
                <a:t>Transmission </a:t>
              </a:r>
            </a:p>
            <a:p>
              <a:pPr algn="ctr"/>
              <a:r>
                <a:rPr lang="en-GB" sz="2400" dirty="0" smtClean="0"/>
                <a:t>Duration</a:t>
              </a:r>
              <a:endParaRPr lang="en-US" sz="2400" dirty="0"/>
            </a:p>
          </p:txBody>
        </p:sp>
        <p:sp>
          <p:nvSpPr>
            <p:cNvPr id="28" name="Text Box 7"/>
            <p:cNvSpPr txBox="1">
              <a:spLocks noChangeArrowheads="1"/>
            </p:cNvSpPr>
            <p:nvPr/>
          </p:nvSpPr>
          <p:spPr bwMode="auto">
            <a:xfrm>
              <a:off x="5987250" y="3098739"/>
              <a:ext cx="1464696" cy="466824"/>
            </a:xfrm>
            <a:prstGeom prst="rect">
              <a:avLst/>
            </a:prstGeom>
            <a:noFill/>
            <a:ln w="9525">
              <a:noFill/>
              <a:miter lim="800000"/>
              <a:headEnd/>
              <a:tailEnd/>
            </a:ln>
          </p:spPr>
          <p:txBody>
            <a:bodyPr wrap="none">
              <a:spAutoFit/>
            </a:bodyPr>
            <a:lstStyle/>
            <a:p>
              <a:pPr algn="ctr"/>
              <a:r>
                <a:rPr lang="en-US" sz="2400" dirty="0" smtClean="0"/>
                <a:t>Virulence</a:t>
              </a:r>
            </a:p>
          </p:txBody>
        </p:sp>
      </p:grpSp>
      <p:sp>
        <p:nvSpPr>
          <p:cNvPr id="10" name="TextBox 9"/>
          <p:cNvSpPr txBox="1"/>
          <p:nvPr/>
        </p:nvSpPr>
        <p:spPr>
          <a:xfrm>
            <a:off x="7290000" y="1617785"/>
            <a:ext cx="755335" cy="1323439"/>
          </a:xfrm>
          <a:prstGeom prst="rect">
            <a:avLst/>
          </a:prstGeom>
          <a:noFill/>
        </p:spPr>
        <p:txBody>
          <a:bodyPr wrap="none" rtlCol="0">
            <a:spAutoFit/>
          </a:bodyPr>
          <a:lstStyle/>
          <a:p>
            <a:r>
              <a:rPr lang="en-US" sz="8000" dirty="0" smtClean="0"/>
              <a:t>?</a:t>
            </a:r>
            <a:endParaRPr lang="en-US" sz="8000" dirty="0"/>
          </a:p>
        </p:txBody>
      </p:sp>
    </p:spTree>
    <p:extLst>
      <p:ext uri="{BB962C8B-B14F-4D97-AF65-F5344CB8AC3E}">
        <p14:creationId xmlns:p14="http://schemas.microsoft.com/office/powerpoint/2010/main" val="606439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P spid="1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46163" y="186418"/>
            <a:ext cx="8229600" cy="1143000"/>
          </a:xfrm>
        </p:spPr>
        <p:txBody>
          <a:bodyPr/>
          <a:lstStyle/>
          <a:p>
            <a:pPr eaLnBrk="1" hangingPunct="1"/>
            <a:r>
              <a:rPr lang="en-GB" sz="4000" dirty="0" smtClean="0"/>
              <a:t>Virulence and Other Fitness Traits</a:t>
            </a:r>
            <a:endParaRPr lang="en-US" sz="4000" dirty="0" smtClean="0"/>
          </a:p>
        </p:txBody>
      </p:sp>
      <p:pic>
        <p:nvPicPr>
          <p:cNvPr id="38" name="Picture 37" descr="SpaceNeedleLabDay2.7.12.jpg"/>
          <p:cNvPicPr>
            <a:picLocks noChangeAspect="1"/>
          </p:cNvPicPr>
          <p:nvPr/>
        </p:nvPicPr>
        <p:blipFill rotWithShape="1">
          <a:blip r:embed="rId4" cstate="print"/>
          <a:srcRect l="65279" t="37115" r="25124" b="39815"/>
          <a:stretch/>
        </p:blipFill>
        <p:spPr>
          <a:xfrm>
            <a:off x="4224970" y="5153115"/>
            <a:ext cx="981745" cy="1567509"/>
          </a:xfrm>
          <a:prstGeom prst="rect">
            <a:avLst/>
          </a:prstGeom>
        </p:spPr>
      </p:pic>
      <p:sp>
        <p:nvSpPr>
          <p:cNvPr id="3" name="TextBox 2"/>
          <p:cNvSpPr txBox="1"/>
          <p:nvPr/>
        </p:nvSpPr>
        <p:spPr>
          <a:xfrm>
            <a:off x="2278088" y="4117753"/>
            <a:ext cx="4831579" cy="1569660"/>
          </a:xfrm>
          <a:prstGeom prst="rect">
            <a:avLst/>
          </a:prstGeom>
          <a:noFill/>
        </p:spPr>
        <p:txBody>
          <a:bodyPr wrap="none" rtlCol="0">
            <a:spAutoFit/>
          </a:bodyPr>
          <a:lstStyle/>
          <a:p>
            <a:pPr marL="0" lvl="1" algn="ctr"/>
            <a:r>
              <a:rPr lang="en-GB" sz="3200" dirty="0">
                <a:solidFill>
                  <a:srgbClr val="FF0000"/>
                </a:solidFill>
              </a:rPr>
              <a:t>Superinfection </a:t>
            </a:r>
            <a:endParaRPr lang="en-GB" sz="3200" dirty="0" smtClean="0">
              <a:solidFill>
                <a:srgbClr val="FF0000"/>
              </a:solidFill>
            </a:endParaRPr>
          </a:p>
          <a:p>
            <a:pPr marL="0" lvl="1" algn="ctr"/>
            <a:r>
              <a:rPr lang="en-GB" sz="3200" dirty="0" smtClean="0">
                <a:solidFill>
                  <a:srgbClr val="FF0000"/>
                </a:solidFill>
              </a:rPr>
              <a:t>(</a:t>
            </a:r>
            <a:r>
              <a:rPr lang="en-GB" sz="3200" dirty="0">
                <a:solidFill>
                  <a:srgbClr val="FF0000"/>
                </a:solidFill>
              </a:rPr>
              <a:t>Grad student Alison Kell)</a:t>
            </a:r>
          </a:p>
          <a:p>
            <a:pPr algn="ctr"/>
            <a:endParaRPr lang="en-US" sz="3200" dirty="0"/>
          </a:p>
        </p:txBody>
      </p:sp>
      <p:sp>
        <p:nvSpPr>
          <p:cNvPr id="14" name="TextBox 13"/>
          <p:cNvSpPr txBox="1"/>
          <p:nvPr/>
        </p:nvSpPr>
        <p:spPr>
          <a:xfrm>
            <a:off x="242761" y="1235954"/>
            <a:ext cx="8480453" cy="1077218"/>
          </a:xfrm>
          <a:prstGeom prst="rect">
            <a:avLst/>
          </a:prstGeom>
          <a:noFill/>
        </p:spPr>
        <p:txBody>
          <a:bodyPr wrap="square" rtlCol="0">
            <a:spAutoFit/>
          </a:bodyPr>
          <a:lstStyle/>
          <a:p>
            <a:pPr algn="ctr"/>
            <a:r>
              <a:rPr lang="en-US" sz="3200" dirty="0" smtClean="0"/>
              <a:t>Dosage to kill &amp; infect 50% of fish – LD 50 &amp; ID 50 (Undergraduate Doug McKenney)</a:t>
            </a:r>
            <a:endParaRPr lang="en-US" sz="3200" dirty="0"/>
          </a:p>
        </p:txBody>
      </p:sp>
      <p:pic>
        <p:nvPicPr>
          <p:cNvPr id="50" name="Picture 49" descr="SpaceNeedleLabDay2.7.12.jpg"/>
          <p:cNvPicPr>
            <a:picLocks noChangeAspect="1"/>
          </p:cNvPicPr>
          <p:nvPr/>
        </p:nvPicPr>
        <p:blipFill rotWithShape="1">
          <a:blip r:embed="rId4" cstate="print"/>
          <a:srcRect l="43170" t="27354" r="46458" b="48866"/>
          <a:stretch/>
        </p:blipFill>
        <p:spPr>
          <a:xfrm>
            <a:off x="4174128" y="2272712"/>
            <a:ext cx="954408" cy="1453302"/>
          </a:xfrm>
          <a:prstGeom prst="rect">
            <a:avLst/>
          </a:prstGeom>
        </p:spPr>
      </p:pic>
    </p:spTree>
    <p:custDataLst>
      <p:tags r:id="rId1"/>
    </p:custDataLst>
    <p:extLst>
      <p:ext uri="{BB962C8B-B14F-4D97-AF65-F5344CB8AC3E}">
        <p14:creationId xmlns:p14="http://schemas.microsoft.com/office/powerpoint/2010/main" val="1330891774"/>
      </p:ext>
    </p:extLst>
  </p:cSld>
  <p:clrMapOvr>
    <a:masterClrMapping/>
  </p:clrMapOvr>
  <mc:AlternateContent xmlns:mc="http://schemas.openxmlformats.org/markup-compatibility/2006" xmlns:p14="http://schemas.microsoft.com/office/powerpoint/2010/main">
    <mc:Choice Requires="p14">
      <p:transition spd="slow" p14:dur="2000" advTm="34938"/>
    </mc:Choice>
    <mc:Fallback xmlns="">
      <p:transition spd="slow" advTm="34938"/>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082" y="185067"/>
            <a:ext cx="8229600" cy="1143000"/>
          </a:xfrm>
        </p:spPr>
        <p:txBody>
          <a:bodyPr/>
          <a:lstStyle/>
          <a:p>
            <a:r>
              <a:rPr lang="en-US" dirty="0" smtClean="0"/>
              <a:t>Superinfection </a:t>
            </a:r>
            <a:endParaRPr lang="en-US" dirty="0"/>
          </a:p>
        </p:txBody>
      </p:sp>
      <p:grpSp>
        <p:nvGrpSpPr>
          <p:cNvPr id="28" name="Group 27"/>
          <p:cNvGrpSpPr/>
          <p:nvPr/>
        </p:nvGrpSpPr>
        <p:grpSpPr>
          <a:xfrm>
            <a:off x="5290848" y="2022517"/>
            <a:ext cx="2800724" cy="1574474"/>
            <a:chOff x="4952711" y="1479983"/>
            <a:chExt cx="2011031" cy="1093499"/>
          </a:xfrm>
        </p:grpSpPr>
        <p:pic>
          <p:nvPicPr>
            <p:cNvPr id="29" name="Picture 2" descr="http://drawinghowtodraw.com/stepbystepdrawinglessons/wp-content/uploads/2010/01/05-fish.png"/>
            <p:cNvPicPr>
              <a:picLocks noChangeAspect="1" noChangeArrowheads="1"/>
            </p:cNvPicPr>
            <p:nvPr/>
          </p:nvPicPr>
          <p:blipFill>
            <a:blip r:embed="rId3" cstate="print"/>
            <a:srcRect/>
            <a:stretch>
              <a:fillRect/>
            </a:stretch>
          </p:blipFill>
          <p:spPr bwMode="auto">
            <a:xfrm>
              <a:off x="4952711" y="1479983"/>
              <a:ext cx="2011031" cy="1093499"/>
            </a:xfrm>
            <a:prstGeom prst="rect">
              <a:avLst/>
            </a:prstGeom>
            <a:noFill/>
          </p:spPr>
        </p:pic>
        <p:sp>
          <p:nvSpPr>
            <p:cNvPr id="30" name="Oval 29"/>
            <p:cNvSpPr/>
            <p:nvPr/>
          </p:nvSpPr>
          <p:spPr>
            <a:xfrm>
              <a:off x="6015962" y="1786782"/>
              <a:ext cx="422940" cy="132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1" name="Oval 30"/>
            <p:cNvSpPr/>
            <p:nvPr/>
          </p:nvSpPr>
          <p:spPr>
            <a:xfrm>
              <a:off x="5691710" y="2009209"/>
              <a:ext cx="428534" cy="152100"/>
            </a:xfrm>
            <a:prstGeom prst="ellips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32" name="Right Arrow 31"/>
          <p:cNvSpPr/>
          <p:nvPr/>
        </p:nvSpPr>
        <p:spPr>
          <a:xfrm>
            <a:off x="4064723" y="2449675"/>
            <a:ext cx="800100" cy="581891"/>
          </a:xfrm>
          <a:prstGeom prst="rightArrow">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1074621" y="2040784"/>
            <a:ext cx="2591292" cy="1561687"/>
            <a:chOff x="1329748" y="1473055"/>
            <a:chExt cx="2011031" cy="1093499"/>
          </a:xfrm>
        </p:grpSpPr>
        <p:pic>
          <p:nvPicPr>
            <p:cNvPr id="34" name="Picture 2" descr="http://drawinghowtodraw.com/stepbystepdrawinglessons/wp-content/uploads/2010/01/05-fish.png"/>
            <p:cNvPicPr>
              <a:picLocks noChangeAspect="1" noChangeArrowheads="1"/>
            </p:cNvPicPr>
            <p:nvPr/>
          </p:nvPicPr>
          <p:blipFill>
            <a:blip r:embed="rId3" cstate="print"/>
            <a:srcRect/>
            <a:stretch>
              <a:fillRect/>
            </a:stretch>
          </p:blipFill>
          <p:spPr bwMode="auto">
            <a:xfrm>
              <a:off x="1329748" y="1473055"/>
              <a:ext cx="2011031" cy="1093499"/>
            </a:xfrm>
            <a:prstGeom prst="rect">
              <a:avLst/>
            </a:prstGeom>
            <a:noFill/>
          </p:spPr>
        </p:pic>
        <p:sp>
          <p:nvSpPr>
            <p:cNvPr id="35" name="Oval 34"/>
            <p:cNvSpPr/>
            <p:nvPr/>
          </p:nvSpPr>
          <p:spPr>
            <a:xfrm>
              <a:off x="2382607" y="1790246"/>
              <a:ext cx="422940" cy="132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36" name="TextBox 35"/>
          <p:cNvSpPr txBox="1"/>
          <p:nvPr/>
        </p:nvSpPr>
        <p:spPr>
          <a:xfrm>
            <a:off x="210394" y="4474003"/>
            <a:ext cx="8862923" cy="954107"/>
          </a:xfrm>
          <a:prstGeom prst="rect">
            <a:avLst/>
          </a:prstGeom>
          <a:noFill/>
        </p:spPr>
        <p:txBody>
          <a:bodyPr wrap="square" rtlCol="0">
            <a:spAutoFit/>
          </a:bodyPr>
          <a:lstStyle/>
          <a:p>
            <a:r>
              <a:rPr lang="en-US" sz="2800" dirty="0" smtClean="0"/>
              <a:t>Ability of virus genotype to establish infection in host with a prior established infection by another genotype</a:t>
            </a:r>
            <a:endParaRPr lang="en-US" sz="2800" dirty="0"/>
          </a:p>
        </p:txBody>
      </p:sp>
    </p:spTree>
    <p:extLst>
      <p:ext uri="{BB962C8B-B14F-4D97-AF65-F5344CB8AC3E}">
        <p14:creationId xmlns:p14="http://schemas.microsoft.com/office/powerpoint/2010/main" val="1827856008"/>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1998662" y="2215238"/>
            <a:ext cx="15414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u="sng" dirty="0" smtClean="0">
                <a:solidFill>
                  <a:srgbClr val="000000"/>
                </a:solidFill>
                <a:cs typeface="Arial" charset="0"/>
              </a:rPr>
              <a:t>1</a:t>
            </a:r>
            <a:r>
              <a:rPr lang="en-US" sz="2000" u="sng" dirty="0" smtClean="0">
                <a:solidFill>
                  <a:srgbClr val="000000"/>
                </a:solidFill>
                <a:cs typeface="Arial" charset="0"/>
                <a:sym typeface="Symbol" pitchFamily="18" charset="2"/>
              </a:rPr>
              <a:t> exposure</a:t>
            </a:r>
          </a:p>
        </p:txBody>
      </p:sp>
      <p:sp>
        <p:nvSpPr>
          <p:cNvPr id="3" name="Text Box 4"/>
          <p:cNvSpPr txBox="1">
            <a:spLocks noChangeArrowheads="1"/>
          </p:cNvSpPr>
          <p:nvPr/>
        </p:nvSpPr>
        <p:spPr bwMode="auto">
          <a:xfrm>
            <a:off x="4441428" y="2215238"/>
            <a:ext cx="15414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u="sng" dirty="0" smtClean="0">
                <a:solidFill>
                  <a:srgbClr val="000000"/>
                </a:solidFill>
                <a:cs typeface="Arial" charset="0"/>
              </a:rPr>
              <a:t>2</a:t>
            </a:r>
            <a:r>
              <a:rPr lang="en-US" sz="2000" u="sng" dirty="0" smtClean="0">
                <a:solidFill>
                  <a:srgbClr val="000000"/>
                </a:solidFill>
                <a:cs typeface="Arial" charset="0"/>
                <a:sym typeface="Symbol" pitchFamily="18" charset="2"/>
              </a:rPr>
              <a:t> exposure</a:t>
            </a:r>
          </a:p>
        </p:txBody>
      </p:sp>
      <p:sp>
        <p:nvSpPr>
          <p:cNvPr id="4" name="Text Box 5"/>
          <p:cNvSpPr txBox="1">
            <a:spLocks noChangeArrowheads="1"/>
          </p:cNvSpPr>
          <p:nvPr/>
        </p:nvSpPr>
        <p:spPr bwMode="auto">
          <a:xfrm>
            <a:off x="2542448" y="2607350"/>
            <a:ext cx="5421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dirty="0" smtClean="0">
                <a:solidFill>
                  <a:srgbClr val="000000"/>
                </a:solidFill>
                <a:cs typeface="Arial" charset="0"/>
              </a:rPr>
              <a:t>HV</a:t>
            </a:r>
          </a:p>
        </p:txBody>
      </p:sp>
      <p:sp>
        <p:nvSpPr>
          <p:cNvPr id="5" name="Text Box 6"/>
          <p:cNvSpPr txBox="1">
            <a:spLocks noChangeArrowheads="1"/>
          </p:cNvSpPr>
          <p:nvPr/>
        </p:nvSpPr>
        <p:spPr bwMode="auto">
          <a:xfrm>
            <a:off x="4985214" y="2607350"/>
            <a:ext cx="4798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dirty="0" smtClean="0">
                <a:solidFill>
                  <a:srgbClr val="000000"/>
                </a:solidFill>
                <a:cs typeface="Arial" charset="0"/>
              </a:rPr>
              <a:t>LV</a:t>
            </a:r>
          </a:p>
        </p:txBody>
      </p:sp>
      <p:sp>
        <p:nvSpPr>
          <p:cNvPr id="6" name="Text Box 7"/>
          <p:cNvSpPr txBox="1">
            <a:spLocks noChangeArrowheads="1"/>
          </p:cNvSpPr>
          <p:nvPr/>
        </p:nvSpPr>
        <p:spPr bwMode="auto">
          <a:xfrm>
            <a:off x="2542448" y="3064550"/>
            <a:ext cx="4798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dirty="0" smtClean="0">
                <a:solidFill>
                  <a:srgbClr val="000000"/>
                </a:solidFill>
                <a:cs typeface="Arial" charset="0"/>
              </a:rPr>
              <a:t>LV</a:t>
            </a:r>
          </a:p>
        </p:txBody>
      </p:sp>
      <p:sp>
        <p:nvSpPr>
          <p:cNvPr id="7" name="Text Box 8"/>
          <p:cNvSpPr txBox="1">
            <a:spLocks noChangeArrowheads="1"/>
          </p:cNvSpPr>
          <p:nvPr/>
        </p:nvSpPr>
        <p:spPr bwMode="auto">
          <a:xfrm>
            <a:off x="4985214" y="3064550"/>
            <a:ext cx="5421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dirty="0" smtClean="0">
                <a:solidFill>
                  <a:srgbClr val="000000"/>
                </a:solidFill>
                <a:cs typeface="Arial" charset="0"/>
              </a:rPr>
              <a:t>HV</a:t>
            </a:r>
          </a:p>
        </p:txBody>
      </p:sp>
      <p:sp>
        <p:nvSpPr>
          <p:cNvPr id="8" name="Text Box 9"/>
          <p:cNvSpPr txBox="1">
            <a:spLocks noChangeArrowheads="1"/>
          </p:cNvSpPr>
          <p:nvPr/>
        </p:nvSpPr>
        <p:spPr bwMode="auto">
          <a:xfrm>
            <a:off x="2542448" y="3521750"/>
            <a:ext cx="5421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dirty="0" smtClean="0">
                <a:solidFill>
                  <a:srgbClr val="000000"/>
                </a:solidFill>
                <a:cs typeface="Arial" charset="0"/>
              </a:rPr>
              <a:t>HV</a:t>
            </a:r>
          </a:p>
        </p:txBody>
      </p:sp>
      <p:sp>
        <p:nvSpPr>
          <p:cNvPr id="9" name="Text Box 10"/>
          <p:cNvSpPr txBox="1">
            <a:spLocks noChangeArrowheads="1"/>
          </p:cNvSpPr>
          <p:nvPr/>
        </p:nvSpPr>
        <p:spPr bwMode="auto">
          <a:xfrm>
            <a:off x="4813697" y="3521750"/>
            <a:ext cx="796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dirty="0" smtClean="0">
                <a:solidFill>
                  <a:srgbClr val="000000"/>
                </a:solidFill>
                <a:cs typeface="Arial" charset="0"/>
              </a:rPr>
              <a:t>mock</a:t>
            </a:r>
          </a:p>
        </p:txBody>
      </p:sp>
      <p:sp>
        <p:nvSpPr>
          <p:cNvPr id="10" name="Text Box 11"/>
          <p:cNvSpPr txBox="1">
            <a:spLocks noChangeArrowheads="1"/>
          </p:cNvSpPr>
          <p:nvPr/>
        </p:nvSpPr>
        <p:spPr bwMode="auto">
          <a:xfrm>
            <a:off x="2542448" y="3978950"/>
            <a:ext cx="4798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dirty="0" smtClean="0">
                <a:solidFill>
                  <a:srgbClr val="000000"/>
                </a:solidFill>
                <a:cs typeface="Arial" charset="0"/>
              </a:rPr>
              <a:t>LV</a:t>
            </a:r>
          </a:p>
        </p:txBody>
      </p:sp>
      <p:sp>
        <p:nvSpPr>
          <p:cNvPr id="11" name="Text Box 12"/>
          <p:cNvSpPr txBox="1">
            <a:spLocks noChangeArrowheads="1"/>
          </p:cNvSpPr>
          <p:nvPr/>
        </p:nvSpPr>
        <p:spPr bwMode="auto">
          <a:xfrm>
            <a:off x="4813697" y="3978950"/>
            <a:ext cx="796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dirty="0" smtClean="0">
                <a:solidFill>
                  <a:srgbClr val="000000"/>
                </a:solidFill>
                <a:cs typeface="Arial" charset="0"/>
              </a:rPr>
              <a:t>mock</a:t>
            </a:r>
          </a:p>
        </p:txBody>
      </p:sp>
      <p:sp>
        <p:nvSpPr>
          <p:cNvPr id="12" name="Text Box 13"/>
          <p:cNvSpPr txBox="1">
            <a:spLocks noChangeArrowheads="1"/>
          </p:cNvSpPr>
          <p:nvPr/>
        </p:nvSpPr>
        <p:spPr bwMode="auto">
          <a:xfrm>
            <a:off x="2370931" y="4359950"/>
            <a:ext cx="796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dirty="0" smtClean="0">
                <a:solidFill>
                  <a:srgbClr val="000000"/>
                </a:solidFill>
                <a:cs typeface="Arial" charset="0"/>
              </a:rPr>
              <a:t>mock</a:t>
            </a:r>
          </a:p>
        </p:txBody>
      </p:sp>
      <p:sp>
        <p:nvSpPr>
          <p:cNvPr id="13" name="Text Box 14"/>
          <p:cNvSpPr txBox="1">
            <a:spLocks noChangeArrowheads="1"/>
          </p:cNvSpPr>
          <p:nvPr/>
        </p:nvSpPr>
        <p:spPr bwMode="auto">
          <a:xfrm>
            <a:off x="4985214" y="4359950"/>
            <a:ext cx="4798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dirty="0" smtClean="0">
                <a:solidFill>
                  <a:srgbClr val="000000"/>
                </a:solidFill>
                <a:cs typeface="Arial" charset="0"/>
              </a:rPr>
              <a:t>LV</a:t>
            </a:r>
          </a:p>
        </p:txBody>
      </p:sp>
      <p:sp>
        <p:nvSpPr>
          <p:cNvPr id="14" name="Text Box 15"/>
          <p:cNvSpPr txBox="1">
            <a:spLocks noChangeArrowheads="1"/>
          </p:cNvSpPr>
          <p:nvPr/>
        </p:nvSpPr>
        <p:spPr bwMode="auto">
          <a:xfrm>
            <a:off x="2370931" y="4817150"/>
            <a:ext cx="796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dirty="0" smtClean="0">
                <a:solidFill>
                  <a:srgbClr val="000000"/>
                </a:solidFill>
                <a:cs typeface="Arial" charset="0"/>
              </a:rPr>
              <a:t>mock</a:t>
            </a:r>
          </a:p>
        </p:txBody>
      </p:sp>
      <p:sp>
        <p:nvSpPr>
          <p:cNvPr id="15" name="Text Box 16"/>
          <p:cNvSpPr txBox="1">
            <a:spLocks noChangeArrowheads="1"/>
          </p:cNvSpPr>
          <p:nvPr/>
        </p:nvSpPr>
        <p:spPr bwMode="auto">
          <a:xfrm>
            <a:off x="4985214" y="4818738"/>
            <a:ext cx="5421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dirty="0" smtClean="0">
                <a:solidFill>
                  <a:srgbClr val="000000"/>
                </a:solidFill>
                <a:cs typeface="Arial" charset="0"/>
              </a:rPr>
              <a:t>HV</a:t>
            </a:r>
          </a:p>
        </p:txBody>
      </p:sp>
      <p:sp>
        <p:nvSpPr>
          <p:cNvPr id="16" name="Line 17"/>
          <p:cNvSpPr>
            <a:spLocks noChangeShapeType="1"/>
          </p:cNvSpPr>
          <p:nvPr/>
        </p:nvSpPr>
        <p:spPr bwMode="auto">
          <a:xfrm>
            <a:off x="3598862" y="2824838"/>
            <a:ext cx="609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dirty="0" smtClean="0">
              <a:solidFill>
                <a:srgbClr val="000000"/>
              </a:solidFill>
              <a:cs typeface="Arial" charset="0"/>
            </a:endParaRPr>
          </a:p>
        </p:txBody>
      </p:sp>
      <p:sp>
        <p:nvSpPr>
          <p:cNvPr id="17" name="Line 18"/>
          <p:cNvSpPr>
            <a:spLocks noChangeShapeType="1"/>
          </p:cNvSpPr>
          <p:nvPr/>
        </p:nvSpPr>
        <p:spPr bwMode="auto">
          <a:xfrm>
            <a:off x="3598862" y="3282038"/>
            <a:ext cx="609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dirty="0" smtClean="0">
              <a:solidFill>
                <a:srgbClr val="000000"/>
              </a:solidFill>
              <a:cs typeface="Arial" charset="0"/>
            </a:endParaRPr>
          </a:p>
        </p:txBody>
      </p:sp>
      <p:sp>
        <p:nvSpPr>
          <p:cNvPr id="18" name="Line 19"/>
          <p:cNvSpPr>
            <a:spLocks noChangeShapeType="1"/>
          </p:cNvSpPr>
          <p:nvPr/>
        </p:nvSpPr>
        <p:spPr bwMode="auto">
          <a:xfrm>
            <a:off x="3598862" y="3739238"/>
            <a:ext cx="609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dirty="0" smtClean="0">
              <a:solidFill>
                <a:srgbClr val="000000"/>
              </a:solidFill>
              <a:cs typeface="Arial" charset="0"/>
            </a:endParaRPr>
          </a:p>
        </p:txBody>
      </p:sp>
      <p:sp>
        <p:nvSpPr>
          <p:cNvPr id="19" name="Line 20"/>
          <p:cNvSpPr>
            <a:spLocks noChangeShapeType="1"/>
          </p:cNvSpPr>
          <p:nvPr/>
        </p:nvSpPr>
        <p:spPr bwMode="auto">
          <a:xfrm>
            <a:off x="3598862" y="4196438"/>
            <a:ext cx="609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dirty="0" smtClean="0">
              <a:solidFill>
                <a:srgbClr val="000000"/>
              </a:solidFill>
              <a:cs typeface="Arial" charset="0"/>
            </a:endParaRPr>
          </a:p>
        </p:txBody>
      </p:sp>
      <p:sp>
        <p:nvSpPr>
          <p:cNvPr id="20" name="Line 21"/>
          <p:cNvSpPr>
            <a:spLocks noChangeShapeType="1"/>
          </p:cNvSpPr>
          <p:nvPr/>
        </p:nvSpPr>
        <p:spPr bwMode="auto">
          <a:xfrm>
            <a:off x="3598862" y="4653638"/>
            <a:ext cx="609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dirty="0" smtClean="0">
              <a:solidFill>
                <a:srgbClr val="000000"/>
              </a:solidFill>
              <a:cs typeface="Arial" charset="0"/>
            </a:endParaRPr>
          </a:p>
        </p:txBody>
      </p:sp>
      <p:sp>
        <p:nvSpPr>
          <p:cNvPr id="21" name="Text Box 23"/>
          <p:cNvSpPr txBox="1">
            <a:spLocks noChangeArrowheads="1"/>
          </p:cNvSpPr>
          <p:nvPr/>
        </p:nvSpPr>
        <p:spPr bwMode="auto">
          <a:xfrm>
            <a:off x="2370931" y="5233393"/>
            <a:ext cx="796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dirty="0" smtClean="0">
                <a:solidFill>
                  <a:srgbClr val="000000"/>
                </a:solidFill>
                <a:cs typeface="Arial" charset="0"/>
              </a:rPr>
              <a:t>mock</a:t>
            </a:r>
          </a:p>
        </p:txBody>
      </p:sp>
      <p:sp>
        <p:nvSpPr>
          <p:cNvPr id="22" name="Text Box 24"/>
          <p:cNvSpPr txBox="1">
            <a:spLocks noChangeArrowheads="1"/>
          </p:cNvSpPr>
          <p:nvPr/>
        </p:nvSpPr>
        <p:spPr bwMode="auto">
          <a:xfrm>
            <a:off x="4813697" y="5233393"/>
            <a:ext cx="796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dirty="0" smtClean="0">
                <a:solidFill>
                  <a:srgbClr val="000000"/>
                </a:solidFill>
                <a:cs typeface="Arial" charset="0"/>
              </a:rPr>
              <a:t>mock</a:t>
            </a:r>
          </a:p>
        </p:txBody>
      </p:sp>
      <p:sp>
        <p:nvSpPr>
          <p:cNvPr id="23" name="Line 25"/>
          <p:cNvSpPr>
            <a:spLocks noChangeShapeType="1"/>
          </p:cNvSpPr>
          <p:nvPr/>
        </p:nvSpPr>
        <p:spPr bwMode="auto">
          <a:xfrm>
            <a:off x="3598862" y="5450880"/>
            <a:ext cx="609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dirty="0" smtClean="0">
              <a:solidFill>
                <a:srgbClr val="000000"/>
              </a:solidFill>
              <a:cs typeface="Arial" charset="0"/>
            </a:endParaRPr>
          </a:p>
        </p:txBody>
      </p:sp>
      <p:sp>
        <p:nvSpPr>
          <p:cNvPr id="24" name="AutoShape 33"/>
          <p:cNvSpPr>
            <a:spLocks/>
          </p:cNvSpPr>
          <p:nvPr/>
        </p:nvSpPr>
        <p:spPr bwMode="auto">
          <a:xfrm>
            <a:off x="2227262" y="2672438"/>
            <a:ext cx="152400" cy="762000"/>
          </a:xfrm>
          <a:prstGeom prst="leftBrace">
            <a:avLst>
              <a:gd name="adj1" fmla="val 4166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z="2000" dirty="0" smtClean="0">
              <a:solidFill>
                <a:srgbClr val="000000"/>
              </a:solidFill>
              <a:cs typeface="Arial" charset="0"/>
            </a:endParaRPr>
          </a:p>
        </p:txBody>
      </p:sp>
      <p:sp>
        <p:nvSpPr>
          <p:cNvPr id="25" name="AutoShape 34"/>
          <p:cNvSpPr>
            <a:spLocks/>
          </p:cNvSpPr>
          <p:nvPr/>
        </p:nvSpPr>
        <p:spPr bwMode="auto">
          <a:xfrm>
            <a:off x="2265362" y="3586838"/>
            <a:ext cx="76200" cy="1600200"/>
          </a:xfrm>
          <a:prstGeom prst="leftBrace">
            <a:avLst>
              <a:gd name="adj1" fmla="val 17500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z="2000" dirty="0" smtClean="0">
              <a:solidFill>
                <a:srgbClr val="000000"/>
              </a:solidFill>
              <a:cs typeface="Arial" charset="0"/>
            </a:endParaRPr>
          </a:p>
        </p:txBody>
      </p:sp>
      <p:sp>
        <p:nvSpPr>
          <p:cNvPr id="26" name="Text Box 35"/>
          <p:cNvSpPr txBox="1">
            <a:spLocks noChangeArrowheads="1"/>
          </p:cNvSpPr>
          <p:nvPr/>
        </p:nvSpPr>
        <p:spPr bwMode="auto">
          <a:xfrm>
            <a:off x="1350168" y="2808963"/>
            <a:ext cx="8620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dirty="0" smtClean="0">
                <a:solidFill>
                  <a:srgbClr val="000000"/>
                </a:solidFill>
                <a:cs typeface="Arial" charset="0"/>
              </a:rPr>
              <a:t>Mixed</a:t>
            </a:r>
          </a:p>
        </p:txBody>
      </p:sp>
      <p:sp>
        <p:nvSpPr>
          <p:cNvPr id="27" name="Text Box 36"/>
          <p:cNvSpPr txBox="1">
            <a:spLocks noChangeArrowheads="1"/>
          </p:cNvSpPr>
          <p:nvPr/>
        </p:nvSpPr>
        <p:spPr bwMode="auto">
          <a:xfrm>
            <a:off x="1335087" y="4131350"/>
            <a:ext cx="8921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sz="2000" dirty="0" smtClean="0">
                <a:solidFill>
                  <a:srgbClr val="000000"/>
                </a:solidFill>
                <a:cs typeface="Arial" charset="0"/>
              </a:rPr>
              <a:t>Single</a:t>
            </a:r>
          </a:p>
        </p:txBody>
      </p:sp>
      <p:sp>
        <p:nvSpPr>
          <p:cNvPr id="28" name="AutoShape 26"/>
          <p:cNvSpPr>
            <a:spLocks/>
          </p:cNvSpPr>
          <p:nvPr/>
        </p:nvSpPr>
        <p:spPr bwMode="auto">
          <a:xfrm>
            <a:off x="5580062" y="2672438"/>
            <a:ext cx="152400" cy="685800"/>
          </a:xfrm>
          <a:prstGeom prst="rightBrace">
            <a:avLst>
              <a:gd name="adj1" fmla="val 37500"/>
              <a:gd name="adj2" fmla="val 50000"/>
            </a:avLst>
          </a:prstGeom>
          <a:noFill/>
          <a:ln w="28575">
            <a:solidFill>
              <a:srgbClr val="FC1818"/>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z="2000" dirty="0" smtClean="0">
              <a:solidFill>
                <a:srgbClr val="000000"/>
              </a:solidFill>
              <a:cs typeface="Arial" charset="0"/>
            </a:endParaRPr>
          </a:p>
        </p:txBody>
      </p:sp>
      <p:sp>
        <p:nvSpPr>
          <p:cNvPr id="29" name="Text Box 27"/>
          <p:cNvSpPr txBox="1">
            <a:spLocks noChangeArrowheads="1"/>
          </p:cNvSpPr>
          <p:nvPr/>
        </p:nvSpPr>
        <p:spPr bwMode="auto">
          <a:xfrm>
            <a:off x="5725862" y="2562900"/>
            <a:ext cx="319149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fontAlgn="base">
              <a:spcBef>
                <a:spcPct val="0"/>
              </a:spcBef>
              <a:spcAft>
                <a:spcPct val="0"/>
              </a:spcAft>
            </a:pPr>
            <a:r>
              <a:rPr lang="en-US" sz="2000" dirty="0" smtClean="0">
                <a:solidFill>
                  <a:srgbClr val="FC1818"/>
                </a:solidFill>
                <a:cs typeface="Arial" charset="0"/>
              </a:rPr>
              <a:t>Superinfection</a:t>
            </a:r>
          </a:p>
          <a:p>
            <a:pPr algn="ctr" fontAlgn="base">
              <a:spcBef>
                <a:spcPct val="0"/>
              </a:spcBef>
              <a:spcAft>
                <a:spcPct val="0"/>
              </a:spcAft>
            </a:pPr>
            <a:r>
              <a:rPr lang="en-US" sz="2000" dirty="0" smtClean="0">
                <a:solidFill>
                  <a:srgbClr val="FC1818"/>
                </a:solidFill>
                <a:cs typeface="Arial" charset="0"/>
              </a:rPr>
              <a:t>groups</a:t>
            </a:r>
          </a:p>
        </p:txBody>
      </p:sp>
      <p:sp>
        <p:nvSpPr>
          <p:cNvPr id="30" name="AutoShape 28"/>
          <p:cNvSpPr>
            <a:spLocks/>
          </p:cNvSpPr>
          <p:nvPr/>
        </p:nvSpPr>
        <p:spPr bwMode="auto">
          <a:xfrm>
            <a:off x="5592762" y="3586838"/>
            <a:ext cx="152400" cy="685800"/>
          </a:xfrm>
          <a:prstGeom prst="rightBrace">
            <a:avLst>
              <a:gd name="adj1" fmla="val 37500"/>
              <a:gd name="adj2" fmla="val 50000"/>
            </a:avLst>
          </a:prstGeom>
          <a:noFill/>
          <a:ln w="28575">
            <a:solidFill>
              <a:srgbClr val="0000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z="2000" dirty="0" smtClean="0">
              <a:solidFill>
                <a:srgbClr val="000000"/>
              </a:solidFill>
              <a:cs typeface="Arial" charset="0"/>
            </a:endParaRPr>
          </a:p>
        </p:txBody>
      </p:sp>
      <p:sp>
        <p:nvSpPr>
          <p:cNvPr id="31" name="Text Box 29"/>
          <p:cNvSpPr txBox="1">
            <a:spLocks noChangeArrowheads="1"/>
          </p:cNvSpPr>
          <p:nvPr/>
        </p:nvSpPr>
        <p:spPr bwMode="auto">
          <a:xfrm>
            <a:off x="5566534" y="3521750"/>
            <a:ext cx="324141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fontAlgn="base">
              <a:spcBef>
                <a:spcPct val="0"/>
              </a:spcBef>
              <a:spcAft>
                <a:spcPct val="0"/>
              </a:spcAft>
            </a:pPr>
            <a:r>
              <a:rPr lang="en-US" sz="2000" dirty="0" smtClean="0">
                <a:solidFill>
                  <a:srgbClr val="000099"/>
                </a:solidFill>
                <a:cs typeface="Arial" charset="0"/>
                <a:sym typeface="Symbol" pitchFamily="18" charset="2"/>
              </a:rPr>
              <a:t>Primary exposure </a:t>
            </a:r>
          </a:p>
          <a:p>
            <a:pPr algn="ctr" fontAlgn="base">
              <a:spcBef>
                <a:spcPct val="0"/>
              </a:spcBef>
              <a:spcAft>
                <a:spcPct val="0"/>
              </a:spcAft>
            </a:pPr>
            <a:r>
              <a:rPr lang="en-US" sz="2000" dirty="0" smtClean="0">
                <a:solidFill>
                  <a:srgbClr val="000099"/>
                </a:solidFill>
                <a:cs typeface="Arial" charset="0"/>
                <a:sym typeface="Symbol" pitchFamily="18" charset="2"/>
              </a:rPr>
              <a:t> control</a:t>
            </a:r>
          </a:p>
        </p:txBody>
      </p:sp>
      <p:sp>
        <p:nvSpPr>
          <p:cNvPr id="32" name="AutoShape 30"/>
          <p:cNvSpPr>
            <a:spLocks/>
          </p:cNvSpPr>
          <p:nvPr/>
        </p:nvSpPr>
        <p:spPr bwMode="auto">
          <a:xfrm>
            <a:off x="5605462" y="4425038"/>
            <a:ext cx="152400" cy="685800"/>
          </a:xfrm>
          <a:prstGeom prst="rightBrace">
            <a:avLst>
              <a:gd name="adj1" fmla="val 37500"/>
              <a:gd name="adj2" fmla="val 50000"/>
            </a:avLst>
          </a:prstGeom>
          <a:noFill/>
          <a:ln w="28575">
            <a:solidFill>
              <a:srgbClr val="0C961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z="2000" dirty="0" smtClean="0">
              <a:solidFill>
                <a:srgbClr val="000000"/>
              </a:solidFill>
              <a:cs typeface="Arial" charset="0"/>
            </a:endParaRPr>
          </a:p>
        </p:txBody>
      </p:sp>
      <p:sp>
        <p:nvSpPr>
          <p:cNvPr id="33" name="Text Box 31"/>
          <p:cNvSpPr txBox="1">
            <a:spLocks noChangeArrowheads="1"/>
          </p:cNvSpPr>
          <p:nvPr/>
        </p:nvSpPr>
        <p:spPr bwMode="auto">
          <a:xfrm>
            <a:off x="5263293" y="4290100"/>
            <a:ext cx="374003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fontAlgn="base">
              <a:spcBef>
                <a:spcPct val="0"/>
              </a:spcBef>
              <a:spcAft>
                <a:spcPct val="0"/>
              </a:spcAft>
            </a:pPr>
            <a:r>
              <a:rPr lang="en-US" sz="2000" dirty="0" smtClean="0">
                <a:solidFill>
                  <a:srgbClr val="0C9613"/>
                </a:solidFill>
                <a:cs typeface="Arial" charset="0"/>
              </a:rPr>
              <a:t>Secondary</a:t>
            </a:r>
            <a:r>
              <a:rPr lang="en-US" sz="2000" dirty="0" smtClean="0">
                <a:solidFill>
                  <a:srgbClr val="0C9613"/>
                </a:solidFill>
                <a:cs typeface="Arial" charset="0"/>
                <a:sym typeface="Symbol" pitchFamily="18" charset="2"/>
              </a:rPr>
              <a:t> exposure </a:t>
            </a:r>
          </a:p>
          <a:p>
            <a:pPr algn="ctr" fontAlgn="base">
              <a:spcBef>
                <a:spcPct val="0"/>
              </a:spcBef>
              <a:spcAft>
                <a:spcPct val="0"/>
              </a:spcAft>
            </a:pPr>
            <a:r>
              <a:rPr lang="en-US" sz="2000" dirty="0" smtClean="0">
                <a:solidFill>
                  <a:srgbClr val="0C9613"/>
                </a:solidFill>
                <a:cs typeface="Arial" charset="0"/>
                <a:sym typeface="Symbol" pitchFamily="18" charset="2"/>
              </a:rPr>
              <a:t> control</a:t>
            </a:r>
          </a:p>
        </p:txBody>
      </p:sp>
      <p:sp>
        <p:nvSpPr>
          <p:cNvPr id="34" name="Text Box 32"/>
          <p:cNvSpPr txBox="1">
            <a:spLocks noChangeArrowheads="1"/>
          </p:cNvSpPr>
          <p:nvPr/>
        </p:nvSpPr>
        <p:spPr bwMode="auto">
          <a:xfrm>
            <a:off x="6050951" y="5200300"/>
            <a:ext cx="20954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fontAlgn="base">
              <a:spcBef>
                <a:spcPct val="0"/>
              </a:spcBef>
              <a:spcAft>
                <a:spcPct val="0"/>
              </a:spcAft>
            </a:pPr>
            <a:r>
              <a:rPr lang="en-US" dirty="0" smtClean="0">
                <a:solidFill>
                  <a:srgbClr val="000000"/>
                </a:solidFill>
                <a:cs typeface="Arial" charset="0"/>
              </a:rPr>
              <a:t>Uninfected Control</a:t>
            </a:r>
          </a:p>
        </p:txBody>
      </p:sp>
      <p:grpSp>
        <p:nvGrpSpPr>
          <p:cNvPr id="35" name="Group 34"/>
          <p:cNvGrpSpPr>
            <a:grpSpLocks noChangeAspect="1"/>
          </p:cNvGrpSpPr>
          <p:nvPr/>
        </p:nvGrpSpPr>
        <p:grpSpPr>
          <a:xfrm>
            <a:off x="640863" y="851877"/>
            <a:ext cx="7436338" cy="1183616"/>
            <a:chOff x="1446025" y="845671"/>
            <a:chExt cx="6433038" cy="983129"/>
          </a:xfrm>
        </p:grpSpPr>
        <p:sp>
          <p:nvSpPr>
            <p:cNvPr id="36" name="Text Box 37"/>
            <p:cNvSpPr txBox="1">
              <a:spLocks noChangeArrowheads="1"/>
            </p:cNvSpPr>
            <p:nvPr/>
          </p:nvSpPr>
          <p:spPr bwMode="auto">
            <a:xfrm>
              <a:off x="1446025" y="845671"/>
              <a:ext cx="1778809" cy="405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dirty="0" smtClean="0">
                  <a:solidFill>
                    <a:srgbClr val="000000"/>
                  </a:solidFill>
                  <a:cs typeface="Arial" charset="0"/>
                </a:rPr>
                <a:t>1</a:t>
              </a:r>
              <a:r>
                <a:rPr lang="en-US" dirty="0" smtClean="0">
                  <a:solidFill>
                    <a:srgbClr val="000000"/>
                  </a:solidFill>
                  <a:cs typeface="Arial" charset="0"/>
                  <a:sym typeface="Symbol" pitchFamily="18" charset="2"/>
                </a:rPr>
                <a:t> exposure</a:t>
              </a:r>
            </a:p>
          </p:txBody>
        </p:sp>
        <p:sp>
          <p:nvSpPr>
            <p:cNvPr id="37" name="Text Box 38"/>
            <p:cNvSpPr txBox="1">
              <a:spLocks noChangeArrowheads="1"/>
            </p:cNvSpPr>
            <p:nvPr/>
          </p:nvSpPr>
          <p:spPr bwMode="auto">
            <a:xfrm>
              <a:off x="4097338" y="845671"/>
              <a:ext cx="1778809" cy="405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r>
                <a:rPr lang="en-US" dirty="0" smtClean="0">
                  <a:solidFill>
                    <a:srgbClr val="000000"/>
                  </a:solidFill>
                  <a:cs typeface="Arial" charset="0"/>
                </a:rPr>
                <a:t>2</a:t>
              </a:r>
              <a:r>
                <a:rPr lang="en-US" dirty="0" smtClean="0">
                  <a:solidFill>
                    <a:srgbClr val="000000"/>
                  </a:solidFill>
                  <a:cs typeface="Arial" charset="0"/>
                  <a:sym typeface="Symbol" pitchFamily="18" charset="2"/>
                </a:rPr>
                <a:t> exposure</a:t>
              </a:r>
            </a:p>
          </p:txBody>
        </p:sp>
        <p:sp>
          <p:nvSpPr>
            <p:cNvPr id="38" name="AutoShape 17"/>
            <p:cNvSpPr>
              <a:spLocks noChangeArrowheads="1"/>
            </p:cNvSpPr>
            <p:nvPr/>
          </p:nvSpPr>
          <p:spPr bwMode="auto">
            <a:xfrm>
              <a:off x="3312906" y="1386989"/>
              <a:ext cx="683833" cy="250035"/>
            </a:xfrm>
            <a:prstGeom prst="rightArrow">
              <a:avLst>
                <a:gd name="adj1" fmla="val 50000"/>
                <a:gd name="adj2" fmla="val 68374"/>
              </a:avLst>
            </a:prstGeom>
            <a:solidFill>
              <a:srgbClr val="800080"/>
            </a:solidFill>
            <a:ln w="9525">
              <a:solidFill>
                <a:schemeClr val="tx1"/>
              </a:solidFill>
              <a:miter lim="800000"/>
              <a:headEnd/>
              <a:tailEnd/>
            </a:ln>
          </p:spPr>
          <p:txBody>
            <a:bodyPr wrap="none" anchor="ctr"/>
            <a:lstStyle/>
            <a:p>
              <a:pPr fontAlgn="base">
                <a:spcBef>
                  <a:spcPct val="0"/>
                </a:spcBef>
                <a:spcAft>
                  <a:spcPct val="0"/>
                </a:spcAft>
              </a:pPr>
              <a:endParaRPr lang="en-US" sz="900" dirty="0" smtClean="0">
                <a:solidFill>
                  <a:srgbClr val="000000"/>
                </a:solidFill>
                <a:cs typeface="Arial" charset="0"/>
              </a:endParaRPr>
            </a:p>
          </p:txBody>
        </p:sp>
        <p:sp>
          <p:nvSpPr>
            <p:cNvPr id="39" name="Text Box 18"/>
            <p:cNvSpPr txBox="1">
              <a:spLocks noChangeArrowheads="1"/>
            </p:cNvSpPr>
            <p:nvPr/>
          </p:nvSpPr>
          <p:spPr bwMode="auto">
            <a:xfrm>
              <a:off x="3082452" y="902440"/>
              <a:ext cx="1144741" cy="574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fontAlgn="base">
                <a:spcBef>
                  <a:spcPct val="0"/>
                </a:spcBef>
                <a:spcAft>
                  <a:spcPct val="0"/>
                </a:spcAft>
              </a:pPr>
              <a:r>
                <a:rPr lang="en-US" sz="1400" dirty="0" smtClean="0">
                  <a:solidFill>
                    <a:srgbClr val="000000"/>
                  </a:solidFill>
                  <a:cs typeface="Arial" charset="0"/>
                </a:rPr>
                <a:t> </a:t>
              </a:r>
            </a:p>
            <a:p>
              <a:pPr algn="ctr" fontAlgn="base">
                <a:spcBef>
                  <a:spcPct val="0"/>
                </a:spcBef>
                <a:spcAft>
                  <a:spcPct val="0"/>
                </a:spcAft>
              </a:pPr>
              <a:r>
                <a:rPr lang="en-US" sz="1400" dirty="0" smtClean="0">
                  <a:solidFill>
                    <a:srgbClr val="000000"/>
                  </a:solidFill>
                  <a:cs typeface="Arial" charset="0"/>
                </a:rPr>
                <a:t>Interval</a:t>
              </a:r>
            </a:p>
          </p:txBody>
        </p:sp>
        <p:sp>
          <p:nvSpPr>
            <p:cNvPr id="40" name="AutoShape 30"/>
            <p:cNvSpPr>
              <a:spLocks noChangeArrowheads="1"/>
            </p:cNvSpPr>
            <p:nvPr/>
          </p:nvSpPr>
          <p:spPr bwMode="auto">
            <a:xfrm>
              <a:off x="5789162" y="1386989"/>
              <a:ext cx="683833" cy="250035"/>
            </a:xfrm>
            <a:prstGeom prst="rightArrow">
              <a:avLst>
                <a:gd name="adj1" fmla="val 50000"/>
                <a:gd name="adj2" fmla="val 68374"/>
              </a:avLst>
            </a:prstGeom>
            <a:solidFill>
              <a:srgbClr val="800080"/>
            </a:solidFill>
            <a:ln w="9525">
              <a:solidFill>
                <a:schemeClr val="tx1"/>
              </a:solidFill>
              <a:miter lim="800000"/>
              <a:headEnd/>
              <a:tailEnd/>
            </a:ln>
          </p:spPr>
          <p:txBody>
            <a:bodyPr vert="eaVert" wrap="none" anchor="ctr"/>
            <a:lstStyle/>
            <a:p>
              <a:pPr fontAlgn="base">
                <a:spcBef>
                  <a:spcPct val="0"/>
                </a:spcBef>
                <a:spcAft>
                  <a:spcPct val="0"/>
                </a:spcAft>
              </a:pPr>
              <a:endParaRPr lang="en-US" sz="900" dirty="0" smtClean="0">
                <a:solidFill>
                  <a:srgbClr val="000000"/>
                </a:solidFill>
                <a:cs typeface="Arial" charset="0"/>
              </a:endParaRPr>
            </a:p>
          </p:txBody>
        </p:sp>
        <p:sp>
          <p:nvSpPr>
            <p:cNvPr id="41" name="Text Box 31"/>
            <p:cNvSpPr txBox="1">
              <a:spLocks noChangeArrowheads="1"/>
            </p:cNvSpPr>
            <p:nvPr/>
          </p:nvSpPr>
          <p:spPr bwMode="auto">
            <a:xfrm>
              <a:off x="5599378" y="878156"/>
              <a:ext cx="1063403" cy="574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fontAlgn="base">
                <a:spcBef>
                  <a:spcPct val="0"/>
                </a:spcBef>
                <a:spcAft>
                  <a:spcPct val="0"/>
                </a:spcAft>
              </a:pPr>
              <a:endParaRPr lang="en-US" sz="1400" dirty="0" smtClean="0">
                <a:solidFill>
                  <a:srgbClr val="000000"/>
                </a:solidFill>
                <a:cs typeface="Arial" charset="0"/>
              </a:endParaRPr>
            </a:p>
            <a:p>
              <a:pPr algn="ctr" fontAlgn="base">
                <a:spcBef>
                  <a:spcPct val="0"/>
                </a:spcBef>
                <a:spcAft>
                  <a:spcPct val="0"/>
                </a:spcAft>
              </a:pPr>
              <a:r>
                <a:rPr lang="en-US" sz="1400" dirty="0" smtClean="0">
                  <a:solidFill>
                    <a:srgbClr val="000000"/>
                  </a:solidFill>
                  <a:cs typeface="Arial" charset="0"/>
                </a:rPr>
                <a:t>3 days</a:t>
              </a:r>
            </a:p>
          </p:txBody>
        </p:sp>
        <p:sp>
          <p:nvSpPr>
            <p:cNvPr id="42" name="Text Box 32"/>
            <p:cNvSpPr txBox="1">
              <a:spLocks noChangeArrowheads="1"/>
            </p:cNvSpPr>
            <p:nvPr/>
          </p:nvSpPr>
          <p:spPr bwMode="auto">
            <a:xfrm>
              <a:off x="6186052" y="1326922"/>
              <a:ext cx="1693011" cy="37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fontAlgn="base">
                <a:spcBef>
                  <a:spcPct val="0"/>
                </a:spcBef>
                <a:spcAft>
                  <a:spcPct val="0"/>
                </a:spcAft>
              </a:pPr>
              <a:r>
                <a:rPr lang="en-US" sz="1600" dirty="0" smtClean="0">
                  <a:solidFill>
                    <a:srgbClr val="000000"/>
                  </a:solidFill>
                  <a:cs typeface="Arial" charset="0"/>
                </a:rPr>
                <a:t>Harvest</a:t>
              </a:r>
              <a:endParaRPr lang="en-US" sz="1600" dirty="0" smtClean="0">
                <a:solidFill>
                  <a:srgbClr val="000000"/>
                </a:solidFill>
                <a:cs typeface="Arial" charset="0"/>
                <a:sym typeface="Symbol" pitchFamily="18" charset="2"/>
              </a:endParaRPr>
            </a:p>
          </p:txBody>
        </p:sp>
        <p:grpSp>
          <p:nvGrpSpPr>
            <p:cNvPr id="43" name="Group 17"/>
            <p:cNvGrpSpPr>
              <a:grpSpLocks/>
            </p:cNvGrpSpPr>
            <p:nvPr/>
          </p:nvGrpSpPr>
          <p:grpSpPr bwMode="auto">
            <a:xfrm>
              <a:off x="1505421" y="1181116"/>
              <a:ext cx="1620712" cy="647684"/>
              <a:chOff x="2533941" y="1437223"/>
              <a:chExt cx="1434413" cy="537907"/>
            </a:xfrm>
          </p:grpSpPr>
          <p:pic>
            <p:nvPicPr>
              <p:cNvPr id="51" name="Picture 2" descr="http://photos1.fotosearch.com/bthumb/CSP/CSP613/k6133901.jpg"/>
              <p:cNvPicPr>
                <a:picLocks noChangeAspect="1" noChangeArrowheads="1"/>
              </p:cNvPicPr>
              <p:nvPr/>
            </p:nvPicPr>
            <p:blipFill>
              <a:blip r:embed="rId2" cstate="print">
                <a:extLst>
                  <a:ext uri="{28A0092B-C50C-407E-A947-70E740481C1C}">
                    <a14:useLocalDpi xmlns:a14="http://schemas.microsoft.com/office/drawing/2010/main" val="0"/>
                  </a:ext>
                </a:extLst>
              </a:blip>
              <a:srcRect t="23529" b="48236"/>
              <a:stretch>
                <a:fillRect/>
              </a:stretch>
            </p:blipFill>
            <p:spPr bwMode="auto">
              <a:xfrm>
                <a:off x="2867894" y="1517930"/>
                <a:ext cx="838198" cy="352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AutoShape 5"/>
              <p:cNvSpPr>
                <a:spLocks noChangeArrowheads="1"/>
              </p:cNvSpPr>
              <p:nvPr/>
            </p:nvSpPr>
            <p:spPr bwMode="auto">
              <a:xfrm>
                <a:off x="2533941" y="1437223"/>
                <a:ext cx="1434413" cy="53790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chemeClr val="bg1">
                      <a:alpha val="0"/>
                    </a:schemeClr>
                  </a:gs>
                  <a:gs pos="100000">
                    <a:schemeClr val="bg1">
                      <a:gamma/>
                      <a:shade val="46275"/>
                      <a:invGamma/>
                      <a:alpha val="0"/>
                    </a:schemeClr>
                  </a:gs>
                </a:gsLst>
                <a:lin ang="5400000" scaled="1"/>
              </a:gradFill>
              <a:ln w="9525">
                <a:solidFill>
                  <a:schemeClr val="tx1"/>
                </a:solidFill>
                <a:miter lim="800000"/>
                <a:headEnd/>
                <a:tailEnd/>
              </a:ln>
              <a:effectLst/>
            </p:spPr>
            <p:txBody>
              <a:bodyPr wrap="none" anchor="ctr"/>
              <a:lstStyle/>
              <a:p>
                <a:pPr>
                  <a:defRPr/>
                </a:pPr>
                <a:endParaRPr lang="en-US" sz="900" dirty="0">
                  <a:solidFill>
                    <a:srgbClr val="000000"/>
                  </a:solidFill>
                  <a:cs typeface="Arial" charset="0"/>
                </a:endParaRPr>
              </a:p>
            </p:txBody>
          </p:sp>
          <p:sp>
            <p:nvSpPr>
              <p:cNvPr id="53" name="Oval 52"/>
              <p:cNvSpPr>
                <a:spLocks noChangeAspect="1" noChangeArrowheads="1"/>
              </p:cNvSpPr>
              <p:nvPr/>
            </p:nvSpPr>
            <p:spPr bwMode="auto">
              <a:xfrm>
                <a:off x="3107946" y="1834182"/>
                <a:ext cx="64748" cy="64748"/>
              </a:xfrm>
              <a:prstGeom prst="ellipse">
                <a:avLst/>
              </a:prstGeom>
              <a:solidFill>
                <a:srgbClr val="00B050"/>
              </a:solidFill>
              <a:ln w="9525">
                <a:solidFill>
                  <a:schemeClr val="tx1"/>
                </a:solidFill>
                <a:round/>
                <a:headEnd/>
                <a:tailEnd/>
              </a:ln>
            </p:spPr>
            <p:txBody>
              <a:bodyPr wrap="none" anchor="ctr"/>
              <a:lstStyle/>
              <a:p>
                <a:pPr fontAlgn="base">
                  <a:spcBef>
                    <a:spcPct val="0"/>
                  </a:spcBef>
                  <a:spcAft>
                    <a:spcPct val="0"/>
                  </a:spcAft>
                </a:pPr>
                <a:endParaRPr lang="en-US" sz="900" dirty="0" smtClean="0">
                  <a:solidFill>
                    <a:srgbClr val="000000"/>
                  </a:solidFill>
                  <a:cs typeface="Arial" charset="0"/>
                </a:endParaRPr>
              </a:p>
            </p:txBody>
          </p:sp>
          <p:sp>
            <p:nvSpPr>
              <p:cNvPr id="54" name="Oval 53"/>
              <p:cNvSpPr>
                <a:spLocks noChangeAspect="1" noChangeArrowheads="1"/>
              </p:cNvSpPr>
              <p:nvPr/>
            </p:nvSpPr>
            <p:spPr bwMode="auto">
              <a:xfrm>
                <a:off x="3669518" y="1556759"/>
                <a:ext cx="64748" cy="64748"/>
              </a:xfrm>
              <a:prstGeom prst="ellipse">
                <a:avLst/>
              </a:prstGeom>
              <a:solidFill>
                <a:srgbClr val="00B050"/>
              </a:solidFill>
              <a:ln w="9525">
                <a:solidFill>
                  <a:schemeClr val="tx1"/>
                </a:solidFill>
                <a:round/>
                <a:headEnd/>
                <a:tailEnd/>
              </a:ln>
            </p:spPr>
            <p:txBody>
              <a:bodyPr wrap="none" anchor="ctr"/>
              <a:lstStyle/>
              <a:p>
                <a:pPr fontAlgn="base">
                  <a:spcBef>
                    <a:spcPct val="0"/>
                  </a:spcBef>
                  <a:spcAft>
                    <a:spcPct val="0"/>
                  </a:spcAft>
                </a:pPr>
                <a:endParaRPr lang="en-US" sz="900" dirty="0" smtClean="0">
                  <a:solidFill>
                    <a:srgbClr val="000000"/>
                  </a:solidFill>
                  <a:cs typeface="Arial" charset="0"/>
                </a:endParaRPr>
              </a:p>
            </p:txBody>
          </p:sp>
          <p:sp>
            <p:nvSpPr>
              <p:cNvPr id="55" name="Oval 54"/>
              <p:cNvSpPr>
                <a:spLocks noChangeAspect="1" noChangeArrowheads="1"/>
              </p:cNvSpPr>
              <p:nvPr/>
            </p:nvSpPr>
            <p:spPr bwMode="auto">
              <a:xfrm>
                <a:off x="2773010" y="1556759"/>
                <a:ext cx="64748" cy="64748"/>
              </a:xfrm>
              <a:prstGeom prst="ellipse">
                <a:avLst/>
              </a:prstGeom>
              <a:solidFill>
                <a:srgbClr val="00B050"/>
              </a:solidFill>
              <a:ln w="9525">
                <a:solidFill>
                  <a:schemeClr val="tx1"/>
                </a:solidFill>
                <a:round/>
                <a:headEnd/>
                <a:tailEnd/>
              </a:ln>
            </p:spPr>
            <p:txBody>
              <a:bodyPr wrap="none" anchor="ctr"/>
              <a:lstStyle/>
              <a:p>
                <a:pPr fontAlgn="base">
                  <a:spcBef>
                    <a:spcPct val="0"/>
                  </a:spcBef>
                  <a:spcAft>
                    <a:spcPct val="0"/>
                  </a:spcAft>
                </a:pPr>
                <a:endParaRPr lang="en-US" sz="900" dirty="0" smtClean="0">
                  <a:solidFill>
                    <a:srgbClr val="000000"/>
                  </a:solidFill>
                  <a:cs typeface="Arial" charset="0"/>
                </a:endParaRPr>
              </a:p>
            </p:txBody>
          </p:sp>
        </p:grpSp>
        <p:grpSp>
          <p:nvGrpSpPr>
            <p:cNvPr id="44" name="Group 23"/>
            <p:cNvGrpSpPr>
              <a:grpSpLocks/>
            </p:cNvGrpSpPr>
            <p:nvPr/>
          </p:nvGrpSpPr>
          <p:grpSpPr bwMode="auto">
            <a:xfrm>
              <a:off x="4093139" y="1181116"/>
              <a:ext cx="1575524" cy="635635"/>
              <a:chOff x="4984397" y="1437223"/>
              <a:chExt cx="1434413" cy="537907"/>
            </a:xfrm>
          </p:grpSpPr>
          <p:pic>
            <p:nvPicPr>
              <p:cNvPr id="45" name="Picture 2" descr="http://photos1.fotosearch.com/bthumb/CSP/CSP613/k6133901.jpg"/>
              <p:cNvPicPr>
                <a:picLocks noChangeAspect="1" noChangeArrowheads="1"/>
              </p:cNvPicPr>
              <p:nvPr/>
            </p:nvPicPr>
            <p:blipFill>
              <a:blip r:embed="rId2" cstate="print">
                <a:extLst>
                  <a:ext uri="{28A0092B-C50C-407E-A947-70E740481C1C}">
                    <a14:useLocalDpi xmlns:a14="http://schemas.microsoft.com/office/drawing/2010/main" val="0"/>
                  </a:ext>
                </a:extLst>
              </a:blip>
              <a:srcRect t="23529" b="48236"/>
              <a:stretch>
                <a:fillRect/>
              </a:stretch>
            </p:blipFill>
            <p:spPr bwMode="auto">
              <a:xfrm>
                <a:off x="5344389" y="1517930"/>
                <a:ext cx="838198" cy="352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AutoShape 19"/>
              <p:cNvSpPr>
                <a:spLocks noChangeArrowheads="1"/>
              </p:cNvSpPr>
              <p:nvPr/>
            </p:nvSpPr>
            <p:spPr bwMode="auto">
              <a:xfrm>
                <a:off x="4984397" y="1437223"/>
                <a:ext cx="1434413" cy="53790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chemeClr val="bg1">
                      <a:alpha val="0"/>
                    </a:schemeClr>
                  </a:gs>
                  <a:gs pos="100000">
                    <a:schemeClr val="bg1">
                      <a:gamma/>
                      <a:shade val="46275"/>
                      <a:invGamma/>
                      <a:alpha val="0"/>
                    </a:schemeClr>
                  </a:gs>
                </a:gsLst>
                <a:lin ang="5400000" scaled="1"/>
              </a:gradFill>
              <a:ln w="9525">
                <a:solidFill>
                  <a:schemeClr val="tx1"/>
                </a:solidFill>
                <a:miter lim="800000"/>
                <a:headEnd/>
                <a:tailEnd/>
              </a:ln>
              <a:effectLst/>
            </p:spPr>
            <p:txBody>
              <a:bodyPr wrap="none" anchor="ctr"/>
              <a:lstStyle/>
              <a:p>
                <a:pPr>
                  <a:defRPr/>
                </a:pPr>
                <a:endParaRPr lang="en-US" sz="900" dirty="0">
                  <a:solidFill>
                    <a:srgbClr val="000000"/>
                  </a:solidFill>
                  <a:cs typeface="Arial" charset="0"/>
                </a:endParaRPr>
              </a:p>
            </p:txBody>
          </p:sp>
          <p:sp>
            <p:nvSpPr>
              <p:cNvPr id="47" name="Oval 25"/>
              <p:cNvSpPr>
                <a:spLocks noChangeAspect="1" noChangeArrowheads="1"/>
              </p:cNvSpPr>
              <p:nvPr/>
            </p:nvSpPr>
            <p:spPr bwMode="auto">
              <a:xfrm>
                <a:off x="5801588" y="1670330"/>
                <a:ext cx="64748" cy="64748"/>
              </a:xfrm>
              <a:prstGeom prst="ellipse">
                <a:avLst/>
              </a:prstGeom>
              <a:solidFill>
                <a:srgbClr val="00B050"/>
              </a:solidFill>
              <a:ln w="9525">
                <a:solidFill>
                  <a:schemeClr val="tx1"/>
                </a:solidFill>
                <a:round/>
                <a:headEnd/>
                <a:tailEnd/>
              </a:ln>
            </p:spPr>
            <p:txBody>
              <a:bodyPr wrap="none" anchor="ctr"/>
              <a:lstStyle/>
              <a:p>
                <a:pPr fontAlgn="base">
                  <a:spcBef>
                    <a:spcPct val="0"/>
                  </a:spcBef>
                  <a:spcAft>
                    <a:spcPct val="0"/>
                  </a:spcAft>
                </a:pPr>
                <a:endParaRPr lang="en-US" sz="900" dirty="0" smtClean="0">
                  <a:solidFill>
                    <a:srgbClr val="000000"/>
                  </a:solidFill>
                  <a:cs typeface="Arial" charset="0"/>
                </a:endParaRPr>
              </a:p>
            </p:txBody>
          </p:sp>
          <p:sp>
            <p:nvSpPr>
              <p:cNvPr id="48" name="Oval 26"/>
              <p:cNvSpPr>
                <a:spLocks noChangeAspect="1" noChangeArrowheads="1"/>
              </p:cNvSpPr>
              <p:nvPr/>
            </p:nvSpPr>
            <p:spPr bwMode="auto">
              <a:xfrm>
                <a:off x="5534888" y="1834182"/>
                <a:ext cx="64748" cy="64748"/>
              </a:xfrm>
              <a:prstGeom prst="ellipse">
                <a:avLst/>
              </a:prstGeom>
              <a:solidFill>
                <a:srgbClr val="7030A0"/>
              </a:solidFill>
              <a:ln w="9525">
                <a:solidFill>
                  <a:schemeClr val="tx1"/>
                </a:solidFill>
                <a:round/>
                <a:headEnd/>
                <a:tailEnd/>
              </a:ln>
            </p:spPr>
            <p:txBody>
              <a:bodyPr wrap="none" anchor="ctr"/>
              <a:lstStyle/>
              <a:p>
                <a:pPr fontAlgn="base">
                  <a:spcBef>
                    <a:spcPct val="0"/>
                  </a:spcBef>
                  <a:spcAft>
                    <a:spcPct val="0"/>
                  </a:spcAft>
                </a:pPr>
                <a:endParaRPr lang="en-US" sz="900" dirty="0" smtClean="0">
                  <a:solidFill>
                    <a:srgbClr val="000000"/>
                  </a:solidFill>
                  <a:cs typeface="Arial" charset="0"/>
                </a:endParaRPr>
              </a:p>
            </p:txBody>
          </p:sp>
          <p:sp>
            <p:nvSpPr>
              <p:cNvPr id="49" name="Oval 27"/>
              <p:cNvSpPr>
                <a:spLocks noChangeAspect="1" noChangeArrowheads="1"/>
              </p:cNvSpPr>
              <p:nvPr/>
            </p:nvSpPr>
            <p:spPr bwMode="auto">
              <a:xfrm>
                <a:off x="6060207" y="1517930"/>
                <a:ext cx="64748" cy="64748"/>
              </a:xfrm>
              <a:prstGeom prst="ellipse">
                <a:avLst/>
              </a:prstGeom>
              <a:solidFill>
                <a:srgbClr val="7030A0"/>
              </a:solidFill>
              <a:ln w="9525">
                <a:solidFill>
                  <a:schemeClr val="tx1"/>
                </a:solidFill>
                <a:round/>
                <a:headEnd/>
                <a:tailEnd/>
              </a:ln>
            </p:spPr>
            <p:txBody>
              <a:bodyPr wrap="none" anchor="ctr"/>
              <a:lstStyle/>
              <a:p>
                <a:pPr fontAlgn="base">
                  <a:spcBef>
                    <a:spcPct val="0"/>
                  </a:spcBef>
                  <a:spcAft>
                    <a:spcPct val="0"/>
                  </a:spcAft>
                </a:pPr>
                <a:endParaRPr lang="en-US" sz="900" dirty="0" smtClean="0">
                  <a:solidFill>
                    <a:srgbClr val="000000"/>
                  </a:solidFill>
                  <a:cs typeface="Arial" charset="0"/>
                </a:endParaRPr>
              </a:p>
            </p:txBody>
          </p:sp>
          <p:sp>
            <p:nvSpPr>
              <p:cNvPr id="50" name="Oval 28"/>
              <p:cNvSpPr>
                <a:spLocks noChangeAspect="1" noChangeArrowheads="1"/>
              </p:cNvSpPr>
              <p:nvPr/>
            </p:nvSpPr>
            <p:spPr bwMode="auto">
              <a:xfrm>
                <a:off x="5223466" y="1517930"/>
                <a:ext cx="64748" cy="64748"/>
              </a:xfrm>
              <a:prstGeom prst="ellipse">
                <a:avLst/>
              </a:prstGeom>
              <a:solidFill>
                <a:srgbClr val="7030A0"/>
              </a:solidFill>
              <a:ln w="9525">
                <a:solidFill>
                  <a:schemeClr val="tx1"/>
                </a:solidFill>
                <a:round/>
                <a:headEnd/>
                <a:tailEnd/>
              </a:ln>
            </p:spPr>
            <p:txBody>
              <a:bodyPr wrap="none" anchor="ctr"/>
              <a:lstStyle/>
              <a:p>
                <a:pPr fontAlgn="base">
                  <a:spcBef>
                    <a:spcPct val="0"/>
                  </a:spcBef>
                  <a:spcAft>
                    <a:spcPct val="0"/>
                  </a:spcAft>
                </a:pPr>
                <a:endParaRPr lang="en-US" sz="900" dirty="0" smtClean="0">
                  <a:solidFill>
                    <a:srgbClr val="000000"/>
                  </a:solidFill>
                  <a:cs typeface="Arial" charset="0"/>
                </a:endParaRPr>
              </a:p>
            </p:txBody>
          </p:sp>
        </p:grpSp>
      </p:grpSp>
      <p:sp>
        <p:nvSpPr>
          <p:cNvPr id="56" name="Line 25"/>
          <p:cNvSpPr>
            <a:spLocks noChangeShapeType="1"/>
          </p:cNvSpPr>
          <p:nvPr/>
        </p:nvSpPr>
        <p:spPr bwMode="auto">
          <a:xfrm>
            <a:off x="3598862" y="5017175"/>
            <a:ext cx="609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dirty="0" smtClean="0">
              <a:solidFill>
                <a:srgbClr val="000000"/>
              </a:solidFill>
              <a:cs typeface="Arial" charset="0"/>
            </a:endParaRPr>
          </a:p>
        </p:txBody>
      </p:sp>
      <p:sp>
        <p:nvSpPr>
          <p:cNvPr id="58" name="TextBox 57"/>
          <p:cNvSpPr txBox="1"/>
          <p:nvPr/>
        </p:nvSpPr>
        <p:spPr>
          <a:xfrm>
            <a:off x="441862" y="5518281"/>
            <a:ext cx="1348446" cy="461665"/>
          </a:xfrm>
          <a:prstGeom prst="rect">
            <a:avLst/>
          </a:prstGeom>
          <a:noFill/>
        </p:spPr>
        <p:txBody>
          <a:bodyPr wrap="none" rtlCol="0">
            <a:spAutoFit/>
          </a:bodyPr>
          <a:lstStyle/>
          <a:p>
            <a:r>
              <a:rPr lang="en-US" sz="2400" u="sng" dirty="0" smtClean="0"/>
              <a:t>Intervals</a:t>
            </a:r>
            <a:endParaRPr lang="en-US" sz="2400" u="sng" dirty="0"/>
          </a:p>
        </p:txBody>
      </p:sp>
      <p:sp>
        <p:nvSpPr>
          <p:cNvPr id="59" name="TextBox 58"/>
          <p:cNvSpPr txBox="1"/>
          <p:nvPr/>
        </p:nvSpPr>
        <p:spPr>
          <a:xfrm>
            <a:off x="1199441" y="6172200"/>
            <a:ext cx="1181734" cy="400110"/>
          </a:xfrm>
          <a:prstGeom prst="rect">
            <a:avLst/>
          </a:prstGeom>
          <a:noFill/>
        </p:spPr>
        <p:txBody>
          <a:bodyPr wrap="none" rtlCol="0">
            <a:spAutoFit/>
          </a:bodyPr>
          <a:lstStyle/>
          <a:p>
            <a:r>
              <a:rPr lang="en-US" sz="2000" dirty="0" smtClean="0"/>
              <a:t>12 hours</a:t>
            </a:r>
            <a:endParaRPr lang="en-US" sz="2000" dirty="0"/>
          </a:p>
        </p:txBody>
      </p:sp>
      <p:sp>
        <p:nvSpPr>
          <p:cNvPr id="60" name="TextBox 59"/>
          <p:cNvSpPr txBox="1"/>
          <p:nvPr/>
        </p:nvSpPr>
        <p:spPr>
          <a:xfrm>
            <a:off x="2764614" y="6172200"/>
            <a:ext cx="1181734" cy="400110"/>
          </a:xfrm>
          <a:prstGeom prst="rect">
            <a:avLst/>
          </a:prstGeom>
          <a:noFill/>
        </p:spPr>
        <p:txBody>
          <a:bodyPr wrap="none" rtlCol="0">
            <a:spAutoFit/>
          </a:bodyPr>
          <a:lstStyle/>
          <a:p>
            <a:r>
              <a:rPr lang="en-US" sz="2000" dirty="0" smtClean="0"/>
              <a:t>24 hours</a:t>
            </a:r>
            <a:endParaRPr lang="en-US" sz="2000" dirty="0"/>
          </a:p>
        </p:txBody>
      </p:sp>
      <p:sp>
        <p:nvSpPr>
          <p:cNvPr id="61" name="TextBox 60"/>
          <p:cNvSpPr txBox="1"/>
          <p:nvPr/>
        </p:nvSpPr>
        <p:spPr>
          <a:xfrm>
            <a:off x="4066976" y="6172937"/>
            <a:ext cx="1181734" cy="400110"/>
          </a:xfrm>
          <a:prstGeom prst="rect">
            <a:avLst/>
          </a:prstGeom>
          <a:noFill/>
        </p:spPr>
        <p:txBody>
          <a:bodyPr wrap="none" rtlCol="0">
            <a:spAutoFit/>
          </a:bodyPr>
          <a:lstStyle/>
          <a:p>
            <a:r>
              <a:rPr lang="en-US" sz="2000" dirty="0" smtClean="0"/>
              <a:t>48 hours</a:t>
            </a:r>
            <a:endParaRPr lang="en-US" sz="2000" dirty="0"/>
          </a:p>
        </p:txBody>
      </p:sp>
      <p:sp>
        <p:nvSpPr>
          <p:cNvPr id="62" name="TextBox 61"/>
          <p:cNvSpPr txBox="1"/>
          <p:nvPr/>
        </p:nvSpPr>
        <p:spPr>
          <a:xfrm>
            <a:off x="5393957" y="6172937"/>
            <a:ext cx="1181734" cy="400110"/>
          </a:xfrm>
          <a:prstGeom prst="rect">
            <a:avLst/>
          </a:prstGeom>
          <a:noFill/>
        </p:spPr>
        <p:txBody>
          <a:bodyPr wrap="none" rtlCol="0">
            <a:spAutoFit/>
          </a:bodyPr>
          <a:lstStyle/>
          <a:p>
            <a:r>
              <a:rPr lang="en-US" sz="2000" dirty="0" smtClean="0"/>
              <a:t>96 hours</a:t>
            </a:r>
            <a:endParaRPr lang="en-US" sz="2000" dirty="0"/>
          </a:p>
        </p:txBody>
      </p:sp>
      <p:sp>
        <p:nvSpPr>
          <p:cNvPr id="63" name="TextBox 62"/>
          <p:cNvSpPr txBox="1"/>
          <p:nvPr/>
        </p:nvSpPr>
        <p:spPr>
          <a:xfrm>
            <a:off x="6752798" y="6172937"/>
            <a:ext cx="1324402" cy="400110"/>
          </a:xfrm>
          <a:prstGeom prst="rect">
            <a:avLst/>
          </a:prstGeom>
          <a:noFill/>
        </p:spPr>
        <p:txBody>
          <a:bodyPr wrap="none" rtlCol="0">
            <a:spAutoFit/>
          </a:bodyPr>
          <a:lstStyle/>
          <a:p>
            <a:r>
              <a:rPr lang="en-US" sz="2000" dirty="0" smtClean="0"/>
              <a:t>168 hours</a:t>
            </a:r>
            <a:endParaRPr lang="en-US" sz="2000" dirty="0"/>
          </a:p>
        </p:txBody>
      </p:sp>
      <p:sp>
        <p:nvSpPr>
          <p:cNvPr id="66" name="Title 1"/>
          <p:cNvSpPr txBox="1">
            <a:spLocks/>
          </p:cNvSpPr>
          <p:nvPr/>
        </p:nvSpPr>
        <p:spPr>
          <a:xfrm>
            <a:off x="160637" y="68688"/>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kern="0" dirty="0" smtClean="0"/>
              <a:t>Superinfection Experiments</a:t>
            </a:r>
            <a:endParaRPr lang="en-US" kern="0" dirty="0"/>
          </a:p>
        </p:txBody>
      </p:sp>
    </p:spTree>
    <p:extLst>
      <p:ext uri="{BB962C8B-B14F-4D97-AF65-F5344CB8AC3E}">
        <p14:creationId xmlns:p14="http://schemas.microsoft.com/office/powerpoint/2010/main" val="16282623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5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9"/>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6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62"/>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P spid="12" grpId="0"/>
      <p:bldP spid="13" grpId="0"/>
      <p:bldP spid="14" grpId="0"/>
      <p:bldP spid="15" grpId="0"/>
      <p:bldP spid="16" grpId="0" animBg="1"/>
      <p:bldP spid="17" grpId="0" animBg="1"/>
      <p:bldP spid="18" grpId="0" animBg="1"/>
      <p:bldP spid="19" grpId="0" animBg="1"/>
      <p:bldP spid="20" grpId="0" animBg="1"/>
      <p:bldP spid="21" grpId="0"/>
      <p:bldP spid="22" grpId="0"/>
      <p:bldP spid="23" grpId="0" animBg="1"/>
      <p:bldP spid="24" grpId="0" animBg="1"/>
      <p:bldP spid="25" grpId="0" animBg="1"/>
      <p:bldP spid="26" grpId="0"/>
      <p:bldP spid="27" grpId="0"/>
      <p:bldP spid="28" grpId="0" animBg="1"/>
      <p:bldP spid="29" grpId="0"/>
      <p:bldP spid="30" grpId="0" animBg="1"/>
      <p:bldP spid="31" grpId="0"/>
      <p:bldP spid="32" grpId="0" animBg="1"/>
      <p:bldP spid="33" grpId="0"/>
      <p:bldP spid="34" grpId="0"/>
      <p:bldP spid="56" grpId="0" animBg="1"/>
      <p:bldP spid="58" grpId="0"/>
      <p:bldP spid="59" grpId="0"/>
      <p:bldP spid="60" grpId="0"/>
      <p:bldP spid="61" grpId="0"/>
      <p:bldP spid="62" grpId="0"/>
      <p:bldP spid="6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85" y="-38403"/>
            <a:ext cx="8229600" cy="1143000"/>
          </a:xfrm>
        </p:spPr>
        <p:txBody>
          <a:bodyPr/>
          <a:lstStyle/>
          <a:p>
            <a:r>
              <a:rPr lang="en-US" dirty="0" smtClean="0"/>
              <a:t>Percent Fish Superinfected</a:t>
            </a:r>
            <a:endParaRPr lang="en-US" dirty="0"/>
          </a:p>
        </p:txBody>
      </p:sp>
      <p:sp>
        <p:nvSpPr>
          <p:cNvPr id="6" name="TextBox 5"/>
          <p:cNvSpPr txBox="1"/>
          <p:nvPr/>
        </p:nvSpPr>
        <p:spPr>
          <a:xfrm>
            <a:off x="0" y="6422080"/>
            <a:ext cx="5790624" cy="461665"/>
          </a:xfrm>
          <a:prstGeom prst="rect">
            <a:avLst/>
          </a:prstGeom>
          <a:noFill/>
        </p:spPr>
        <p:txBody>
          <a:bodyPr wrap="none" rtlCol="0">
            <a:spAutoFit/>
          </a:bodyPr>
          <a:lstStyle/>
          <a:p>
            <a:r>
              <a:rPr lang="en-US" sz="2400" i="1" dirty="0" smtClean="0"/>
              <a:t>Kell, AM, et. al., Journal of Virology, 2013</a:t>
            </a:r>
            <a:endParaRPr lang="en-US" sz="2400" i="1" dirty="0"/>
          </a:p>
        </p:txBody>
      </p:sp>
      <p:graphicFrame>
        <p:nvGraphicFramePr>
          <p:cNvPr id="7" name="Chart 6"/>
          <p:cNvGraphicFramePr>
            <a:graphicFrameLocks noChangeAspect="1"/>
          </p:cNvGraphicFramePr>
          <p:nvPr>
            <p:extLst>
              <p:ext uri="{D42A27DB-BD31-4B8C-83A1-F6EECF244321}">
                <p14:modId xmlns:p14="http://schemas.microsoft.com/office/powerpoint/2010/main" val="850753776"/>
              </p:ext>
            </p:extLst>
          </p:nvPr>
        </p:nvGraphicFramePr>
        <p:xfrm>
          <a:off x="164123" y="1143000"/>
          <a:ext cx="8815754" cy="49764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20794908"/>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3402"/>
            <a:ext cx="8229600" cy="1143000"/>
          </a:xfrm>
        </p:spPr>
        <p:txBody>
          <a:bodyPr/>
          <a:lstStyle/>
          <a:p>
            <a:r>
              <a:rPr lang="en-US" dirty="0" smtClean="0"/>
              <a:t>Viral Load in Fish</a:t>
            </a:r>
            <a:endParaRPr lang="en-US" dirty="0"/>
          </a:p>
        </p:txBody>
      </p:sp>
      <p:grpSp>
        <p:nvGrpSpPr>
          <p:cNvPr id="11" name="Group 10"/>
          <p:cNvGrpSpPr/>
          <p:nvPr/>
        </p:nvGrpSpPr>
        <p:grpSpPr>
          <a:xfrm rot="16200000">
            <a:off x="868203" y="5241221"/>
            <a:ext cx="1444819" cy="400110"/>
            <a:chOff x="1157644" y="5808763"/>
            <a:chExt cx="1444819" cy="400110"/>
          </a:xfrm>
        </p:grpSpPr>
        <p:sp>
          <p:nvSpPr>
            <p:cNvPr id="5" name="TextBox 4"/>
            <p:cNvSpPr txBox="1"/>
            <p:nvPr/>
          </p:nvSpPr>
          <p:spPr>
            <a:xfrm>
              <a:off x="1157644" y="5808763"/>
              <a:ext cx="1444819" cy="400110"/>
            </a:xfrm>
            <a:prstGeom prst="rect">
              <a:avLst/>
            </a:prstGeom>
            <a:noFill/>
          </p:spPr>
          <p:txBody>
            <a:bodyPr wrap="none" rtlCol="0">
              <a:spAutoFit/>
            </a:bodyPr>
            <a:lstStyle/>
            <a:p>
              <a:r>
                <a:rPr lang="en-US" sz="2000" dirty="0" smtClean="0"/>
                <a:t>LV     Mock</a:t>
              </a:r>
              <a:endParaRPr lang="en-US" sz="2000" dirty="0"/>
            </a:p>
          </p:txBody>
        </p:sp>
        <p:cxnSp>
          <p:nvCxnSpPr>
            <p:cNvPr id="8" name="Straight Arrow Connector 7"/>
            <p:cNvCxnSpPr/>
            <p:nvPr/>
          </p:nvCxnSpPr>
          <p:spPr>
            <a:xfrm>
              <a:off x="1622854" y="6008817"/>
              <a:ext cx="197708"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rot="16200000">
            <a:off x="1860127" y="5206575"/>
            <a:ext cx="1189941" cy="400110"/>
            <a:chOff x="1285082" y="5808764"/>
            <a:chExt cx="1189941" cy="400110"/>
          </a:xfrm>
        </p:grpSpPr>
        <p:sp>
          <p:nvSpPr>
            <p:cNvPr id="14" name="TextBox 13"/>
            <p:cNvSpPr txBox="1"/>
            <p:nvPr/>
          </p:nvSpPr>
          <p:spPr>
            <a:xfrm>
              <a:off x="1285082" y="5808764"/>
              <a:ext cx="1189941" cy="400110"/>
            </a:xfrm>
            <a:prstGeom prst="rect">
              <a:avLst/>
            </a:prstGeom>
            <a:noFill/>
          </p:spPr>
          <p:txBody>
            <a:bodyPr wrap="none" rtlCol="0">
              <a:spAutoFit/>
            </a:bodyPr>
            <a:lstStyle/>
            <a:p>
              <a:r>
                <a:rPr lang="en-US" sz="2000" dirty="0" smtClean="0"/>
                <a:t>LV     HV</a:t>
              </a:r>
              <a:endParaRPr lang="en-US" sz="2000" dirty="0"/>
            </a:p>
          </p:txBody>
        </p:sp>
        <p:cxnSp>
          <p:nvCxnSpPr>
            <p:cNvPr id="15" name="Straight Arrow Connector 14"/>
            <p:cNvCxnSpPr/>
            <p:nvPr/>
          </p:nvCxnSpPr>
          <p:spPr>
            <a:xfrm>
              <a:off x="1746424" y="6008817"/>
              <a:ext cx="197708"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rot="16200000">
            <a:off x="2509861" y="5326102"/>
            <a:ext cx="1507144" cy="400110"/>
            <a:chOff x="1126480" y="5808764"/>
            <a:chExt cx="1507144" cy="400110"/>
          </a:xfrm>
        </p:grpSpPr>
        <p:sp>
          <p:nvSpPr>
            <p:cNvPr id="20" name="TextBox 19"/>
            <p:cNvSpPr txBox="1"/>
            <p:nvPr/>
          </p:nvSpPr>
          <p:spPr>
            <a:xfrm>
              <a:off x="1126480" y="5808764"/>
              <a:ext cx="1507144" cy="400110"/>
            </a:xfrm>
            <a:prstGeom prst="rect">
              <a:avLst/>
            </a:prstGeom>
            <a:noFill/>
          </p:spPr>
          <p:txBody>
            <a:bodyPr wrap="none" rtlCol="0">
              <a:spAutoFit/>
            </a:bodyPr>
            <a:lstStyle/>
            <a:p>
              <a:r>
                <a:rPr lang="en-US" sz="2000" dirty="0" smtClean="0"/>
                <a:t>Mock     HV</a:t>
              </a:r>
              <a:endParaRPr lang="en-US" sz="2000" dirty="0"/>
            </a:p>
          </p:txBody>
        </p:sp>
        <p:cxnSp>
          <p:nvCxnSpPr>
            <p:cNvPr id="21" name="Straight Arrow Connector 20"/>
            <p:cNvCxnSpPr/>
            <p:nvPr/>
          </p:nvCxnSpPr>
          <p:spPr>
            <a:xfrm>
              <a:off x="1878232" y="6008817"/>
              <a:ext cx="197708"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rot="16200000">
            <a:off x="4576855" y="5271396"/>
            <a:ext cx="1507144" cy="400110"/>
            <a:chOff x="1126482" y="5808763"/>
            <a:chExt cx="1507144" cy="400110"/>
          </a:xfrm>
        </p:grpSpPr>
        <p:sp>
          <p:nvSpPr>
            <p:cNvPr id="23" name="TextBox 22"/>
            <p:cNvSpPr txBox="1"/>
            <p:nvPr/>
          </p:nvSpPr>
          <p:spPr>
            <a:xfrm>
              <a:off x="1126482" y="5808763"/>
              <a:ext cx="1507144" cy="400110"/>
            </a:xfrm>
            <a:prstGeom prst="rect">
              <a:avLst/>
            </a:prstGeom>
            <a:noFill/>
          </p:spPr>
          <p:txBody>
            <a:bodyPr wrap="none" rtlCol="0">
              <a:spAutoFit/>
            </a:bodyPr>
            <a:lstStyle/>
            <a:p>
              <a:r>
                <a:rPr lang="en-US" sz="2000" dirty="0" smtClean="0"/>
                <a:t>HV     Mock</a:t>
              </a:r>
              <a:endParaRPr lang="en-US" sz="2000" dirty="0"/>
            </a:p>
          </p:txBody>
        </p:sp>
        <p:cxnSp>
          <p:nvCxnSpPr>
            <p:cNvPr id="24" name="Straight Arrow Connector 23"/>
            <p:cNvCxnSpPr/>
            <p:nvPr/>
          </p:nvCxnSpPr>
          <p:spPr>
            <a:xfrm>
              <a:off x="1622854" y="6008817"/>
              <a:ext cx="197708"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rot="16200000">
            <a:off x="5569194" y="5203068"/>
            <a:ext cx="1189941" cy="400110"/>
            <a:chOff x="1285081" y="5808765"/>
            <a:chExt cx="1189941" cy="400110"/>
          </a:xfrm>
        </p:grpSpPr>
        <p:sp>
          <p:nvSpPr>
            <p:cNvPr id="26" name="TextBox 25"/>
            <p:cNvSpPr txBox="1"/>
            <p:nvPr/>
          </p:nvSpPr>
          <p:spPr>
            <a:xfrm>
              <a:off x="1285081" y="5808765"/>
              <a:ext cx="1189941" cy="400110"/>
            </a:xfrm>
            <a:prstGeom prst="rect">
              <a:avLst/>
            </a:prstGeom>
            <a:noFill/>
          </p:spPr>
          <p:txBody>
            <a:bodyPr wrap="none" rtlCol="0">
              <a:spAutoFit/>
            </a:bodyPr>
            <a:lstStyle/>
            <a:p>
              <a:r>
                <a:rPr lang="en-US" sz="2000" dirty="0"/>
                <a:t>H</a:t>
              </a:r>
              <a:r>
                <a:rPr lang="en-US" sz="2000" dirty="0" smtClean="0"/>
                <a:t>V     LV</a:t>
              </a:r>
              <a:endParaRPr lang="en-US" sz="2000" dirty="0"/>
            </a:p>
          </p:txBody>
        </p:sp>
        <p:cxnSp>
          <p:nvCxnSpPr>
            <p:cNvPr id="27" name="Straight Arrow Connector 26"/>
            <p:cNvCxnSpPr/>
            <p:nvPr/>
          </p:nvCxnSpPr>
          <p:spPr>
            <a:xfrm>
              <a:off x="1787609" y="6008822"/>
              <a:ext cx="197708"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rot="16200000">
            <a:off x="6397464" y="5271298"/>
            <a:ext cx="1444819" cy="400110"/>
            <a:chOff x="1157642" y="5808765"/>
            <a:chExt cx="1444819" cy="400110"/>
          </a:xfrm>
        </p:grpSpPr>
        <p:sp>
          <p:nvSpPr>
            <p:cNvPr id="29" name="TextBox 28"/>
            <p:cNvSpPr txBox="1"/>
            <p:nvPr/>
          </p:nvSpPr>
          <p:spPr>
            <a:xfrm>
              <a:off x="1157642" y="5808765"/>
              <a:ext cx="1444819" cy="400110"/>
            </a:xfrm>
            <a:prstGeom prst="rect">
              <a:avLst/>
            </a:prstGeom>
            <a:noFill/>
          </p:spPr>
          <p:txBody>
            <a:bodyPr wrap="none" rtlCol="0">
              <a:spAutoFit/>
            </a:bodyPr>
            <a:lstStyle/>
            <a:p>
              <a:r>
                <a:rPr lang="en-US" sz="2000" dirty="0" smtClean="0"/>
                <a:t>Mock     LV</a:t>
              </a:r>
              <a:endParaRPr lang="en-US" sz="2000" dirty="0"/>
            </a:p>
          </p:txBody>
        </p:sp>
        <p:cxnSp>
          <p:nvCxnSpPr>
            <p:cNvPr id="30" name="Straight Arrow Connector 29"/>
            <p:cNvCxnSpPr/>
            <p:nvPr/>
          </p:nvCxnSpPr>
          <p:spPr>
            <a:xfrm>
              <a:off x="1911180" y="6008821"/>
              <a:ext cx="197708"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p:nvSpPr>
        <p:spPr>
          <a:xfrm rot="16200000">
            <a:off x="-747854" y="3050401"/>
            <a:ext cx="2375971" cy="461665"/>
          </a:xfrm>
          <a:prstGeom prst="rect">
            <a:avLst/>
          </a:prstGeom>
          <a:noFill/>
        </p:spPr>
        <p:txBody>
          <a:bodyPr wrap="none" rtlCol="0">
            <a:spAutoFit/>
          </a:bodyPr>
          <a:lstStyle/>
          <a:p>
            <a:r>
              <a:rPr lang="en-US" sz="2400" dirty="0" smtClean="0"/>
              <a:t>Log(virus/g fish)</a:t>
            </a:r>
            <a:endParaRPr lang="en-US" sz="2400" dirty="0"/>
          </a:p>
        </p:txBody>
      </p:sp>
      <p:grpSp>
        <p:nvGrpSpPr>
          <p:cNvPr id="1027" name="Group 1026"/>
          <p:cNvGrpSpPr/>
          <p:nvPr/>
        </p:nvGrpSpPr>
        <p:grpSpPr>
          <a:xfrm>
            <a:off x="8007188" y="2602809"/>
            <a:ext cx="1120347" cy="584775"/>
            <a:chOff x="8064843" y="3319500"/>
            <a:chExt cx="1120347" cy="584775"/>
          </a:xfrm>
        </p:grpSpPr>
        <p:sp>
          <p:nvSpPr>
            <p:cNvPr id="1024" name="Rectangle 1023"/>
            <p:cNvSpPr/>
            <p:nvPr/>
          </p:nvSpPr>
          <p:spPr>
            <a:xfrm>
              <a:off x="8064843" y="3442608"/>
              <a:ext cx="370703" cy="355036"/>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5" name="TextBox 1024"/>
            <p:cNvSpPr txBox="1"/>
            <p:nvPr/>
          </p:nvSpPr>
          <p:spPr>
            <a:xfrm>
              <a:off x="8429855" y="3319500"/>
              <a:ext cx="755335" cy="584775"/>
            </a:xfrm>
            <a:prstGeom prst="rect">
              <a:avLst/>
            </a:prstGeom>
            <a:noFill/>
          </p:spPr>
          <p:txBody>
            <a:bodyPr wrap="none" rtlCol="0">
              <a:spAutoFit/>
            </a:bodyPr>
            <a:lstStyle/>
            <a:p>
              <a:r>
                <a:rPr lang="en-US" sz="3200" dirty="0" smtClean="0"/>
                <a:t>HV</a:t>
              </a:r>
              <a:endParaRPr lang="en-US" sz="3200" dirty="0"/>
            </a:p>
          </p:txBody>
        </p:sp>
      </p:grpSp>
      <p:sp>
        <p:nvSpPr>
          <p:cNvPr id="1029" name="Flowchart: Decision 1028"/>
          <p:cNvSpPr/>
          <p:nvPr/>
        </p:nvSpPr>
        <p:spPr>
          <a:xfrm>
            <a:off x="7964446" y="2018270"/>
            <a:ext cx="440716" cy="461319"/>
          </a:xfrm>
          <a:prstGeom prst="flowChartDecision">
            <a:avLst/>
          </a:prstGeom>
          <a:solidFill>
            <a:srgbClr val="33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0" name="TextBox 1029"/>
          <p:cNvSpPr txBox="1"/>
          <p:nvPr/>
        </p:nvSpPr>
        <p:spPr>
          <a:xfrm>
            <a:off x="8430130" y="1956541"/>
            <a:ext cx="655949" cy="584775"/>
          </a:xfrm>
          <a:prstGeom prst="rect">
            <a:avLst/>
          </a:prstGeom>
          <a:noFill/>
        </p:spPr>
        <p:txBody>
          <a:bodyPr wrap="none" rtlCol="0">
            <a:spAutoFit/>
          </a:bodyPr>
          <a:lstStyle/>
          <a:p>
            <a:r>
              <a:rPr lang="en-US" sz="3200" dirty="0" smtClean="0"/>
              <a:t>LV</a:t>
            </a:r>
            <a:endParaRPr lang="en-US" sz="3200" dirty="0"/>
          </a:p>
        </p:txBody>
      </p:sp>
      <p:sp>
        <p:nvSpPr>
          <p:cNvPr id="1031" name="TextBox 1030"/>
          <p:cNvSpPr txBox="1"/>
          <p:nvPr/>
        </p:nvSpPr>
        <p:spPr>
          <a:xfrm>
            <a:off x="0" y="6422080"/>
            <a:ext cx="5790624" cy="461665"/>
          </a:xfrm>
          <a:prstGeom prst="rect">
            <a:avLst/>
          </a:prstGeom>
          <a:noFill/>
        </p:spPr>
        <p:txBody>
          <a:bodyPr wrap="none" rtlCol="0">
            <a:spAutoFit/>
          </a:bodyPr>
          <a:lstStyle/>
          <a:p>
            <a:r>
              <a:rPr lang="en-US" sz="2400" i="1" dirty="0" smtClean="0"/>
              <a:t>Kell, AM, et. al., Journal of Virology, 2013</a:t>
            </a:r>
            <a:endParaRPr lang="en-US" sz="2400" i="1" dirty="0"/>
          </a:p>
        </p:txBody>
      </p:sp>
      <p:graphicFrame>
        <p:nvGraphicFramePr>
          <p:cNvPr id="32" name="Chart 31"/>
          <p:cNvGraphicFramePr>
            <a:graphicFrameLocks/>
          </p:cNvGraphicFramePr>
          <p:nvPr>
            <p:extLst>
              <p:ext uri="{D42A27DB-BD31-4B8C-83A1-F6EECF244321}">
                <p14:modId xmlns:p14="http://schemas.microsoft.com/office/powerpoint/2010/main" val="3355798275"/>
              </p:ext>
            </p:extLst>
          </p:nvPr>
        </p:nvGraphicFramePr>
        <p:xfrm>
          <a:off x="4380446" y="1668249"/>
          <a:ext cx="3360675" cy="31043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3" name="Chart 32"/>
          <p:cNvGraphicFramePr>
            <a:graphicFrameLocks/>
          </p:cNvGraphicFramePr>
          <p:nvPr>
            <p:extLst>
              <p:ext uri="{D42A27DB-BD31-4B8C-83A1-F6EECF244321}">
                <p14:modId xmlns:p14="http://schemas.microsoft.com/office/powerpoint/2010/main" val="1615345150"/>
              </p:ext>
            </p:extLst>
          </p:nvPr>
        </p:nvGraphicFramePr>
        <p:xfrm>
          <a:off x="717549" y="1669969"/>
          <a:ext cx="3307373" cy="3110017"/>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1015999" y="1086338"/>
            <a:ext cx="3364447" cy="523220"/>
          </a:xfrm>
          <a:prstGeom prst="rect">
            <a:avLst/>
          </a:prstGeom>
          <a:noFill/>
        </p:spPr>
        <p:txBody>
          <a:bodyPr wrap="none" rtlCol="0">
            <a:spAutoFit/>
          </a:bodyPr>
          <a:lstStyle/>
          <a:p>
            <a:r>
              <a:rPr lang="en-US" sz="2800" dirty="0" smtClean="0"/>
              <a:t>24 Hour Delay Time</a:t>
            </a:r>
            <a:endParaRPr lang="en-US" sz="2800" dirty="0"/>
          </a:p>
        </p:txBody>
      </p:sp>
      <p:sp>
        <p:nvSpPr>
          <p:cNvPr id="7" name="Left Bracket 6"/>
          <p:cNvSpPr/>
          <p:nvPr/>
        </p:nvSpPr>
        <p:spPr>
          <a:xfrm rot="5400000">
            <a:off x="2769162" y="2535755"/>
            <a:ext cx="252300" cy="601364"/>
          </a:xfrm>
          <a:prstGeom prst="leftBracket">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TextBox 8"/>
          <p:cNvSpPr txBox="1"/>
          <p:nvPr/>
        </p:nvSpPr>
        <p:spPr>
          <a:xfrm>
            <a:off x="2705179" y="2202658"/>
            <a:ext cx="404278" cy="769441"/>
          </a:xfrm>
          <a:prstGeom prst="rect">
            <a:avLst/>
          </a:prstGeom>
          <a:noFill/>
        </p:spPr>
        <p:txBody>
          <a:bodyPr wrap="none" rtlCol="0">
            <a:spAutoFit/>
          </a:bodyPr>
          <a:lstStyle/>
          <a:p>
            <a:r>
              <a:rPr lang="en-US" sz="4400" dirty="0" smtClean="0"/>
              <a:t>*</a:t>
            </a:r>
            <a:endParaRPr lang="en-US" sz="4400" dirty="0"/>
          </a:p>
        </p:txBody>
      </p:sp>
      <p:sp>
        <p:nvSpPr>
          <p:cNvPr id="36" name="Left Bracket 35"/>
          <p:cNvSpPr/>
          <p:nvPr/>
        </p:nvSpPr>
        <p:spPr>
          <a:xfrm rot="5400000">
            <a:off x="6498538" y="2337322"/>
            <a:ext cx="252300" cy="601364"/>
          </a:xfrm>
          <a:prstGeom prst="leftBracket">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7" name="TextBox 36"/>
          <p:cNvSpPr txBox="1"/>
          <p:nvPr/>
        </p:nvSpPr>
        <p:spPr>
          <a:xfrm>
            <a:off x="6434555" y="2004225"/>
            <a:ext cx="404278" cy="769441"/>
          </a:xfrm>
          <a:prstGeom prst="rect">
            <a:avLst/>
          </a:prstGeom>
          <a:noFill/>
        </p:spPr>
        <p:txBody>
          <a:bodyPr wrap="none" rtlCol="0">
            <a:spAutoFit/>
          </a:bodyPr>
          <a:lstStyle/>
          <a:p>
            <a:r>
              <a:rPr lang="en-US" sz="4400" dirty="0" smtClean="0"/>
              <a:t>*</a:t>
            </a:r>
            <a:endParaRPr lang="en-US" sz="4400" dirty="0"/>
          </a:p>
        </p:txBody>
      </p:sp>
    </p:spTree>
    <p:extLst>
      <p:ext uri="{BB962C8B-B14F-4D97-AF65-F5344CB8AC3E}">
        <p14:creationId xmlns:p14="http://schemas.microsoft.com/office/powerpoint/2010/main" val="3635547779"/>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117" y="169442"/>
            <a:ext cx="8836503" cy="1143000"/>
          </a:xfrm>
        </p:spPr>
        <p:txBody>
          <a:bodyPr/>
          <a:lstStyle/>
          <a:p>
            <a:r>
              <a:rPr lang="en-US" sz="3600" dirty="0" smtClean="0"/>
              <a:t>Superinfection and Virulence Tradeoff?</a:t>
            </a:r>
            <a:endParaRPr lang="en-US" sz="3600" dirty="0"/>
          </a:p>
        </p:txBody>
      </p:sp>
      <p:sp>
        <p:nvSpPr>
          <p:cNvPr id="3" name="Content Placeholder 2"/>
          <p:cNvSpPr>
            <a:spLocks noGrp="1"/>
          </p:cNvSpPr>
          <p:nvPr>
            <p:ph idx="1"/>
          </p:nvPr>
        </p:nvSpPr>
        <p:spPr>
          <a:xfrm>
            <a:off x="250852" y="1543557"/>
            <a:ext cx="8698937" cy="1730003"/>
          </a:xfrm>
        </p:spPr>
        <p:txBody>
          <a:bodyPr/>
          <a:lstStyle/>
          <a:p>
            <a:r>
              <a:rPr lang="en-US" sz="2800" u="sng" dirty="0" smtClean="0"/>
              <a:t>First</a:t>
            </a:r>
            <a:r>
              <a:rPr lang="en-US" sz="2800" dirty="0" smtClean="0"/>
              <a:t> virus genotype infecting host has advantage</a:t>
            </a:r>
          </a:p>
          <a:p>
            <a:pPr marL="0" indent="0">
              <a:buNone/>
            </a:pPr>
            <a:endParaRPr lang="en-US" sz="2800" dirty="0" smtClean="0"/>
          </a:p>
          <a:p>
            <a:r>
              <a:rPr lang="en-US" sz="2800" dirty="0" smtClean="0"/>
              <a:t>Virulence </a:t>
            </a:r>
            <a:r>
              <a:rPr lang="en-US" sz="2800" u="sng" dirty="0" smtClean="0"/>
              <a:t>not</a:t>
            </a:r>
            <a:r>
              <a:rPr lang="en-US" sz="2800" dirty="0" smtClean="0"/>
              <a:t> associated with superinfection fitness</a:t>
            </a:r>
            <a:endParaRPr lang="en-US" sz="2800" dirty="0"/>
          </a:p>
          <a:p>
            <a:pPr marL="0" indent="0">
              <a:buNone/>
            </a:pPr>
            <a:endParaRPr lang="en-US" sz="2800" dirty="0" smtClean="0"/>
          </a:p>
          <a:p>
            <a:endParaRPr lang="en-US" sz="2800" dirty="0"/>
          </a:p>
        </p:txBody>
      </p:sp>
      <p:grpSp>
        <p:nvGrpSpPr>
          <p:cNvPr id="4" name="Group 3"/>
          <p:cNvGrpSpPr/>
          <p:nvPr/>
        </p:nvGrpSpPr>
        <p:grpSpPr>
          <a:xfrm>
            <a:off x="5879197" y="3435400"/>
            <a:ext cx="2050998" cy="871506"/>
            <a:chOff x="4952711" y="1479983"/>
            <a:chExt cx="2011031" cy="1093499"/>
          </a:xfrm>
        </p:grpSpPr>
        <p:pic>
          <p:nvPicPr>
            <p:cNvPr id="5" name="Picture 2" descr="http://drawinghowtodraw.com/stepbystepdrawinglessons/wp-content/uploads/2010/01/05-fish.png"/>
            <p:cNvPicPr>
              <a:picLocks noChangeAspect="1" noChangeArrowheads="1"/>
            </p:cNvPicPr>
            <p:nvPr/>
          </p:nvPicPr>
          <p:blipFill>
            <a:blip r:embed="rId3" cstate="print"/>
            <a:srcRect/>
            <a:stretch>
              <a:fillRect/>
            </a:stretch>
          </p:blipFill>
          <p:spPr bwMode="auto">
            <a:xfrm>
              <a:off x="4952711" y="1479983"/>
              <a:ext cx="2011031" cy="1093499"/>
            </a:xfrm>
            <a:prstGeom prst="rect">
              <a:avLst/>
            </a:prstGeom>
            <a:noFill/>
          </p:spPr>
        </p:pic>
        <p:sp>
          <p:nvSpPr>
            <p:cNvPr id="6" name="Oval 5"/>
            <p:cNvSpPr/>
            <p:nvPr/>
          </p:nvSpPr>
          <p:spPr>
            <a:xfrm>
              <a:off x="6015962" y="1786782"/>
              <a:ext cx="422940" cy="132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Oval 6"/>
            <p:cNvSpPr/>
            <p:nvPr/>
          </p:nvSpPr>
          <p:spPr>
            <a:xfrm>
              <a:off x="5691710" y="2009209"/>
              <a:ext cx="428534" cy="152100"/>
            </a:xfrm>
            <a:prstGeom prst="ellips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8" name="Right Arrow 7"/>
          <p:cNvSpPr/>
          <p:nvPr/>
        </p:nvSpPr>
        <p:spPr>
          <a:xfrm>
            <a:off x="4118206" y="3571500"/>
            <a:ext cx="1028329" cy="406909"/>
          </a:xfrm>
          <a:prstGeom prst="rightArrow">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p:nvPr/>
        </p:nvGrpSpPr>
        <p:grpSpPr>
          <a:xfrm>
            <a:off x="1313565" y="3424973"/>
            <a:ext cx="2125550" cy="864428"/>
            <a:chOff x="1329748" y="1473055"/>
            <a:chExt cx="2011031" cy="1093499"/>
          </a:xfrm>
        </p:grpSpPr>
        <p:pic>
          <p:nvPicPr>
            <p:cNvPr id="10" name="Picture 2" descr="http://drawinghowtodraw.com/stepbystepdrawinglessons/wp-content/uploads/2010/01/05-fish.png"/>
            <p:cNvPicPr>
              <a:picLocks noChangeAspect="1" noChangeArrowheads="1"/>
            </p:cNvPicPr>
            <p:nvPr/>
          </p:nvPicPr>
          <p:blipFill>
            <a:blip r:embed="rId3" cstate="print"/>
            <a:srcRect/>
            <a:stretch>
              <a:fillRect/>
            </a:stretch>
          </p:blipFill>
          <p:spPr bwMode="auto">
            <a:xfrm>
              <a:off x="1329748" y="1473055"/>
              <a:ext cx="2011031" cy="1093499"/>
            </a:xfrm>
            <a:prstGeom prst="rect">
              <a:avLst/>
            </a:prstGeom>
            <a:noFill/>
          </p:spPr>
        </p:pic>
        <p:sp>
          <p:nvSpPr>
            <p:cNvPr id="11" name="Oval 10"/>
            <p:cNvSpPr/>
            <p:nvPr/>
          </p:nvSpPr>
          <p:spPr>
            <a:xfrm>
              <a:off x="2382607" y="1790246"/>
              <a:ext cx="422940" cy="132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pic>
        <p:nvPicPr>
          <p:cNvPr id="13" name="Picture 2" descr="http://drawinghowtodraw.com/stepbystepdrawinglessons/wp-content/uploads/2010/01/05-fish.png"/>
          <p:cNvPicPr>
            <a:picLocks noChangeAspect="1" noChangeArrowheads="1"/>
          </p:cNvPicPr>
          <p:nvPr/>
        </p:nvPicPr>
        <p:blipFill>
          <a:blip r:embed="rId3" cstate="print"/>
          <a:srcRect/>
          <a:stretch>
            <a:fillRect/>
          </a:stretch>
        </p:blipFill>
        <p:spPr bwMode="auto">
          <a:xfrm>
            <a:off x="1306412" y="5176844"/>
            <a:ext cx="2063669" cy="864428"/>
          </a:xfrm>
          <a:prstGeom prst="rect">
            <a:avLst/>
          </a:prstGeom>
          <a:noFill/>
        </p:spPr>
      </p:pic>
      <p:grpSp>
        <p:nvGrpSpPr>
          <p:cNvPr id="15" name="Group 14"/>
          <p:cNvGrpSpPr/>
          <p:nvPr/>
        </p:nvGrpSpPr>
        <p:grpSpPr>
          <a:xfrm>
            <a:off x="5855119" y="5192603"/>
            <a:ext cx="2075076" cy="871506"/>
            <a:chOff x="4952711" y="1479983"/>
            <a:chExt cx="2011031" cy="1093499"/>
          </a:xfrm>
        </p:grpSpPr>
        <p:pic>
          <p:nvPicPr>
            <p:cNvPr id="16" name="Picture 2" descr="http://drawinghowtodraw.com/stepbystepdrawinglessons/wp-content/uploads/2010/01/05-fish.png"/>
            <p:cNvPicPr>
              <a:picLocks noChangeAspect="1" noChangeArrowheads="1"/>
            </p:cNvPicPr>
            <p:nvPr/>
          </p:nvPicPr>
          <p:blipFill>
            <a:blip r:embed="rId3" cstate="print"/>
            <a:srcRect/>
            <a:stretch>
              <a:fillRect/>
            </a:stretch>
          </p:blipFill>
          <p:spPr bwMode="auto">
            <a:xfrm>
              <a:off x="4952711" y="1479983"/>
              <a:ext cx="2011031" cy="1093499"/>
            </a:xfrm>
            <a:prstGeom prst="rect">
              <a:avLst/>
            </a:prstGeom>
            <a:noFill/>
          </p:spPr>
        </p:pic>
        <p:sp>
          <p:nvSpPr>
            <p:cNvPr id="17" name="Oval 16"/>
            <p:cNvSpPr/>
            <p:nvPr/>
          </p:nvSpPr>
          <p:spPr>
            <a:xfrm>
              <a:off x="6015962" y="1786782"/>
              <a:ext cx="422940" cy="132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Oval 17"/>
            <p:cNvSpPr/>
            <p:nvPr/>
          </p:nvSpPr>
          <p:spPr>
            <a:xfrm>
              <a:off x="5691710" y="2009209"/>
              <a:ext cx="428534" cy="152100"/>
            </a:xfrm>
            <a:prstGeom prst="ellips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19" name="Oval 18"/>
          <p:cNvSpPr/>
          <p:nvPr/>
        </p:nvSpPr>
        <p:spPr>
          <a:xfrm>
            <a:off x="2002095" y="5567745"/>
            <a:ext cx="424284" cy="121222"/>
          </a:xfrm>
          <a:prstGeom prst="ellips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ight Arrow 19"/>
          <p:cNvSpPr/>
          <p:nvPr/>
        </p:nvSpPr>
        <p:spPr>
          <a:xfrm>
            <a:off x="4118205" y="5405603"/>
            <a:ext cx="1028329" cy="406909"/>
          </a:xfrm>
          <a:prstGeom prst="rightArrow">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Equal 20"/>
          <p:cNvSpPr/>
          <p:nvPr/>
        </p:nvSpPr>
        <p:spPr>
          <a:xfrm>
            <a:off x="3932088" y="4289402"/>
            <a:ext cx="1400563" cy="778156"/>
          </a:xfrm>
          <a:prstGeom prst="mathEqua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2" name="TextBox 21"/>
          <p:cNvSpPr txBox="1"/>
          <p:nvPr/>
        </p:nvSpPr>
        <p:spPr>
          <a:xfrm>
            <a:off x="779789" y="6206591"/>
            <a:ext cx="7866256" cy="523220"/>
          </a:xfrm>
          <a:prstGeom prst="rect">
            <a:avLst/>
          </a:prstGeom>
          <a:noFill/>
        </p:spPr>
        <p:txBody>
          <a:bodyPr wrap="none" rtlCol="0">
            <a:spAutoFit/>
          </a:bodyPr>
          <a:lstStyle/>
          <a:p>
            <a:r>
              <a:rPr lang="en-US" sz="2800" dirty="0">
                <a:solidFill>
                  <a:srgbClr val="FF0000"/>
                </a:solidFill>
              </a:rPr>
              <a:t>Could explain field maintenance of low </a:t>
            </a:r>
            <a:r>
              <a:rPr lang="en-US" sz="2800" dirty="0" smtClean="0">
                <a:solidFill>
                  <a:srgbClr val="FF0000"/>
                </a:solidFill>
              </a:rPr>
              <a:t>virulence</a:t>
            </a:r>
            <a:endParaRPr lang="en-US" sz="2800" dirty="0">
              <a:solidFill>
                <a:srgbClr val="FF0000"/>
              </a:solidFill>
            </a:endParaRPr>
          </a:p>
        </p:txBody>
      </p:sp>
    </p:spTree>
    <p:extLst>
      <p:ext uri="{BB962C8B-B14F-4D97-AF65-F5344CB8AC3E}">
        <p14:creationId xmlns:p14="http://schemas.microsoft.com/office/powerpoint/2010/main" val="35984857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9" grpId="0" animBg="1"/>
      <p:bldP spid="20" grpId="0" animBg="1"/>
      <p:bldP spid="21" grpId="0" animBg="1"/>
      <p:bldP spid="2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46163" y="145453"/>
            <a:ext cx="8229600" cy="1143000"/>
          </a:xfrm>
        </p:spPr>
        <p:txBody>
          <a:bodyPr/>
          <a:lstStyle/>
          <a:p>
            <a:pPr eaLnBrk="1" hangingPunct="1"/>
            <a:r>
              <a:rPr lang="en-GB" sz="4000" dirty="0" smtClean="0"/>
              <a:t>Virulence and Other Fitness Traits</a:t>
            </a:r>
            <a:endParaRPr lang="en-US" sz="4000" dirty="0" smtClean="0"/>
          </a:p>
        </p:txBody>
      </p:sp>
      <p:sp>
        <p:nvSpPr>
          <p:cNvPr id="14" name="TextBox 13"/>
          <p:cNvSpPr txBox="1"/>
          <p:nvPr/>
        </p:nvSpPr>
        <p:spPr>
          <a:xfrm>
            <a:off x="242761" y="1038400"/>
            <a:ext cx="8480453" cy="954107"/>
          </a:xfrm>
          <a:prstGeom prst="rect">
            <a:avLst/>
          </a:prstGeom>
          <a:noFill/>
        </p:spPr>
        <p:txBody>
          <a:bodyPr wrap="square" rtlCol="0">
            <a:spAutoFit/>
          </a:bodyPr>
          <a:lstStyle/>
          <a:p>
            <a:pPr algn="ctr"/>
            <a:r>
              <a:rPr lang="en-US" sz="2800" dirty="0" smtClean="0"/>
              <a:t>Dosage to infect 50% of fish –ID 50 </a:t>
            </a:r>
          </a:p>
          <a:p>
            <a:pPr algn="ctr"/>
            <a:r>
              <a:rPr lang="en-US" sz="2800" dirty="0" smtClean="0"/>
              <a:t>(Undergraduate Doug McKenney)</a:t>
            </a:r>
            <a:endParaRPr lang="en-US" sz="2800" dirty="0"/>
          </a:p>
        </p:txBody>
      </p:sp>
      <p:pic>
        <p:nvPicPr>
          <p:cNvPr id="50" name="Picture 49" descr="SpaceNeedleLabDay2.7.12.jpg"/>
          <p:cNvPicPr>
            <a:picLocks noChangeAspect="1"/>
          </p:cNvPicPr>
          <p:nvPr/>
        </p:nvPicPr>
        <p:blipFill rotWithShape="1">
          <a:blip r:embed="rId4" cstate="print"/>
          <a:srcRect l="43170" t="27354" r="46458" b="48866"/>
          <a:stretch/>
        </p:blipFill>
        <p:spPr>
          <a:xfrm>
            <a:off x="253545" y="1927568"/>
            <a:ext cx="954408" cy="1453302"/>
          </a:xfrm>
          <a:prstGeom prst="rect">
            <a:avLst/>
          </a:prstGeom>
        </p:spPr>
      </p:pic>
      <p:sp>
        <p:nvSpPr>
          <p:cNvPr id="7" name="TextBox 6"/>
          <p:cNvSpPr txBox="1"/>
          <p:nvPr/>
        </p:nvSpPr>
        <p:spPr>
          <a:xfrm>
            <a:off x="3346910" y="5906305"/>
            <a:ext cx="3306739" cy="830997"/>
          </a:xfrm>
          <a:prstGeom prst="rect">
            <a:avLst/>
          </a:prstGeom>
          <a:noFill/>
          <a:ln w="25400">
            <a:solidFill>
              <a:srgbClr val="008000"/>
            </a:solidFill>
          </a:ln>
        </p:spPr>
        <p:txBody>
          <a:bodyPr wrap="none" rtlCol="0">
            <a:spAutoFit/>
          </a:bodyPr>
          <a:lstStyle/>
          <a:p>
            <a:r>
              <a:rPr lang="en-US" sz="2400" dirty="0" smtClean="0"/>
              <a:t>ID50 HV: ~900 pfu/ml</a:t>
            </a:r>
          </a:p>
          <a:p>
            <a:r>
              <a:rPr lang="en-US" sz="2400" dirty="0" smtClean="0"/>
              <a:t>ID50 LV: ~7500 pfu/ml</a:t>
            </a:r>
            <a:endParaRPr lang="en-US" sz="2400" dirty="0"/>
          </a:p>
        </p:txBody>
      </p:sp>
      <p:graphicFrame>
        <p:nvGraphicFramePr>
          <p:cNvPr id="9" name="Chart 8"/>
          <p:cNvGraphicFramePr>
            <a:graphicFrameLocks/>
          </p:cNvGraphicFramePr>
          <p:nvPr>
            <p:extLst>
              <p:ext uri="{D42A27DB-BD31-4B8C-83A1-F6EECF244321}">
                <p14:modId xmlns:p14="http://schemas.microsoft.com/office/powerpoint/2010/main" val="1700629201"/>
              </p:ext>
            </p:extLst>
          </p:nvPr>
        </p:nvGraphicFramePr>
        <p:xfrm>
          <a:off x="2098339" y="2153695"/>
          <a:ext cx="6340489" cy="3167820"/>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p:cNvSpPr txBox="1"/>
          <p:nvPr/>
        </p:nvSpPr>
        <p:spPr>
          <a:xfrm>
            <a:off x="4150126" y="5277020"/>
            <a:ext cx="3157467" cy="461665"/>
          </a:xfrm>
          <a:prstGeom prst="rect">
            <a:avLst/>
          </a:prstGeom>
          <a:noFill/>
        </p:spPr>
        <p:txBody>
          <a:bodyPr wrap="none" rtlCol="0">
            <a:spAutoFit/>
          </a:bodyPr>
          <a:lstStyle/>
          <a:p>
            <a:r>
              <a:rPr lang="en-US" sz="2400" dirty="0" smtClean="0"/>
              <a:t>Virus Dosage (pfu/ml)</a:t>
            </a:r>
            <a:endParaRPr lang="en-US" sz="2400" dirty="0"/>
          </a:p>
        </p:txBody>
      </p:sp>
      <p:sp>
        <p:nvSpPr>
          <p:cNvPr id="11" name="TextBox 10"/>
          <p:cNvSpPr txBox="1"/>
          <p:nvPr/>
        </p:nvSpPr>
        <p:spPr>
          <a:xfrm rot="16200000">
            <a:off x="540446" y="3245277"/>
            <a:ext cx="2659427" cy="523220"/>
          </a:xfrm>
          <a:prstGeom prst="rect">
            <a:avLst/>
          </a:prstGeom>
          <a:noFill/>
        </p:spPr>
        <p:txBody>
          <a:bodyPr wrap="none" rtlCol="0">
            <a:spAutoFit/>
          </a:bodyPr>
          <a:lstStyle/>
          <a:p>
            <a:r>
              <a:rPr lang="en-US" sz="2800" dirty="0" smtClean="0"/>
              <a:t>% Fish Infected</a:t>
            </a:r>
            <a:endParaRPr lang="en-US" sz="2800" dirty="0"/>
          </a:p>
        </p:txBody>
      </p:sp>
    </p:spTree>
    <p:custDataLst>
      <p:tags r:id="rId1"/>
    </p:custDataLst>
    <p:extLst>
      <p:ext uri="{BB962C8B-B14F-4D97-AF65-F5344CB8AC3E}">
        <p14:creationId xmlns:p14="http://schemas.microsoft.com/office/powerpoint/2010/main" val="861344712"/>
      </p:ext>
    </p:extLst>
  </p:cSld>
  <p:clrMapOvr>
    <a:masterClrMapping/>
  </p:clrMapOvr>
  <mc:AlternateContent xmlns:mc="http://schemas.openxmlformats.org/markup-compatibility/2006" xmlns:p14="http://schemas.microsoft.com/office/powerpoint/2010/main">
    <mc:Choice Requires="p14">
      <p:transition spd="slow" p14:dur="2000" advTm="34938"/>
    </mc:Choice>
    <mc:Fallback xmlns="">
      <p:transition spd="slow" advTm="3493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mph" presetSubtype="2" fill="hold" grpId="0" nodeType="clickEffect">
                                  <p:stCondLst>
                                    <p:cond delay="0"/>
                                  </p:stCondLst>
                                  <p:childTnLst>
                                    <p:animClr clrSpc="rgb" dir="cw">
                                      <p:cBhvr override="childStyle">
                                        <p:cTn id="12" dur="500" fill="hold"/>
                                        <p:tgtEl>
                                          <p:spTgt spid="14"/>
                                        </p:tgtEl>
                                        <p:attrNameLst>
                                          <p:attrName>style.color</p:attrName>
                                        </p:attrNameLst>
                                      </p:cBhvr>
                                      <p:to>
                                        <a:srgbClr val="FF0000"/>
                                      </p:to>
                                    </p:animClr>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46163" y="145453"/>
            <a:ext cx="8229600" cy="1143000"/>
          </a:xfrm>
        </p:spPr>
        <p:txBody>
          <a:bodyPr/>
          <a:lstStyle/>
          <a:p>
            <a:pPr eaLnBrk="1" hangingPunct="1"/>
            <a:r>
              <a:rPr lang="en-GB" sz="4000" dirty="0" smtClean="0"/>
              <a:t>Virulence and Other Fitness Traits</a:t>
            </a:r>
            <a:endParaRPr lang="en-US" sz="4000" dirty="0" smtClean="0"/>
          </a:p>
        </p:txBody>
      </p:sp>
      <p:pic>
        <p:nvPicPr>
          <p:cNvPr id="38" name="Picture 37" descr="SpaceNeedleLabDay2.7.12.jpg"/>
          <p:cNvPicPr>
            <a:picLocks noChangeAspect="1"/>
          </p:cNvPicPr>
          <p:nvPr/>
        </p:nvPicPr>
        <p:blipFill rotWithShape="1">
          <a:blip r:embed="rId4" cstate="print"/>
          <a:srcRect l="65279" t="37115" r="25124" b="39815"/>
          <a:stretch/>
        </p:blipFill>
        <p:spPr>
          <a:xfrm>
            <a:off x="249168" y="1259897"/>
            <a:ext cx="981745" cy="1567509"/>
          </a:xfrm>
          <a:prstGeom prst="rect">
            <a:avLst/>
          </a:prstGeom>
        </p:spPr>
      </p:pic>
      <p:sp>
        <p:nvSpPr>
          <p:cNvPr id="3" name="TextBox 2"/>
          <p:cNvSpPr txBox="1"/>
          <p:nvPr/>
        </p:nvSpPr>
        <p:spPr>
          <a:xfrm>
            <a:off x="2413953" y="1121909"/>
            <a:ext cx="4256143" cy="1384995"/>
          </a:xfrm>
          <a:prstGeom prst="rect">
            <a:avLst/>
          </a:prstGeom>
          <a:noFill/>
        </p:spPr>
        <p:txBody>
          <a:bodyPr wrap="none" rtlCol="0">
            <a:spAutoFit/>
          </a:bodyPr>
          <a:lstStyle/>
          <a:p>
            <a:pPr marL="0" lvl="1" algn="ctr"/>
            <a:r>
              <a:rPr lang="en-GB" sz="2800" dirty="0"/>
              <a:t>Superinfection </a:t>
            </a:r>
            <a:endParaRPr lang="en-GB" sz="2800" dirty="0" smtClean="0"/>
          </a:p>
          <a:p>
            <a:pPr marL="0" lvl="1" algn="ctr"/>
            <a:r>
              <a:rPr lang="en-GB" sz="2800" dirty="0" smtClean="0"/>
              <a:t>(</a:t>
            </a:r>
            <a:r>
              <a:rPr lang="en-GB" sz="2800" dirty="0"/>
              <a:t>Grad student Alison Kell)</a:t>
            </a:r>
          </a:p>
          <a:p>
            <a:pPr algn="ctr"/>
            <a:endParaRPr lang="en-US" sz="2800" dirty="0"/>
          </a:p>
        </p:txBody>
      </p:sp>
      <p:grpSp>
        <p:nvGrpSpPr>
          <p:cNvPr id="4" name="Group 3"/>
          <p:cNvGrpSpPr/>
          <p:nvPr/>
        </p:nvGrpSpPr>
        <p:grpSpPr>
          <a:xfrm>
            <a:off x="1283853" y="1882060"/>
            <a:ext cx="7618987" cy="4482377"/>
            <a:chOff x="1283853" y="2254822"/>
            <a:chExt cx="7618987" cy="4482377"/>
          </a:xfrm>
        </p:grpSpPr>
        <p:graphicFrame>
          <p:nvGraphicFramePr>
            <p:cNvPr id="8" name="Chart 7"/>
            <p:cNvGraphicFramePr>
              <a:graphicFrameLocks noChangeAspect="1"/>
            </p:cNvGraphicFramePr>
            <p:nvPr>
              <p:extLst>
                <p:ext uri="{D42A27DB-BD31-4B8C-83A1-F6EECF244321}">
                  <p14:modId xmlns:p14="http://schemas.microsoft.com/office/powerpoint/2010/main" val="3825919915"/>
                </p:ext>
              </p:extLst>
            </p:nvPr>
          </p:nvGraphicFramePr>
          <p:xfrm>
            <a:off x="1283853" y="2254822"/>
            <a:ext cx="7618987" cy="4482377"/>
          </p:xfrm>
          <a:graphic>
            <a:graphicData uri="http://schemas.openxmlformats.org/drawingml/2006/chart">
              <c:chart xmlns:c="http://schemas.openxmlformats.org/drawingml/2006/chart" xmlns:r="http://schemas.openxmlformats.org/officeDocument/2006/relationships" r:id="rId5"/>
            </a:graphicData>
          </a:graphic>
        </p:graphicFrame>
        <p:sp>
          <p:nvSpPr>
            <p:cNvPr id="2" name="TextBox 1"/>
            <p:cNvSpPr txBox="1"/>
            <p:nvPr/>
          </p:nvSpPr>
          <p:spPr>
            <a:xfrm>
              <a:off x="6957651" y="5563713"/>
              <a:ext cx="527007" cy="461665"/>
            </a:xfrm>
            <a:prstGeom prst="rect">
              <a:avLst/>
            </a:prstGeom>
            <a:noFill/>
          </p:spPr>
          <p:txBody>
            <a:bodyPr wrap="none" rtlCol="0">
              <a:spAutoFit/>
            </a:bodyPr>
            <a:lstStyle/>
            <a:p>
              <a:r>
                <a:rPr lang="en-US" sz="2400" dirty="0" smtClean="0"/>
                <a:t>96</a:t>
              </a:r>
              <a:endParaRPr lang="en-US" sz="2400" dirty="0"/>
            </a:p>
          </p:txBody>
        </p:sp>
        <p:sp>
          <p:nvSpPr>
            <p:cNvPr id="10" name="TextBox 9"/>
            <p:cNvSpPr txBox="1"/>
            <p:nvPr/>
          </p:nvSpPr>
          <p:spPr>
            <a:xfrm>
              <a:off x="5978051" y="5536637"/>
              <a:ext cx="527007" cy="461665"/>
            </a:xfrm>
            <a:prstGeom prst="rect">
              <a:avLst/>
            </a:prstGeom>
            <a:noFill/>
          </p:spPr>
          <p:txBody>
            <a:bodyPr wrap="none" rtlCol="0">
              <a:spAutoFit/>
            </a:bodyPr>
            <a:lstStyle/>
            <a:p>
              <a:r>
                <a:rPr lang="en-US" sz="2400" dirty="0" smtClean="0"/>
                <a:t>48</a:t>
              </a:r>
              <a:endParaRPr lang="en-US" sz="2400" dirty="0"/>
            </a:p>
          </p:txBody>
        </p:sp>
        <p:sp>
          <p:nvSpPr>
            <p:cNvPr id="11" name="TextBox 10"/>
            <p:cNvSpPr txBox="1"/>
            <p:nvPr/>
          </p:nvSpPr>
          <p:spPr>
            <a:xfrm>
              <a:off x="4888011" y="5537174"/>
              <a:ext cx="527007" cy="461665"/>
            </a:xfrm>
            <a:prstGeom prst="rect">
              <a:avLst/>
            </a:prstGeom>
            <a:noFill/>
          </p:spPr>
          <p:txBody>
            <a:bodyPr wrap="none" rtlCol="0">
              <a:spAutoFit/>
            </a:bodyPr>
            <a:lstStyle/>
            <a:p>
              <a:r>
                <a:rPr lang="en-US" sz="2400" dirty="0" smtClean="0"/>
                <a:t>24</a:t>
              </a:r>
              <a:endParaRPr lang="en-US" sz="2400" dirty="0"/>
            </a:p>
          </p:txBody>
        </p:sp>
        <p:sp>
          <p:nvSpPr>
            <p:cNvPr id="12" name="TextBox 11"/>
            <p:cNvSpPr txBox="1"/>
            <p:nvPr/>
          </p:nvSpPr>
          <p:spPr>
            <a:xfrm>
              <a:off x="2734995" y="5482488"/>
              <a:ext cx="355837" cy="461665"/>
            </a:xfrm>
            <a:prstGeom prst="rect">
              <a:avLst/>
            </a:prstGeom>
            <a:noFill/>
          </p:spPr>
          <p:txBody>
            <a:bodyPr wrap="none" rtlCol="0">
              <a:spAutoFit/>
            </a:bodyPr>
            <a:lstStyle/>
            <a:p>
              <a:r>
                <a:rPr lang="en-US" sz="2400" dirty="0" smtClean="0"/>
                <a:t>0</a:t>
              </a:r>
              <a:endParaRPr lang="en-US" sz="2400" dirty="0"/>
            </a:p>
          </p:txBody>
        </p:sp>
        <p:sp>
          <p:nvSpPr>
            <p:cNvPr id="13" name="TextBox 12"/>
            <p:cNvSpPr txBox="1"/>
            <p:nvPr/>
          </p:nvSpPr>
          <p:spPr>
            <a:xfrm>
              <a:off x="3853738" y="5538248"/>
              <a:ext cx="527007" cy="461665"/>
            </a:xfrm>
            <a:prstGeom prst="rect">
              <a:avLst/>
            </a:prstGeom>
            <a:noFill/>
          </p:spPr>
          <p:txBody>
            <a:bodyPr wrap="none" rtlCol="0">
              <a:spAutoFit/>
            </a:bodyPr>
            <a:lstStyle/>
            <a:p>
              <a:r>
                <a:rPr lang="en-US" sz="2400" dirty="0" smtClean="0"/>
                <a:t>12</a:t>
              </a:r>
              <a:endParaRPr lang="en-US" sz="2400" dirty="0"/>
            </a:p>
          </p:txBody>
        </p:sp>
        <p:sp>
          <p:nvSpPr>
            <p:cNvPr id="15" name="TextBox 14"/>
            <p:cNvSpPr txBox="1"/>
            <p:nvPr/>
          </p:nvSpPr>
          <p:spPr>
            <a:xfrm>
              <a:off x="7979759" y="5564249"/>
              <a:ext cx="698178" cy="461665"/>
            </a:xfrm>
            <a:prstGeom prst="rect">
              <a:avLst/>
            </a:prstGeom>
            <a:noFill/>
          </p:spPr>
          <p:txBody>
            <a:bodyPr wrap="none" rtlCol="0">
              <a:spAutoFit/>
            </a:bodyPr>
            <a:lstStyle/>
            <a:p>
              <a:r>
                <a:rPr lang="en-US" sz="2400" dirty="0" smtClean="0"/>
                <a:t>168</a:t>
              </a:r>
              <a:endParaRPr lang="en-US" sz="2400" dirty="0"/>
            </a:p>
          </p:txBody>
        </p:sp>
      </p:grpSp>
      <p:sp>
        <p:nvSpPr>
          <p:cNvPr id="16" name="TextBox 15"/>
          <p:cNvSpPr txBox="1"/>
          <p:nvPr/>
        </p:nvSpPr>
        <p:spPr>
          <a:xfrm>
            <a:off x="738374" y="6275621"/>
            <a:ext cx="7866256" cy="523220"/>
          </a:xfrm>
          <a:prstGeom prst="rect">
            <a:avLst/>
          </a:prstGeom>
          <a:noFill/>
        </p:spPr>
        <p:txBody>
          <a:bodyPr wrap="none" rtlCol="0">
            <a:spAutoFit/>
          </a:bodyPr>
          <a:lstStyle/>
          <a:p>
            <a:r>
              <a:rPr lang="en-US" sz="2800" dirty="0">
                <a:solidFill>
                  <a:srgbClr val="FF0000"/>
                </a:solidFill>
              </a:rPr>
              <a:t>Could explain field maintenance of low </a:t>
            </a:r>
            <a:r>
              <a:rPr lang="en-US" sz="2800" dirty="0" smtClean="0">
                <a:solidFill>
                  <a:srgbClr val="FF0000"/>
                </a:solidFill>
              </a:rPr>
              <a:t>virulence</a:t>
            </a:r>
            <a:endParaRPr lang="en-US" sz="2800" dirty="0">
              <a:solidFill>
                <a:srgbClr val="FF0000"/>
              </a:solidFill>
            </a:endParaRPr>
          </a:p>
        </p:txBody>
      </p:sp>
    </p:spTree>
    <p:custDataLst>
      <p:tags r:id="rId1"/>
    </p:custDataLst>
    <p:extLst>
      <p:ext uri="{BB962C8B-B14F-4D97-AF65-F5344CB8AC3E}">
        <p14:creationId xmlns:p14="http://schemas.microsoft.com/office/powerpoint/2010/main" val="1821138337"/>
      </p:ext>
    </p:extLst>
  </p:cSld>
  <p:clrMapOvr>
    <a:masterClrMapping/>
  </p:clrMapOvr>
  <mc:AlternateContent xmlns:mc="http://schemas.openxmlformats.org/markup-compatibility/2006" xmlns:p14="http://schemas.microsoft.com/office/powerpoint/2010/main">
    <mc:Choice Requires="p14">
      <p:transition spd="slow" p14:dur="2000" advTm="34938"/>
    </mc:Choice>
    <mc:Fallback xmlns="">
      <p:transition spd="slow" advTm="3493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587884" y="2306056"/>
            <a:ext cx="5751004" cy="2300180"/>
            <a:chOff x="2089976" y="6928295"/>
            <a:chExt cx="5751004" cy="2300180"/>
          </a:xfrm>
        </p:grpSpPr>
        <p:graphicFrame>
          <p:nvGraphicFramePr>
            <p:cNvPr id="7" name="Chart 6"/>
            <p:cNvGraphicFramePr/>
            <p:nvPr/>
          </p:nvGraphicFramePr>
          <p:xfrm>
            <a:off x="2171700" y="7018020"/>
            <a:ext cx="5669280" cy="214884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rot="16200000">
              <a:off x="1177291" y="7840980"/>
              <a:ext cx="2287036" cy="461665"/>
            </a:xfrm>
            <a:prstGeom prst="rect">
              <a:avLst/>
            </a:prstGeom>
            <a:noFill/>
          </p:spPr>
          <p:txBody>
            <a:bodyPr wrap="none" rtlCol="0">
              <a:spAutoFit/>
            </a:bodyPr>
            <a:lstStyle/>
            <a:p>
              <a:r>
                <a:rPr lang="en-US" sz="2400" dirty="0" smtClean="0">
                  <a:solidFill>
                    <a:srgbClr val="FF0000"/>
                  </a:solidFill>
                </a:rPr>
                <a:t>Log(Viral Load)</a:t>
              </a:r>
              <a:endParaRPr lang="en-US" sz="2400" dirty="0">
                <a:solidFill>
                  <a:srgbClr val="FF0000"/>
                </a:solidFill>
              </a:endParaRPr>
            </a:p>
          </p:txBody>
        </p:sp>
        <p:sp>
          <p:nvSpPr>
            <p:cNvPr id="9" name="TextBox 8"/>
            <p:cNvSpPr txBox="1"/>
            <p:nvPr/>
          </p:nvSpPr>
          <p:spPr>
            <a:xfrm>
              <a:off x="4377690" y="8766810"/>
              <a:ext cx="732893" cy="461665"/>
            </a:xfrm>
            <a:prstGeom prst="rect">
              <a:avLst/>
            </a:prstGeom>
            <a:noFill/>
          </p:spPr>
          <p:txBody>
            <a:bodyPr wrap="none" rtlCol="0">
              <a:spAutoFit/>
            </a:bodyPr>
            <a:lstStyle/>
            <a:p>
              <a:r>
                <a:rPr lang="en-US" sz="2400" dirty="0" smtClean="0"/>
                <a:t>Day</a:t>
              </a:r>
              <a:endParaRPr lang="en-US" sz="2400" dirty="0"/>
            </a:p>
          </p:txBody>
        </p:sp>
        <p:sp>
          <p:nvSpPr>
            <p:cNvPr id="10" name="TextBox 9"/>
            <p:cNvSpPr txBox="1"/>
            <p:nvPr/>
          </p:nvSpPr>
          <p:spPr>
            <a:xfrm rot="5400000">
              <a:off x="6394425" y="7638403"/>
              <a:ext cx="2032929" cy="830997"/>
            </a:xfrm>
            <a:prstGeom prst="rect">
              <a:avLst/>
            </a:prstGeom>
            <a:noFill/>
          </p:spPr>
          <p:txBody>
            <a:bodyPr wrap="none" rtlCol="0">
              <a:spAutoFit/>
            </a:bodyPr>
            <a:lstStyle/>
            <a:p>
              <a:pPr algn="ctr"/>
              <a:r>
                <a:rPr lang="en-US" sz="2400" dirty="0" smtClean="0">
                  <a:solidFill>
                    <a:srgbClr val="6600CC"/>
                  </a:solidFill>
                </a:rPr>
                <a:t>Log(MX Fold </a:t>
              </a:r>
            </a:p>
            <a:p>
              <a:pPr algn="ctr"/>
              <a:r>
                <a:rPr lang="en-US" sz="2400" dirty="0" smtClean="0">
                  <a:solidFill>
                    <a:srgbClr val="6600CC"/>
                  </a:solidFill>
                </a:rPr>
                <a:t>Change)</a:t>
              </a:r>
              <a:endParaRPr lang="en-US" sz="2400" dirty="0">
                <a:solidFill>
                  <a:srgbClr val="6600CC"/>
                </a:solidFill>
              </a:endParaRPr>
            </a:p>
          </p:txBody>
        </p:sp>
      </p:grpSp>
    </p:spTree>
    <p:extLst>
      <p:ext uri="{BB962C8B-B14F-4D97-AF65-F5344CB8AC3E}">
        <p14:creationId xmlns:p14="http://schemas.microsoft.com/office/powerpoint/2010/main" val="6358632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808"/>
            <a:ext cx="8229600" cy="1143000"/>
          </a:xfrm>
        </p:spPr>
        <p:txBody>
          <a:bodyPr>
            <a:normAutofit fontScale="90000"/>
          </a:bodyPr>
          <a:lstStyle/>
          <a:p>
            <a:r>
              <a:rPr lang="en-US" dirty="0" smtClean="0"/>
              <a:t>Exposure Dosage Data:</a:t>
            </a:r>
            <a:br>
              <a:rPr lang="en-US" dirty="0" smtClean="0"/>
            </a:br>
            <a:r>
              <a:rPr lang="en-US" dirty="0" smtClean="0"/>
              <a:t>Mortality</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131236898"/>
              </p:ext>
            </p:extLst>
          </p:nvPr>
        </p:nvGraphicFramePr>
        <p:xfrm>
          <a:off x="1066800" y="1752600"/>
          <a:ext cx="693420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762000" y="3377625"/>
            <a:ext cx="3101555" cy="584775"/>
          </a:xfrm>
          <a:prstGeom prst="rect">
            <a:avLst/>
          </a:prstGeom>
          <a:noFill/>
          <a:scene3d>
            <a:camera prst="orthographicFront">
              <a:rot lat="0" lon="0" rev="5400000"/>
            </a:camera>
            <a:lightRig rig="threePt" dir="t"/>
          </a:scene3d>
        </p:spPr>
        <p:txBody>
          <a:bodyPr wrap="none" rtlCol="0">
            <a:spAutoFit/>
          </a:bodyPr>
          <a:lstStyle/>
          <a:p>
            <a:r>
              <a:rPr lang="en-US" sz="3200" dirty="0" smtClean="0"/>
              <a:t>Percent Mortality</a:t>
            </a:r>
            <a:endParaRPr lang="en-US" sz="3200" dirty="0"/>
          </a:p>
        </p:txBody>
      </p:sp>
      <p:sp>
        <p:nvSpPr>
          <p:cNvPr id="6" name="TextBox 5"/>
          <p:cNvSpPr txBox="1"/>
          <p:nvPr/>
        </p:nvSpPr>
        <p:spPr>
          <a:xfrm>
            <a:off x="2133600" y="6019800"/>
            <a:ext cx="5446363" cy="584775"/>
          </a:xfrm>
          <a:prstGeom prst="rect">
            <a:avLst/>
          </a:prstGeom>
          <a:noFill/>
        </p:spPr>
        <p:txBody>
          <a:bodyPr wrap="none" rtlCol="0">
            <a:spAutoFit/>
          </a:bodyPr>
          <a:lstStyle/>
          <a:p>
            <a:r>
              <a:rPr lang="en-US" sz="3200" dirty="0" smtClean="0"/>
              <a:t>Virus Exposure Dosage (pfu/ml)</a:t>
            </a:r>
            <a:endParaRPr lang="en-US" sz="3200" dirty="0"/>
          </a:p>
        </p:txBody>
      </p:sp>
    </p:spTree>
    <p:extLst>
      <p:ext uri="{BB962C8B-B14F-4D97-AF65-F5344CB8AC3E}">
        <p14:creationId xmlns:p14="http://schemas.microsoft.com/office/powerpoint/2010/main" val="422649204"/>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2267228407"/>
              </p:ext>
            </p:extLst>
          </p:nvPr>
        </p:nvGraphicFramePr>
        <p:xfrm>
          <a:off x="640644" y="1097844"/>
          <a:ext cx="8001000" cy="55626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rot="16200000">
            <a:off x="-1325218" y="3041993"/>
            <a:ext cx="3263434" cy="584776"/>
          </a:xfrm>
          <a:prstGeom prst="rect">
            <a:avLst/>
          </a:prstGeom>
          <a:noFill/>
        </p:spPr>
        <p:txBody>
          <a:bodyPr wrap="none" rtlCol="0">
            <a:spAutoFit/>
          </a:bodyPr>
          <a:lstStyle/>
          <a:p>
            <a:r>
              <a:rPr lang="en-US" sz="3200" dirty="0" smtClean="0"/>
              <a:t>Percent Mortality</a:t>
            </a:r>
            <a:endParaRPr lang="en-US" sz="3200" dirty="0"/>
          </a:p>
        </p:txBody>
      </p:sp>
      <p:sp>
        <p:nvSpPr>
          <p:cNvPr id="7" name="TextBox 6"/>
          <p:cNvSpPr txBox="1"/>
          <p:nvPr/>
        </p:nvSpPr>
        <p:spPr>
          <a:xfrm>
            <a:off x="2064310" y="6090356"/>
            <a:ext cx="5446363" cy="584775"/>
          </a:xfrm>
          <a:prstGeom prst="rect">
            <a:avLst/>
          </a:prstGeom>
          <a:noFill/>
        </p:spPr>
        <p:txBody>
          <a:bodyPr wrap="none" rtlCol="0">
            <a:spAutoFit/>
          </a:bodyPr>
          <a:lstStyle/>
          <a:p>
            <a:r>
              <a:rPr lang="en-US" sz="3200" dirty="0" smtClean="0"/>
              <a:t>Virus Exposure Dosage (pfu/ml)</a:t>
            </a:r>
            <a:endParaRPr lang="en-US" sz="3200" dirty="0"/>
          </a:p>
        </p:txBody>
      </p:sp>
      <p:sp>
        <p:nvSpPr>
          <p:cNvPr id="2" name="TextBox 1"/>
          <p:cNvSpPr txBox="1"/>
          <p:nvPr/>
        </p:nvSpPr>
        <p:spPr>
          <a:xfrm>
            <a:off x="2935111" y="324556"/>
            <a:ext cx="4161115" cy="646331"/>
          </a:xfrm>
          <a:prstGeom prst="rect">
            <a:avLst/>
          </a:prstGeom>
          <a:noFill/>
        </p:spPr>
        <p:txBody>
          <a:bodyPr wrap="none" rtlCol="0">
            <a:spAutoFit/>
          </a:bodyPr>
          <a:lstStyle/>
          <a:p>
            <a:r>
              <a:rPr lang="en-US" sz="3600" dirty="0" smtClean="0"/>
              <a:t>Preliminary Results</a:t>
            </a:r>
            <a:endParaRPr lang="en-US" sz="3600" dirty="0"/>
          </a:p>
        </p:txBody>
      </p:sp>
      <p:sp>
        <p:nvSpPr>
          <p:cNvPr id="3" name="TextBox 2"/>
          <p:cNvSpPr txBox="1"/>
          <p:nvPr/>
        </p:nvSpPr>
        <p:spPr>
          <a:xfrm>
            <a:off x="1467556" y="5503333"/>
            <a:ext cx="717197" cy="523220"/>
          </a:xfrm>
          <a:prstGeom prst="rect">
            <a:avLst/>
          </a:prstGeom>
          <a:noFill/>
        </p:spPr>
        <p:txBody>
          <a:bodyPr wrap="none" rtlCol="0">
            <a:spAutoFit/>
          </a:bodyPr>
          <a:lstStyle/>
          <a:p>
            <a:r>
              <a:rPr lang="en-US" sz="2800" dirty="0" smtClean="0"/>
              <a:t>10</a:t>
            </a:r>
            <a:r>
              <a:rPr lang="en-US" sz="2800" baseline="30000" dirty="0" smtClean="0"/>
              <a:t>0</a:t>
            </a:r>
            <a:endParaRPr lang="en-US" sz="2800" baseline="30000" dirty="0"/>
          </a:p>
        </p:txBody>
      </p:sp>
      <p:sp>
        <p:nvSpPr>
          <p:cNvPr id="9" name="TextBox 8"/>
          <p:cNvSpPr txBox="1"/>
          <p:nvPr/>
        </p:nvSpPr>
        <p:spPr>
          <a:xfrm>
            <a:off x="2551289" y="5514622"/>
            <a:ext cx="717197" cy="523220"/>
          </a:xfrm>
          <a:prstGeom prst="rect">
            <a:avLst/>
          </a:prstGeom>
          <a:noFill/>
        </p:spPr>
        <p:txBody>
          <a:bodyPr wrap="none" rtlCol="0">
            <a:spAutoFit/>
          </a:bodyPr>
          <a:lstStyle/>
          <a:p>
            <a:r>
              <a:rPr lang="en-US" sz="2800" dirty="0" smtClean="0"/>
              <a:t>10</a:t>
            </a:r>
            <a:r>
              <a:rPr lang="en-US" sz="2800" baseline="30000" dirty="0"/>
              <a:t>1</a:t>
            </a:r>
          </a:p>
        </p:txBody>
      </p:sp>
      <p:sp>
        <p:nvSpPr>
          <p:cNvPr id="10" name="TextBox 9"/>
          <p:cNvSpPr txBox="1"/>
          <p:nvPr/>
        </p:nvSpPr>
        <p:spPr>
          <a:xfrm>
            <a:off x="3564467" y="5497688"/>
            <a:ext cx="717197" cy="523220"/>
          </a:xfrm>
          <a:prstGeom prst="rect">
            <a:avLst/>
          </a:prstGeom>
          <a:noFill/>
        </p:spPr>
        <p:txBody>
          <a:bodyPr wrap="none" rtlCol="0">
            <a:spAutoFit/>
          </a:bodyPr>
          <a:lstStyle/>
          <a:p>
            <a:r>
              <a:rPr lang="en-US" sz="2800" dirty="0" smtClean="0"/>
              <a:t>10</a:t>
            </a:r>
            <a:r>
              <a:rPr lang="en-US" sz="2800" baseline="30000" dirty="0"/>
              <a:t>2</a:t>
            </a:r>
          </a:p>
        </p:txBody>
      </p:sp>
      <p:sp>
        <p:nvSpPr>
          <p:cNvPr id="11" name="TextBox 10"/>
          <p:cNvSpPr txBox="1"/>
          <p:nvPr/>
        </p:nvSpPr>
        <p:spPr>
          <a:xfrm>
            <a:off x="4648201" y="5494866"/>
            <a:ext cx="717197" cy="523220"/>
          </a:xfrm>
          <a:prstGeom prst="rect">
            <a:avLst/>
          </a:prstGeom>
          <a:noFill/>
        </p:spPr>
        <p:txBody>
          <a:bodyPr wrap="none" rtlCol="0">
            <a:spAutoFit/>
          </a:bodyPr>
          <a:lstStyle/>
          <a:p>
            <a:r>
              <a:rPr lang="en-US" sz="2800" dirty="0" smtClean="0"/>
              <a:t>10</a:t>
            </a:r>
            <a:r>
              <a:rPr lang="en-US" sz="2800" baseline="30000" dirty="0"/>
              <a:t>3</a:t>
            </a:r>
          </a:p>
        </p:txBody>
      </p:sp>
      <p:sp>
        <p:nvSpPr>
          <p:cNvPr id="12" name="TextBox 11"/>
          <p:cNvSpPr txBox="1"/>
          <p:nvPr/>
        </p:nvSpPr>
        <p:spPr>
          <a:xfrm>
            <a:off x="5661378" y="5492044"/>
            <a:ext cx="717197" cy="523220"/>
          </a:xfrm>
          <a:prstGeom prst="rect">
            <a:avLst/>
          </a:prstGeom>
          <a:noFill/>
        </p:spPr>
        <p:txBody>
          <a:bodyPr wrap="none" rtlCol="0">
            <a:spAutoFit/>
          </a:bodyPr>
          <a:lstStyle/>
          <a:p>
            <a:r>
              <a:rPr lang="en-US" sz="2800" dirty="0" smtClean="0"/>
              <a:t>10</a:t>
            </a:r>
            <a:r>
              <a:rPr lang="en-US" sz="2800" baseline="30000" dirty="0"/>
              <a:t>4</a:t>
            </a:r>
          </a:p>
        </p:txBody>
      </p:sp>
      <p:sp>
        <p:nvSpPr>
          <p:cNvPr id="13" name="TextBox 12"/>
          <p:cNvSpPr txBox="1"/>
          <p:nvPr/>
        </p:nvSpPr>
        <p:spPr>
          <a:xfrm>
            <a:off x="6716889" y="5517444"/>
            <a:ext cx="717197" cy="523220"/>
          </a:xfrm>
          <a:prstGeom prst="rect">
            <a:avLst/>
          </a:prstGeom>
          <a:noFill/>
        </p:spPr>
        <p:txBody>
          <a:bodyPr wrap="none" rtlCol="0">
            <a:spAutoFit/>
          </a:bodyPr>
          <a:lstStyle/>
          <a:p>
            <a:r>
              <a:rPr lang="en-US" sz="2800" dirty="0" smtClean="0"/>
              <a:t>10</a:t>
            </a:r>
            <a:r>
              <a:rPr lang="en-US" sz="2800" baseline="30000" dirty="0"/>
              <a:t>5</a:t>
            </a:r>
          </a:p>
        </p:txBody>
      </p:sp>
      <p:sp>
        <p:nvSpPr>
          <p:cNvPr id="14" name="TextBox 13"/>
          <p:cNvSpPr txBox="1"/>
          <p:nvPr/>
        </p:nvSpPr>
        <p:spPr>
          <a:xfrm>
            <a:off x="7659511" y="5500510"/>
            <a:ext cx="717197" cy="523220"/>
          </a:xfrm>
          <a:prstGeom prst="rect">
            <a:avLst/>
          </a:prstGeom>
          <a:noFill/>
        </p:spPr>
        <p:txBody>
          <a:bodyPr wrap="none" rtlCol="0">
            <a:spAutoFit/>
          </a:bodyPr>
          <a:lstStyle/>
          <a:p>
            <a:r>
              <a:rPr lang="en-US" sz="2800" dirty="0" smtClean="0"/>
              <a:t>10</a:t>
            </a:r>
            <a:r>
              <a:rPr lang="en-US" sz="2800" baseline="30000" dirty="0"/>
              <a:t>6</a:t>
            </a:r>
          </a:p>
        </p:txBody>
      </p:sp>
    </p:spTree>
    <p:extLst>
      <p:ext uri="{BB962C8B-B14F-4D97-AF65-F5344CB8AC3E}">
        <p14:creationId xmlns:p14="http://schemas.microsoft.com/office/powerpoint/2010/main" val="593192218"/>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409260" y="2416397"/>
            <a:ext cx="2358653" cy="2023053"/>
          </a:xfrm>
          <a:prstGeom prst="rect">
            <a:avLst/>
          </a:prstGeom>
          <a:noFill/>
          <a:ln w="9525">
            <a:solidFill>
              <a:schemeClr val="tx1"/>
            </a:solidFill>
            <a:miter lim="800000"/>
            <a:headEnd/>
            <a:tailEnd/>
          </a:ln>
        </p:spPr>
      </p:pic>
      <p:sp>
        <p:nvSpPr>
          <p:cNvPr id="2" name="TextBox 1"/>
          <p:cNvSpPr txBox="1"/>
          <p:nvPr/>
        </p:nvSpPr>
        <p:spPr>
          <a:xfrm>
            <a:off x="1007366" y="1926129"/>
            <a:ext cx="1042273" cy="523220"/>
          </a:xfrm>
          <a:prstGeom prst="rect">
            <a:avLst/>
          </a:prstGeom>
          <a:noFill/>
        </p:spPr>
        <p:txBody>
          <a:bodyPr wrap="none" rtlCol="0">
            <a:spAutoFit/>
          </a:bodyPr>
          <a:lstStyle/>
          <a:p>
            <a:r>
              <a:rPr lang="en-US" sz="2800" dirty="0" smtClean="0">
                <a:solidFill>
                  <a:srgbClr val="FF0000"/>
                </a:solidFill>
              </a:rPr>
              <a:t>IHNV</a:t>
            </a:r>
            <a:endParaRPr lang="en-US" sz="2800" dirty="0">
              <a:solidFill>
                <a:srgbClr val="FF0000"/>
              </a:solidFill>
            </a:endParaRPr>
          </a:p>
        </p:txBody>
      </p:sp>
      <p:grpSp>
        <p:nvGrpSpPr>
          <p:cNvPr id="6" name="Group 5"/>
          <p:cNvGrpSpPr/>
          <p:nvPr/>
        </p:nvGrpSpPr>
        <p:grpSpPr>
          <a:xfrm>
            <a:off x="5606176" y="2303070"/>
            <a:ext cx="3236034" cy="2474875"/>
            <a:chOff x="5847405" y="3834689"/>
            <a:chExt cx="2402388" cy="1480155"/>
          </a:xfrm>
        </p:grpSpPr>
        <p:pic>
          <p:nvPicPr>
            <p:cNvPr id="7" name="Picture 6" descr="C:\Users\gwiens\Documents\Grants\2012 NSF-AFRI Grant-Wargo\EEID Wiens Figures 1-7\Slide1.JPG"/>
            <p:cNvPicPr/>
            <p:nvPr/>
          </p:nvPicPr>
          <p:blipFill rotWithShape="1">
            <a:blip r:embed="rId3">
              <a:extLst>
                <a:ext uri="{28A0092B-C50C-407E-A947-70E740481C1C}">
                  <a14:useLocalDpi xmlns:a14="http://schemas.microsoft.com/office/drawing/2010/main" val="0"/>
                </a:ext>
              </a:extLst>
            </a:blip>
            <a:srcRect l="39014" t="38354" r="40102" b="35942"/>
            <a:stretch/>
          </p:blipFill>
          <p:spPr bwMode="auto">
            <a:xfrm>
              <a:off x="5847405" y="3834689"/>
              <a:ext cx="1274400" cy="1175385"/>
            </a:xfrm>
            <a:prstGeom prst="rect">
              <a:avLst/>
            </a:prstGeom>
            <a:noFill/>
            <a:ln w="9525" cap="flat" cmpd="sng" algn="ctr">
              <a:solidFill>
                <a:sysClr val="windowText" lastClr="000000"/>
              </a:solidFill>
              <a:prstDash val="solid"/>
              <a:round/>
              <a:headEnd type="none" w="med" len="med"/>
              <a:tailEnd type="none" w="med" len="med"/>
            </a:ln>
            <a:effectLst>
              <a:softEdge rad="63500"/>
            </a:effectLst>
            <a:extLst>
              <a:ext uri="{53640926-AAD7-44d8-BBD7-CCE9431645EC}">
                <a14:shadowObscured xmlns:a14="http://schemas.microsoft.com/office/drawing/2010/main"/>
              </a:ext>
            </a:extLst>
          </p:spPr>
        </p:pic>
        <p:pic>
          <p:nvPicPr>
            <p:cNvPr id="8" name="Picture 120" descr="Full-size image (51 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4924" y="4352892"/>
              <a:ext cx="1284869" cy="961952"/>
            </a:xfrm>
            <a:prstGeom prst="rect">
              <a:avLst/>
            </a:prstGeom>
            <a:noFill/>
            <a:ln>
              <a:solidFill>
                <a:srgbClr val="6600CC"/>
              </a:solidFill>
            </a:ln>
            <a:effectLst>
              <a:softEdge rad="0"/>
            </a:effectLst>
            <a:extLst>
              <a:ext uri="{909E8E84-426E-40dd-AFC4-6F175D3DCCD1}">
                <a14:hiddenFill xmlns:a14="http://schemas.microsoft.com/office/drawing/2010/main">
                  <a:solidFill>
                    <a:srgbClr val="FFFFFF"/>
                  </a:solidFill>
                </a14:hiddenFill>
              </a:ext>
            </a:extLst>
          </p:spPr>
        </p:pic>
      </p:grpSp>
      <p:sp>
        <p:nvSpPr>
          <p:cNvPr id="10" name="TextBox 9"/>
          <p:cNvSpPr txBox="1"/>
          <p:nvPr/>
        </p:nvSpPr>
        <p:spPr>
          <a:xfrm>
            <a:off x="6874802" y="1909024"/>
            <a:ext cx="1281120" cy="523220"/>
          </a:xfrm>
          <a:prstGeom prst="rect">
            <a:avLst/>
          </a:prstGeom>
          <a:noFill/>
        </p:spPr>
        <p:txBody>
          <a:bodyPr wrap="none" rtlCol="0">
            <a:spAutoFit/>
          </a:bodyPr>
          <a:lstStyle/>
          <a:p>
            <a:r>
              <a:rPr lang="en-US" sz="2800" dirty="0" smtClean="0">
                <a:solidFill>
                  <a:srgbClr val="0000CC"/>
                </a:solidFill>
              </a:rPr>
              <a:t>BCWD</a:t>
            </a:r>
            <a:endParaRPr lang="en-US" sz="2800" dirty="0">
              <a:solidFill>
                <a:srgbClr val="0000CC"/>
              </a:solidFill>
            </a:endParaRPr>
          </a:p>
        </p:txBody>
      </p:sp>
      <p:pic>
        <p:nvPicPr>
          <p:cNvPr id="11" name="Picture 3" descr="Rainbow trout"/>
          <p:cNvPicPr>
            <a:picLocks noChangeAspect="1" noChangeArrowheads="1"/>
          </p:cNvPicPr>
          <p:nvPr/>
        </p:nvPicPr>
        <p:blipFill>
          <a:blip r:embed="rId5" cstate="print"/>
          <a:srcRect/>
          <a:stretch>
            <a:fillRect/>
          </a:stretch>
        </p:blipFill>
        <p:spPr bwMode="auto">
          <a:xfrm>
            <a:off x="3070653" y="3770677"/>
            <a:ext cx="2366827" cy="1195247"/>
          </a:xfrm>
          <a:prstGeom prst="rect">
            <a:avLst/>
          </a:prstGeom>
          <a:noFill/>
          <a:ln>
            <a:solidFill>
              <a:srgbClr val="000000"/>
            </a:solidFill>
          </a:ln>
        </p:spPr>
      </p:pic>
      <p:cxnSp>
        <p:nvCxnSpPr>
          <p:cNvPr id="13" name="Straight Arrow Connector 12"/>
          <p:cNvCxnSpPr/>
          <p:nvPr/>
        </p:nvCxnSpPr>
        <p:spPr>
          <a:xfrm>
            <a:off x="2899719" y="2924432"/>
            <a:ext cx="832022" cy="74140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4736758" y="2924432"/>
            <a:ext cx="774356" cy="741406"/>
          </a:xfrm>
          <a:prstGeom prst="straightConnector1">
            <a:avLst/>
          </a:prstGeom>
          <a:ln w="38100">
            <a:solidFill>
              <a:srgbClr val="0000CC"/>
            </a:solidFill>
            <a:tailEnd type="arrow"/>
          </a:ln>
        </p:spPr>
        <p:style>
          <a:lnRef idx="1">
            <a:schemeClr val="accent1"/>
          </a:lnRef>
          <a:fillRef idx="0">
            <a:schemeClr val="accent1"/>
          </a:fillRef>
          <a:effectRef idx="0">
            <a:schemeClr val="accent1"/>
          </a:effectRef>
          <a:fontRef idx="minor">
            <a:schemeClr val="tx1"/>
          </a:fontRef>
        </p:style>
      </p:cxnSp>
      <p:sp>
        <p:nvSpPr>
          <p:cNvPr id="16" name="Title 1"/>
          <p:cNvSpPr>
            <a:spLocks noGrp="1"/>
          </p:cNvSpPr>
          <p:nvPr>
            <p:ph type="title"/>
          </p:nvPr>
        </p:nvSpPr>
        <p:spPr>
          <a:xfrm>
            <a:off x="472501" y="351133"/>
            <a:ext cx="8229600" cy="1143000"/>
          </a:xfrm>
        </p:spPr>
        <p:txBody>
          <a:bodyPr/>
          <a:lstStyle/>
          <a:p>
            <a:r>
              <a:rPr lang="en-US" dirty="0" smtClean="0"/>
              <a:t>Vaccine impacts epidemiology </a:t>
            </a:r>
            <a:br>
              <a:rPr lang="en-US" dirty="0" smtClean="0"/>
            </a:br>
            <a:r>
              <a:rPr lang="en-US" dirty="0" smtClean="0"/>
              <a:t>non-target pathogen?</a:t>
            </a:r>
            <a:endParaRPr lang="en-US" dirty="0"/>
          </a:p>
        </p:txBody>
      </p:sp>
      <p:sp>
        <p:nvSpPr>
          <p:cNvPr id="9" name="TextBox 8"/>
          <p:cNvSpPr txBox="1"/>
          <p:nvPr/>
        </p:nvSpPr>
        <p:spPr>
          <a:xfrm>
            <a:off x="921831" y="5705177"/>
            <a:ext cx="7256313" cy="584776"/>
          </a:xfrm>
          <a:prstGeom prst="rect">
            <a:avLst/>
          </a:prstGeom>
          <a:noFill/>
        </p:spPr>
        <p:txBody>
          <a:bodyPr wrap="none" rtlCol="0">
            <a:spAutoFit/>
          </a:bodyPr>
          <a:lstStyle/>
          <a:p>
            <a:r>
              <a:rPr lang="en-US" sz="3200" dirty="0" smtClean="0"/>
              <a:t>Heterogeneity in protection</a:t>
            </a:r>
            <a:r>
              <a:rPr lang="en-US" sz="3200" dirty="0"/>
              <a:t> </a:t>
            </a:r>
            <a:r>
              <a:rPr lang="en-US" sz="3200" dirty="0" smtClean="0"/>
              <a:t>correlated?</a:t>
            </a:r>
          </a:p>
        </p:txBody>
      </p:sp>
    </p:spTree>
    <p:extLst>
      <p:ext uri="{BB962C8B-B14F-4D97-AF65-F5344CB8AC3E}">
        <p14:creationId xmlns:p14="http://schemas.microsoft.com/office/powerpoint/2010/main" val="19628224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Infection Classes</a:t>
            </a:r>
            <a:endParaRPr lang="en-US" dirty="0"/>
          </a:p>
        </p:txBody>
      </p:sp>
      <p:grpSp>
        <p:nvGrpSpPr>
          <p:cNvPr id="4" name="Group 3"/>
          <p:cNvGrpSpPr/>
          <p:nvPr/>
        </p:nvGrpSpPr>
        <p:grpSpPr>
          <a:xfrm>
            <a:off x="487575" y="1450621"/>
            <a:ext cx="4535981" cy="3177823"/>
            <a:chOff x="165341" y="3649796"/>
            <a:chExt cx="4310406" cy="2844515"/>
          </a:xfrm>
        </p:grpSpPr>
        <p:graphicFrame>
          <p:nvGraphicFramePr>
            <p:cNvPr id="5" name="Chart 4"/>
            <p:cNvGraphicFramePr>
              <a:graphicFrameLocks/>
            </p:cNvGraphicFramePr>
            <p:nvPr>
              <p:extLst>
                <p:ext uri="{D42A27DB-BD31-4B8C-83A1-F6EECF244321}">
                  <p14:modId xmlns:p14="http://schemas.microsoft.com/office/powerpoint/2010/main" val="1478131661"/>
                </p:ext>
              </p:extLst>
            </p:nvPr>
          </p:nvGraphicFramePr>
          <p:xfrm>
            <a:off x="171450" y="3649796"/>
            <a:ext cx="4304297" cy="282319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1060167" y="6056244"/>
              <a:ext cx="2232341" cy="438067"/>
            </a:xfrm>
            <a:prstGeom prst="rect">
              <a:avLst/>
            </a:prstGeom>
            <a:noFill/>
          </p:spPr>
          <p:txBody>
            <a:bodyPr wrap="none" rtlCol="0">
              <a:spAutoFit/>
            </a:bodyPr>
            <a:lstStyle/>
            <a:p>
              <a:r>
                <a:rPr lang="en-US" dirty="0" smtClean="0"/>
                <a:t>Day post-exposure</a:t>
              </a:r>
              <a:endParaRPr lang="en-US" dirty="0"/>
            </a:p>
          </p:txBody>
        </p:sp>
        <p:sp>
          <p:nvSpPr>
            <p:cNvPr id="7" name="TextBox 6"/>
            <p:cNvSpPr txBox="1"/>
            <p:nvPr/>
          </p:nvSpPr>
          <p:spPr>
            <a:xfrm rot="16200000">
              <a:off x="-722880" y="4701901"/>
              <a:ext cx="2204025" cy="427584"/>
            </a:xfrm>
            <a:prstGeom prst="rect">
              <a:avLst/>
            </a:prstGeom>
            <a:noFill/>
          </p:spPr>
          <p:txBody>
            <a:bodyPr wrap="none" rtlCol="0">
              <a:spAutoFit/>
            </a:bodyPr>
            <a:lstStyle/>
            <a:p>
              <a:r>
                <a:rPr lang="en-US" dirty="0" smtClean="0"/>
                <a:t>Log(virus/ml H</a:t>
              </a:r>
              <a:r>
                <a:rPr lang="en-US" baseline="-25000" dirty="0" smtClean="0"/>
                <a:t>2</a:t>
              </a:r>
              <a:r>
                <a:rPr lang="en-US" dirty="0" smtClean="0"/>
                <a:t>O)</a:t>
              </a:r>
              <a:endParaRPr lang="en-US" dirty="0"/>
            </a:p>
          </p:txBody>
        </p:sp>
      </p:grpSp>
      <p:sp>
        <p:nvSpPr>
          <p:cNvPr id="9" name="Oval 8"/>
          <p:cNvSpPr/>
          <p:nvPr/>
        </p:nvSpPr>
        <p:spPr>
          <a:xfrm>
            <a:off x="1128889" y="1806223"/>
            <a:ext cx="987777" cy="1001888"/>
          </a:xfrm>
          <a:prstGeom prst="ellipse">
            <a:avLst/>
          </a:prstGeom>
          <a:noFill/>
          <a:ln w="38100">
            <a:solidFill>
              <a:srgbClr val="6600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p:cNvSpPr txBox="1"/>
          <p:nvPr/>
        </p:nvSpPr>
        <p:spPr>
          <a:xfrm>
            <a:off x="2229556" y="1989667"/>
            <a:ext cx="1176674" cy="461665"/>
          </a:xfrm>
          <a:prstGeom prst="rect">
            <a:avLst/>
          </a:prstGeom>
          <a:noFill/>
        </p:spPr>
        <p:txBody>
          <a:bodyPr wrap="none" rtlCol="0">
            <a:spAutoFit/>
          </a:bodyPr>
          <a:lstStyle/>
          <a:p>
            <a:r>
              <a:rPr lang="en-US" sz="2400" dirty="0" smtClean="0"/>
              <a:t>“Acute”</a:t>
            </a:r>
            <a:endParaRPr lang="en-US" sz="2400" dirty="0"/>
          </a:p>
        </p:txBody>
      </p:sp>
      <p:sp>
        <p:nvSpPr>
          <p:cNvPr id="12" name="Rectangle 11"/>
          <p:cNvSpPr/>
          <p:nvPr/>
        </p:nvSpPr>
        <p:spPr>
          <a:xfrm>
            <a:off x="1806222" y="2709333"/>
            <a:ext cx="3048000" cy="1171224"/>
          </a:xfrm>
          <a:prstGeom prst="rect">
            <a:avLst/>
          </a:prstGeom>
          <a:noFill/>
          <a:ln w="381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TextBox 12"/>
          <p:cNvSpPr txBox="1"/>
          <p:nvPr/>
        </p:nvSpPr>
        <p:spPr>
          <a:xfrm>
            <a:off x="4967112" y="2808111"/>
            <a:ext cx="1456949" cy="461665"/>
          </a:xfrm>
          <a:prstGeom prst="rect">
            <a:avLst/>
          </a:prstGeom>
          <a:noFill/>
        </p:spPr>
        <p:txBody>
          <a:bodyPr wrap="none" rtlCol="0">
            <a:spAutoFit/>
          </a:bodyPr>
          <a:lstStyle/>
          <a:p>
            <a:r>
              <a:rPr lang="en-US" sz="2400" dirty="0" smtClean="0"/>
              <a:t>“Chronic”</a:t>
            </a:r>
            <a:endParaRPr lang="en-US" sz="2400" dirty="0"/>
          </a:p>
        </p:txBody>
      </p:sp>
      <p:pic>
        <p:nvPicPr>
          <p:cNvPr id="14" name="Picture 16"/>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072976" y="4706762"/>
            <a:ext cx="3324225" cy="752475"/>
          </a:xfrm>
          <a:prstGeom prst="rect">
            <a:avLst/>
          </a:prstGeom>
          <a:noFill/>
        </p:spPr>
      </p:pic>
    </p:spTree>
    <p:extLst>
      <p:ext uri="{BB962C8B-B14F-4D97-AF65-F5344CB8AC3E}">
        <p14:creationId xmlns:p14="http://schemas.microsoft.com/office/powerpoint/2010/main" val="3092331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inbow trout"/>
          <p:cNvPicPr>
            <a:picLocks noChangeAspect="1" noChangeArrowheads="1"/>
          </p:cNvPicPr>
          <p:nvPr/>
        </p:nvPicPr>
        <p:blipFill>
          <a:blip r:embed="rId4" cstate="print"/>
          <a:srcRect/>
          <a:stretch>
            <a:fillRect/>
          </a:stretch>
        </p:blipFill>
        <p:spPr bwMode="auto">
          <a:xfrm>
            <a:off x="291967" y="2286238"/>
            <a:ext cx="2256923" cy="1139747"/>
          </a:xfrm>
          <a:prstGeom prst="rect">
            <a:avLst/>
          </a:prstGeom>
          <a:noFill/>
        </p:spPr>
      </p:pic>
      <p:pic>
        <p:nvPicPr>
          <p:cNvPr id="7" name="Picture 6" descr="Rainbow trout"/>
          <p:cNvPicPr>
            <a:picLocks noChangeAspect="1" noChangeArrowheads="1"/>
          </p:cNvPicPr>
          <p:nvPr/>
        </p:nvPicPr>
        <p:blipFill>
          <a:blip r:embed="rId4" cstate="print"/>
          <a:srcRect/>
          <a:stretch>
            <a:fillRect/>
          </a:stretch>
        </p:blipFill>
        <p:spPr bwMode="auto">
          <a:xfrm>
            <a:off x="3496177" y="2267188"/>
            <a:ext cx="2256923" cy="1139747"/>
          </a:xfrm>
          <a:prstGeom prst="rect">
            <a:avLst/>
          </a:prstGeom>
          <a:noFill/>
        </p:spPr>
      </p:pic>
      <p:pic>
        <p:nvPicPr>
          <p:cNvPr id="8" name="Picture 7" descr="Rainbow trout"/>
          <p:cNvPicPr>
            <a:picLocks noChangeAspect="1" noChangeArrowheads="1"/>
          </p:cNvPicPr>
          <p:nvPr/>
        </p:nvPicPr>
        <p:blipFill>
          <a:blip r:embed="rId4" cstate="print"/>
          <a:srcRect/>
          <a:stretch>
            <a:fillRect/>
          </a:stretch>
        </p:blipFill>
        <p:spPr bwMode="auto">
          <a:xfrm>
            <a:off x="6711817" y="2236708"/>
            <a:ext cx="2256923" cy="1139747"/>
          </a:xfrm>
          <a:prstGeom prst="rect">
            <a:avLst/>
          </a:prstGeom>
          <a:noFill/>
        </p:spPr>
      </p:pic>
      <p:sp>
        <p:nvSpPr>
          <p:cNvPr id="9" name="Right Arrow 8"/>
          <p:cNvSpPr/>
          <p:nvPr/>
        </p:nvSpPr>
        <p:spPr>
          <a:xfrm>
            <a:off x="2697480" y="2240280"/>
            <a:ext cx="674370" cy="1223010"/>
          </a:xfrm>
          <a:prstGeom prst="rightArrow">
            <a:avLst/>
          </a:prstGeom>
          <a:solidFill>
            <a:srgbClr val="66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2088423" y="2308309"/>
            <a:ext cx="413896" cy="646331"/>
          </a:xfrm>
          <a:prstGeom prst="rect">
            <a:avLst/>
          </a:prstGeom>
          <a:solidFill>
            <a:schemeClr val="bg1"/>
          </a:solidFill>
        </p:spPr>
        <p:txBody>
          <a:bodyPr wrap="none" rtlCol="0">
            <a:spAutoFit/>
          </a:bodyPr>
          <a:lstStyle/>
          <a:p>
            <a:r>
              <a:rPr lang="en-US" sz="3600" dirty="0" smtClean="0">
                <a:latin typeface="Cambria Math" pitchFamily="18" charset="0"/>
                <a:ea typeface="Cambria Math" pitchFamily="18" charset="0"/>
              </a:rPr>
              <a:t>S</a:t>
            </a:r>
            <a:endParaRPr lang="en-US" sz="3600" dirty="0">
              <a:latin typeface="Cambria Math" pitchFamily="18" charset="0"/>
              <a:ea typeface="Cambria Math" pitchFamily="18" charset="0"/>
            </a:endParaRPr>
          </a:p>
        </p:txBody>
      </p:sp>
      <p:sp>
        <p:nvSpPr>
          <p:cNvPr id="12" name="TextBox 11"/>
          <p:cNvSpPr txBox="1"/>
          <p:nvPr/>
        </p:nvSpPr>
        <p:spPr>
          <a:xfrm>
            <a:off x="5227320" y="2295247"/>
            <a:ext cx="489236" cy="646331"/>
          </a:xfrm>
          <a:prstGeom prst="rect">
            <a:avLst/>
          </a:prstGeom>
          <a:solidFill>
            <a:srgbClr val="66FF66"/>
          </a:solidFill>
        </p:spPr>
        <p:txBody>
          <a:bodyPr wrap="none" rtlCol="0">
            <a:spAutoFit/>
          </a:bodyPr>
          <a:lstStyle/>
          <a:p>
            <a:r>
              <a:rPr lang="en-US" sz="3600" dirty="0" smtClean="0">
                <a:latin typeface="Cambria Math" pitchFamily="18" charset="0"/>
                <a:ea typeface="Cambria Math" pitchFamily="18" charset="0"/>
              </a:rPr>
              <a:t>I</a:t>
            </a:r>
            <a:r>
              <a:rPr lang="en-US" sz="3600" baseline="-25000" dirty="0" smtClean="0">
                <a:latin typeface="Cambria Math" pitchFamily="18" charset="0"/>
                <a:ea typeface="Cambria Math" pitchFamily="18" charset="0"/>
              </a:rPr>
              <a:t>v</a:t>
            </a:r>
            <a:endParaRPr lang="en-US" sz="3600" baseline="-25000" dirty="0">
              <a:latin typeface="Cambria Math" pitchFamily="18" charset="0"/>
              <a:ea typeface="Cambria Math" pitchFamily="18" charset="0"/>
            </a:endParaRPr>
          </a:p>
        </p:txBody>
      </p:sp>
      <p:sp>
        <p:nvSpPr>
          <p:cNvPr id="13" name="TextBox 12"/>
          <p:cNvSpPr txBox="1"/>
          <p:nvPr/>
        </p:nvSpPr>
        <p:spPr>
          <a:xfrm>
            <a:off x="8465820" y="2264767"/>
            <a:ext cx="471604" cy="646331"/>
          </a:xfrm>
          <a:prstGeom prst="rect">
            <a:avLst/>
          </a:prstGeom>
          <a:solidFill>
            <a:srgbClr val="FF66FF"/>
          </a:solidFill>
        </p:spPr>
        <p:txBody>
          <a:bodyPr wrap="none" rtlCol="0">
            <a:spAutoFit/>
          </a:bodyPr>
          <a:lstStyle/>
          <a:p>
            <a:r>
              <a:rPr lang="en-US" sz="3600" dirty="0" smtClean="0">
                <a:latin typeface="Cambria Math" pitchFamily="18" charset="0"/>
                <a:ea typeface="Cambria Math" pitchFamily="18" charset="0"/>
              </a:rPr>
              <a:t>R</a:t>
            </a:r>
            <a:endParaRPr lang="en-US" sz="3600" baseline="-25000" dirty="0">
              <a:latin typeface="Cambria Math" pitchFamily="18" charset="0"/>
              <a:ea typeface="Cambria Math" pitchFamily="18" charset="0"/>
            </a:endParaRPr>
          </a:p>
        </p:txBody>
      </p:sp>
      <p:sp>
        <p:nvSpPr>
          <p:cNvPr id="14" name="Right Arrow 13"/>
          <p:cNvSpPr/>
          <p:nvPr/>
        </p:nvSpPr>
        <p:spPr>
          <a:xfrm>
            <a:off x="5909310" y="2221230"/>
            <a:ext cx="651510" cy="1287780"/>
          </a:xfrm>
          <a:prstGeom prst="rightArrow">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7"/>
          <p:cNvGrpSpPr/>
          <p:nvPr/>
        </p:nvGrpSpPr>
        <p:grpSpPr>
          <a:xfrm>
            <a:off x="2807968" y="1459229"/>
            <a:ext cx="3885964" cy="712471"/>
            <a:chOff x="3413758" y="1002029"/>
            <a:chExt cx="3885964" cy="712471"/>
          </a:xfrm>
        </p:grpSpPr>
        <p:sp>
          <p:nvSpPr>
            <p:cNvPr id="15" name="Oval 14"/>
            <p:cNvSpPr/>
            <p:nvPr/>
          </p:nvSpPr>
          <p:spPr>
            <a:xfrm>
              <a:off x="3413758" y="1002029"/>
              <a:ext cx="792482" cy="712471"/>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atin typeface="Cambria Math" pitchFamily="18" charset="0"/>
                  <a:ea typeface="Cambria Math" pitchFamily="18" charset="0"/>
                </a:rPr>
                <a:t>I</a:t>
              </a:r>
              <a:r>
                <a:rPr lang="en-US" sz="3600" baseline="-25000" dirty="0" smtClean="0">
                  <a:latin typeface="Cambria Math" pitchFamily="18" charset="0"/>
                  <a:ea typeface="Cambria Math" pitchFamily="18" charset="0"/>
                </a:rPr>
                <a:t>H</a:t>
              </a:r>
              <a:endParaRPr lang="en-US" sz="3600" dirty="0">
                <a:latin typeface="Cambria Math" pitchFamily="18" charset="0"/>
                <a:ea typeface="Cambria Math" pitchFamily="18" charset="0"/>
              </a:endParaRPr>
            </a:p>
          </p:txBody>
        </p:sp>
        <p:sp>
          <p:nvSpPr>
            <p:cNvPr id="16" name="Oval 15"/>
            <p:cNvSpPr/>
            <p:nvPr/>
          </p:nvSpPr>
          <p:spPr>
            <a:xfrm>
              <a:off x="4263388" y="1017269"/>
              <a:ext cx="792482" cy="697231"/>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atin typeface="Cambria Math" pitchFamily="18" charset="0"/>
                  <a:ea typeface="Cambria Math" pitchFamily="18" charset="0"/>
                </a:rPr>
                <a:t>I</a:t>
              </a:r>
              <a:r>
                <a:rPr lang="en-US" sz="3600" baseline="-25000" dirty="0" smtClean="0">
                  <a:latin typeface="Cambria Math" pitchFamily="18" charset="0"/>
                  <a:ea typeface="Cambria Math" pitchFamily="18" charset="0"/>
                </a:rPr>
                <a:t>L</a:t>
              </a:r>
              <a:endParaRPr lang="en-US" sz="3600" dirty="0">
                <a:latin typeface="Cambria Math" pitchFamily="18" charset="0"/>
                <a:ea typeface="Cambria Math" pitchFamily="18" charset="0"/>
              </a:endParaRPr>
            </a:p>
          </p:txBody>
        </p:sp>
        <p:sp>
          <p:nvSpPr>
            <p:cNvPr id="17" name="TextBox 16"/>
            <p:cNvSpPr txBox="1"/>
            <p:nvPr/>
          </p:nvSpPr>
          <p:spPr>
            <a:xfrm>
              <a:off x="4960620" y="1051560"/>
              <a:ext cx="2339102" cy="646331"/>
            </a:xfrm>
            <a:prstGeom prst="rect">
              <a:avLst/>
            </a:prstGeom>
            <a:noFill/>
          </p:spPr>
          <p:txBody>
            <a:bodyPr wrap="none" rtlCol="0">
              <a:spAutoFit/>
            </a:bodyPr>
            <a:lstStyle/>
            <a:p>
              <a:r>
                <a:rPr lang="en-US" sz="3600" dirty="0" smtClean="0"/>
                <a:t>… </a:t>
              </a:r>
              <a:r>
                <a:rPr lang="en-US" sz="3600" dirty="0" smtClean="0">
                  <a:latin typeface="Cambria Math" pitchFamily="18" charset="0"/>
                  <a:ea typeface="Cambria Math" pitchFamily="18" charset="0"/>
                </a:rPr>
                <a:t>N</a:t>
              </a:r>
              <a:r>
                <a:rPr lang="en-US" sz="3600" dirty="0" smtClean="0"/>
                <a:t> types</a:t>
              </a:r>
              <a:endParaRPr lang="en-US" sz="3600" dirty="0"/>
            </a:p>
          </p:txBody>
        </p:sp>
      </p:grpSp>
      <p:sp>
        <p:nvSpPr>
          <p:cNvPr id="20" name="TextBox 19"/>
          <p:cNvSpPr txBox="1"/>
          <p:nvPr/>
        </p:nvSpPr>
        <p:spPr>
          <a:xfrm>
            <a:off x="1840230" y="3417570"/>
            <a:ext cx="2410725" cy="954107"/>
          </a:xfrm>
          <a:prstGeom prst="rect">
            <a:avLst/>
          </a:prstGeom>
          <a:noFill/>
        </p:spPr>
        <p:txBody>
          <a:bodyPr wrap="none" rtlCol="0">
            <a:spAutoFit/>
          </a:bodyPr>
          <a:lstStyle/>
          <a:p>
            <a:pPr algn="ctr"/>
            <a:r>
              <a:rPr lang="en-US" sz="2800" dirty="0" smtClean="0"/>
              <a:t>Transmission </a:t>
            </a:r>
          </a:p>
          <a:p>
            <a:pPr algn="ctr"/>
            <a:r>
              <a:rPr lang="en-US" sz="2800" dirty="0" smtClean="0"/>
              <a:t>Rate</a:t>
            </a:r>
            <a:endParaRPr lang="en-US" sz="2800" dirty="0"/>
          </a:p>
        </p:txBody>
      </p:sp>
      <p:sp>
        <p:nvSpPr>
          <p:cNvPr id="22" name="TextBox 21"/>
          <p:cNvSpPr txBox="1"/>
          <p:nvPr/>
        </p:nvSpPr>
        <p:spPr>
          <a:xfrm>
            <a:off x="5349240" y="3429000"/>
            <a:ext cx="1803699" cy="954107"/>
          </a:xfrm>
          <a:prstGeom prst="rect">
            <a:avLst/>
          </a:prstGeom>
          <a:noFill/>
        </p:spPr>
        <p:txBody>
          <a:bodyPr wrap="none" rtlCol="0">
            <a:spAutoFit/>
          </a:bodyPr>
          <a:lstStyle/>
          <a:p>
            <a:pPr algn="ctr"/>
            <a:r>
              <a:rPr lang="en-US" sz="2800" dirty="0" smtClean="0"/>
              <a:t>Recovery </a:t>
            </a:r>
          </a:p>
          <a:p>
            <a:pPr algn="ctr"/>
            <a:r>
              <a:rPr lang="en-US" sz="2800" dirty="0" smtClean="0"/>
              <a:t>Rate</a:t>
            </a:r>
            <a:endParaRPr lang="en-US" sz="2800" dirty="0"/>
          </a:p>
        </p:txBody>
      </p:sp>
      <p:sp>
        <p:nvSpPr>
          <p:cNvPr id="23" name="Down Arrow 22"/>
          <p:cNvSpPr/>
          <p:nvPr/>
        </p:nvSpPr>
        <p:spPr>
          <a:xfrm>
            <a:off x="605790" y="357759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Down Arrow 25"/>
          <p:cNvSpPr/>
          <p:nvPr/>
        </p:nvSpPr>
        <p:spPr>
          <a:xfrm>
            <a:off x="4164330" y="358140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Down Arrow 26"/>
          <p:cNvSpPr/>
          <p:nvPr/>
        </p:nvSpPr>
        <p:spPr>
          <a:xfrm>
            <a:off x="7357110" y="3482340"/>
            <a:ext cx="1131570" cy="7429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182880" y="4297680"/>
            <a:ext cx="2004075" cy="523220"/>
          </a:xfrm>
          <a:prstGeom prst="rect">
            <a:avLst/>
          </a:prstGeom>
          <a:noFill/>
        </p:spPr>
        <p:txBody>
          <a:bodyPr wrap="none" rtlCol="0">
            <a:spAutoFit/>
          </a:bodyPr>
          <a:lstStyle/>
          <a:p>
            <a:r>
              <a:rPr lang="en-US" sz="2800" dirty="0" smtClean="0"/>
              <a:t>Death Rate</a:t>
            </a:r>
            <a:endParaRPr lang="en-US" sz="2800" dirty="0"/>
          </a:p>
        </p:txBody>
      </p:sp>
      <p:sp>
        <p:nvSpPr>
          <p:cNvPr id="31" name="Down Arrow 30"/>
          <p:cNvSpPr/>
          <p:nvPr/>
        </p:nvSpPr>
        <p:spPr>
          <a:xfrm>
            <a:off x="758190" y="1466850"/>
            <a:ext cx="1131570" cy="742950"/>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262890" y="960120"/>
            <a:ext cx="2143536" cy="523220"/>
          </a:xfrm>
          <a:prstGeom prst="rect">
            <a:avLst/>
          </a:prstGeom>
          <a:noFill/>
        </p:spPr>
        <p:txBody>
          <a:bodyPr wrap="none" rtlCol="0">
            <a:spAutoFit/>
          </a:bodyPr>
          <a:lstStyle/>
          <a:p>
            <a:r>
              <a:rPr lang="en-US" sz="2800" dirty="0" smtClean="0"/>
              <a:t>Supply Rate</a:t>
            </a:r>
            <a:endParaRPr lang="en-US" sz="2800" dirty="0"/>
          </a:p>
        </p:txBody>
      </p:sp>
      <p:sp>
        <p:nvSpPr>
          <p:cNvPr id="39" name="Rectangle 38"/>
          <p:cNvSpPr/>
          <p:nvPr/>
        </p:nvSpPr>
        <p:spPr>
          <a:xfrm>
            <a:off x="225784" y="864042"/>
            <a:ext cx="2239120" cy="857250"/>
          </a:xfrm>
          <a:prstGeom prst="rect">
            <a:avLst/>
          </a:prstGeom>
          <a:noFill/>
          <a:ln w="50800">
            <a:solidFill>
              <a:srgbClr val="66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12" descr="http://www.aqua.stir.ac.uk/images/2010/09/stocking1.jpg"/>
          <p:cNvPicPr>
            <a:picLocks noChangeAspect="1" noChangeArrowheads="1"/>
          </p:cNvPicPr>
          <p:nvPr/>
        </p:nvPicPr>
        <p:blipFill>
          <a:blip r:embed="rId5" cstate="print"/>
          <a:srcRect/>
          <a:stretch>
            <a:fillRect/>
          </a:stretch>
        </p:blipFill>
        <p:spPr bwMode="auto">
          <a:xfrm>
            <a:off x="3359091" y="4519592"/>
            <a:ext cx="2504499" cy="1702776"/>
          </a:xfrm>
          <a:prstGeom prst="rect">
            <a:avLst/>
          </a:prstGeom>
          <a:noFill/>
          <a:ln>
            <a:solidFill>
              <a:schemeClr val="tx1"/>
            </a:solidFill>
          </a:ln>
        </p:spPr>
      </p:pic>
      <p:sp>
        <p:nvSpPr>
          <p:cNvPr id="44" name="TextBox 43"/>
          <p:cNvSpPr txBox="1"/>
          <p:nvPr/>
        </p:nvSpPr>
        <p:spPr>
          <a:xfrm>
            <a:off x="4031969" y="6231910"/>
            <a:ext cx="1383712" cy="523220"/>
          </a:xfrm>
          <a:prstGeom prst="rect">
            <a:avLst/>
          </a:prstGeom>
          <a:noFill/>
        </p:spPr>
        <p:txBody>
          <a:bodyPr wrap="none" rtlCol="0">
            <a:spAutoFit/>
          </a:bodyPr>
          <a:lstStyle/>
          <a:p>
            <a:r>
              <a:rPr lang="en-US" sz="2800" dirty="0" smtClean="0"/>
              <a:t>Density</a:t>
            </a:r>
            <a:endParaRPr lang="en-US" sz="2800" dirty="0"/>
          </a:p>
        </p:txBody>
      </p:sp>
      <p:sp>
        <p:nvSpPr>
          <p:cNvPr id="49" name="Title 1"/>
          <p:cNvSpPr txBox="1">
            <a:spLocks/>
          </p:cNvSpPr>
          <p:nvPr/>
        </p:nvSpPr>
        <p:spPr bwMode="auto">
          <a:xfrm>
            <a:off x="457200" y="31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chemeClr val="tx2"/>
                </a:solidFill>
                <a:effectLst/>
                <a:uLnTx/>
                <a:uFillTx/>
                <a:latin typeface="+mj-lt"/>
                <a:ea typeface="+mj-ea"/>
                <a:cs typeface="+mj-cs"/>
              </a:rPr>
              <a:t>Aquaculture Model</a:t>
            </a:r>
            <a:r>
              <a:rPr kumimoji="0" lang="en-US" sz="4400" b="0" i="0" u="none" strike="noStrike" kern="0" cap="none" spc="0" normalizeH="0" noProof="0" dirty="0" smtClean="0">
                <a:ln>
                  <a:noFill/>
                </a:ln>
                <a:solidFill>
                  <a:schemeClr val="tx2"/>
                </a:solidFill>
                <a:effectLst/>
                <a:uLnTx/>
                <a:uFillTx/>
                <a:latin typeface="+mj-lt"/>
                <a:ea typeface="+mj-ea"/>
                <a:cs typeface="+mj-cs"/>
              </a:rPr>
              <a:t> Effects</a:t>
            </a:r>
            <a:endParaRPr kumimoji="0" lang="en-US" sz="4400" b="0" i="0" u="none" strike="noStrike" kern="0" cap="none" spc="0" normalizeH="0" baseline="0" noProof="0" dirty="0">
              <a:ln>
                <a:noFill/>
              </a:ln>
              <a:solidFill>
                <a:schemeClr val="tx2"/>
              </a:solidFill>
              <a:effectLst/>
              <a:uLnTx/>
              <a:uFillTx/>
              <a:latin typeface="+mj-lt"/>
              <a:ea typeface="+mj-ea"/>
              <a:cs typeface="+mj-cs"/>
            </a:endParaRPr>
          </a:p>
        </p:txBody>
      </p:sp>
      <p:sp>
        <p:nvSpPr>
          <p:cNvPr id="37" name="TextBox 36"/>
          <p:cNvSpPr txBox="1"/>
          <p:nvPr/>
        </p:nvSpPr>
        <p:spPr>
          <a:xfrm>
            <a:off x="2686050" y="2457450"/>
            <a:ext cx="561372"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τ</a:t>
            </a:r>
            <a:r>
              <a:rPr lang="en-US" sz="3600" baseline="-25000" dirty="0" smtClean="0">
                <a:latin typeface="Cambria Math" pitchFamily="18" charset="0"/>
                <a:ea typeface="Cambria Math" pitchFamily="18" charset="0"/>
              </a:rPr>
              <a:t>v</a:t>
            </a:r>
            <a:endParaRPr lang="en-US" sz="3600" baseline="-25000" dirty="0">
              <a:latin typeface="Cambria Math" pitchFamily="18" charset="0"/>
              <a:ea typeface="Cambria Math" pitchFamily="18" charset="0"/>
            </a:endParaRPr>
          </a:p>
        </p:txBody>
      </p:sp>
      <p:sp>
        <p:nvSpPr>
          <p:cNvPr id="40" name="TextBox 39"/>
          <p:cNvSpPr txBox="1"/>
          <p:nvPr/>
        </p:nvSpPr>
        <p:spPr>
          <a:xfrm>
            <a:off x="5897880" y="2423160"/>
            <a:ext cx="585417"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ρ</a:t>
            </a:r>
            <a:r>
              <a:rPr lang="en-US" sz="3600" baseline="-25000" dirty="0" smtClean="0">
                <a:latin typeface="Cambria Math" pitchFamily="18" charset="0"/>
                <a:ea typeface="Cambria Math" pitchFamily="18" charset="0"/>
              </a:rPr>
              <a:t>v</a:t>
            </a:r>
            <a:endParaRPr lang="en-US" sz="3600" baseline="-25000" dirty="0">
              <a:latin typeface="Cambria Math" pitchFamily="18" charset="0"/>
              <a:ea typeface="Cambria Math" pitchFamily="18" charset="0"/>
            </a:endParaRPr>
          </a:p>
        </p:txBody>
      </p:sp>
      <p:sp>
        <p:nvSpPr>
          <p:cNvPr id="41" name="TextBox 40"/>
          <p:cNvSpPr txBox="1"/>
          <p:nvPr/>
        </p:nvSpPr>
        <p:spPr>
          <a:xfrm>
            <a:off x="4392930" y="3489960"/>
            <a:ext cx="612668"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δ</a:t>
            </a:r>
            <a:r>
              <a:rPr lang="en-US" sz="3600" baseline="-25000" dirty="0" smtClean="0">
                <a:latin typeface="Cambria Math" pitchFamily="18" charset="0"/>
                <a:ea typeface="Cambria Math" pitchFamily="18" charset="0"/>
              </a:rPr>
              <a:t>V</a:t>
            </a:r>
            <a:endParaRPr lang="en-US" sz="3600" baseline="-25000" dirty="0">
              <a:latin typeface="Cambria Math" pitchFamily="18" charset="0"/>
              <a:ea typeface="Cambria Math" pitchFamily="18" charset="0"/>
            </a:endParaRPr>
          </a:p>
        </p:txBody>
      </p:sp>
      <p:sp>
        <p:nvSpPr>
          <p:cNvPr id="33" name="TextBox 32"/>
          <p:cNvSpPr txBox="1"/>
          <p:nvPr/>
        </p:nvSpPr>
        <p:spPr>
          <a:xfrm>
            <a:off x="891540" y="3543300"/>
            <a:ext cx="426720"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δ</a:t>
            </a:r>
            <a:endParaRPr lang="en-US" sz="3600" dirty="0">
              <a:latin typeface="Cambria Math" pitchFamily="18" charset="0"/>
              <a:ea typeface="Cambria Math" pitchFamily="18" charset="0"/>
            </a:endParaRPr>
          </a:p>
        </p:txBody>
      </p:sp>
      <p:sp>
        <p:nvSpPr>
          <p:cNvPr id="34" name="TextBox 33"/>
          <p:cNvSpPr txBox="1"/>
          <p:nvPr/>
        </p:nvSpPr>
        <p:spPr>
          <a:xfrm>
            <a:off x="7631430" y="3413760"/>
            <a:ext cx="426720"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δ</a:t>
            </a:r>
            <a:endParaRPr lang="en-US" sz="3600" dirty="0">
              <a:latin typeface="Cambria Math" pitchFamily="18" charset="0"/>
              <a:ea typeface="Cambria Math" pitchFamily="18" charset="0"/>
            </a:endParaRPr>
          </a:p>
        </p:txBody>
      </p:sp>
      <p:sp>
        <p:nvSpPr>
          <p:cNvPr id="38" name="TextBox 37"/>
          <p:cNvSpPr txBox="1"/>
          <p:nvPr/>
        </p:nvSpPr>
        <p:spPr>
          <a:xfrm>
            <a:off x="1052104" y="1393372"/>
            <a:ext cx="449162" cy="646331"/>
          </a:xfrm>
          <a:prstGeom prst="rect">
            <a:avLst/>
          </a:prstGeom>
          <a:noFill/>
        </p:spPr>
        <p:txBody>
          <a:bodyPr wrap="none" rtlCol="0">
            <a:spAutoFit/>
          </a:bodyPr>
          <a:lstStyle/>
          <a:p>
            <a:r>
              <a:rPr lang="el-GR" sz="3600" i="1" dirty="0" smtClean="0">
                <a:latin typeface="Cambria Math" pitchFamily="18" charset="0"/>
                <a:ea typeface="Cambria Math" pitchFamily="18" charset="0"/>
              </a:rPr>
              <a:t>σ</a:t>
            </a:r>
            <a:endParaRPr lang="en-US" sz="3600" dirty="0">
              <a:latin typeface="Cambria Math" pitchFamily="18" charset="0"/>
              <a:ea typeface="Cambria Math" pitchFamily="18" charset="0"/>
            </a:endParaRPr>
          </a:p>
        </p:txBody>
      </p:sp>
    </p:spTree>
    <p:custDataLst>
      <p:tags r:id="rId1"/>
    </p:custDataLst>
    <p:extLst>
      <p:ext uri="{BB962C8B-B14F-4D97-AF65-F5344CB8AC3E}">
        <p14:creationId xmlns:p14="http://schemas.microsoft.com/office/powerpoint/2010/main" val="23414382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515" y="11022"/>
            <a:ext cx="8229600" cy="1143000"/>
          </a:xfrm>
        </p:spPr>
        <p:txBody>
          <a:bodyPr/>
          <a:lstStyle/>
          <a:p>
            <a:r>
              <a:rPr lang="en-US" dirty="0" smtClean="0"/>
              <a:t>Other Developing Projects</a:t>
            </a:r>
            <a:endParaRPr lang="en-US" dirty="0"/>
          </a:p>
        </p:txBody>
      </p:sp>
      <p:sp>
        <p:nvSpPr>
          <p:cNvPr id="3" name="TextBox 2"/>
          <p:cNvSpPr txBox="1"/>
          <p:nvPr/>
        </p:nvSpPr>
        <p:spPr>
          <a:xfrm>
            <a:off x="675504" y="1295338"/>
            <a:ext cx="7856574" cy="523220"/>
          </a:xfrm>
          <a:prstGeom prst="rect">
            <a:avLst/>
          </a:prstGeom>
          <a:noFill/>
        </p:spPr>
        <p:txBody>
          <a:bodyPr wrap="none" rtlCol="0">
            <a:spAutoFit/>
          </a:bodyPr>
          <a:lstStyle/>
          <a:p>
            <a:r>
              <a:rPr lang="en-US" sz="2800" dirty="0" smtClean="0"/>
              <a:t>Virulence Evolution after Pathogen Emergence?</a:t>
            </a:r>
            <a:endParaRPr lang="en-US" sz="2800" dirty="0"/>
          </a:p>
        </p:txBody>
      </p:sp>
      <p:pic>
        <p:nvPicPr>
          <p:cNvPr id="4" name="Picture 3" descr="Rainbow trout"/>
          <p:cNvPicPr>
            <a:picLocks noChangeAspect="1" noChangeArrowheads="1"/>
          </p:cNvPicPr>
          <p:nvPr/>
        </p:nvPicPr>
        <p:blipFill>
          <a:blip r:embed="rId2" cstate="print"/>
          <a:srcRect/>
          <a:stretch>
            <a:fillRect/>
          </a:stretch>
        </p:blipFill>
        <p:spPr bwMode="auto">
          <a:xfrm>
            <a:off x="4304438" y="2057585"/>
            <a:ext cx="2376492" cy="1200128"/>
          </a:xfrm>
          <a:prstGeom prst="rect">
            <a:avLst/>
          </a:prstGeom>
          <a:noFill/>
          <a:ln>
            <a:solidFill>
              <a:srgbClr val="000000"/>
            </a:solidFill>
          </a:ln>
        </p:spPr>
      </p:pic>
      <p:pic>
        <p:nvPicPr>
          <p:cNvPr id="5" name="Picture 3"/>
          <p:cNvPicPr>
            <a:picLocks noChangeAspect="1" noChangeArrowheads="1"/>
          </p:cNvPicPr>
          <p:nvPr/>
        </p:nvPicPr>
        <p:blipFill>
          <a:blip r:embed="rId3" cstate="print"/>
          <a:srcRect/>
          <a:stretch>
            <a:fillRect/>
          </a:stretch>
        </p:blipFill>
        <p:spPr>
          <a:xfrm>
            <a:off x="2841176" y="1910937"/>
            <a:ext cx="1633720" cy="1401267"/>
          </a:xfrm>
          <a:prstGeom prst="rect">
            <a:avLst/>
          </a:prstGeom>
          <a:ln>
            <a:solidFill>
              <a:schemeClr val="tx1"/>
            </a:solidFill>
          </a:ln>
        </p:spPr>
      </p:pic>
      <p:pic>
        <p:nvPicPr>
          <p:cNvPr id="7" name="Picture 18" descr="http://aquaviews.net/wp-content/uploads/2009/08/Oyster-Reef.jpg"/>
          <p:cNvPicPr>
            <a:picLocks noChangeAspect="1" noChangeArrowheads="1"/>
          </p:cNvPicPr>
          <p:nvPr/>
        </p:nvPicPr>
        <p:blipFill>
          <a:blip r:embed="rId4" cstate="print"/>
          <a:srcRect/>
          <a:stretch>
            <a:fillRect/>
          </a:stretch>
        </p:blipFill>
        <p:spPr bwMode="auto">
          <a:xfrm>
            <a:off x="3390253" y="3867919"/>
            <a:ext cx="2377648" cy="1783238"/>
          </a:xfrm>
          <a:prstGeom prst="rect">
            <a:avLst/>
          </a:prstGeom>
          <a:noFill/>
          <a:ln>
            <a:solidFill>
              <a:schemeClr val="tx1"/>
            </a:solidFill>
          </a:ln>
        </p:spPr>
      </p:pic>
      <p:grpSp>
        <p:nvGrpSpPr>
          <p:cNvPr id="8" name="Group 7"/>
          <p:cNvGrpSpPr/>
          <p:nvPr/>
        </p:nvGrpSpPr>
        <p:grpSpPr>
          <a:xfrm>
            <a:off x="4861324" y="4942949"/>
            <a:ext cx="2368057" cy="1849027"/>
            <a:chOff x="4435659" y="2525486"/>
            <a:chExt cx="2043571" cy="1469765"/>
          </a:xfrm>
        </p:grpSpPr>
        <p:pic>
          <p:nvPicPr>
            <p:cNvPr id="9" name="Picture 6" descr="Perkinsus chesapeaki"/>
            <p:cNvPicPr>
              <a:picLocks noChangeAspect="1" noChangeArrowheads="1"/>
            </p:cNvPicPr>
            <p:nvPr/>
          </p:nvPicPr>
          <p:blipFill>
            <a:blip r:embed="rId5" cstate="print"/>
            <a:srcRect/>
            <a:stretch>
              <a:fillRect/>
            </a:stretch>
          </p:blipFill>
          <p:spPr bwMode="auto">
            <a:xfrm>
              <a:off x="4435659" y="2525486"/>
              <a:ext cx="1905000" cy="1428750"/>
            </a:xfrm>
            <a:prstGeom prst="rect">
              <a:avLst/>
            </a:prstGeom>
            <a:noFill/>
          </p:spPr>
        </p:pic>
        <p:sp>
          <p:nvSpPr>
            <p:cNvPr id="10" name="TextBox 9"/>
            <p:cNvSpPr txBox="1"/>
            <p:nvPr/>
          </p:nvSpPr>
          <p:spPr>
            <a:xfrm>
              <a:off x="4966876" y="3300762"/>
              <a:ext cx="1512354" cy="694489"/>
            </a:xfrm>
            <a:prstGeom prst="rect">
              <a:avLst/>
            </a:prstGeom>
            <a:noFill/>
          </p:spPr>
          <p:txBody>
            <a:bodyPr wrap="square" rtlCol="0">
              <a:spAutoFit/>
            </a:bodyPr>
            <a:lstStyle/>
            <a:p>
              <a:r>
                <a:rPr lang="en-US" sz="2400" i="1" dirty="0" smtClean="0">
                  <a:solidFill>
                    <a:srgbClr val="FFFFFF"/>
                  </a:solidFill>
                </a:rPr>
                <a:t>Perkinsus</a:t>
              </a:r>
            </a:p>
            <a:p>
              <a:r>
                <a:rPr lang="en-US" sz="2400" i="1" dirty="0" smtClean="0">
                  <a:solidFill>
                    <a:srgbClr val="FFFFFF"/>
                  </a:solidFill>
                </a:rPr>
                <a:t>marinus</a:t>
              </a:r>
              <a:endParaRPr lang="en-US" sz="2400" i="1" dirty="0">
                <a:solidFill>
                  <a:srgbClr val="FFFFFF"/>
                </a:solidFill>
              </a:endParaRPr>
            </a:p>
          </p:txBody>
        </p:sp>
      </p:grpSp>
      <p:grpSp>
        <p:nvGrpSpPr>
          <p:cNvPr id="11" name="Group 10"/>
          <p:cNvGrpSpPr/>
          <p:nvPr/>
        </p:nvGrpSpPr>
        <p:grpSpPr>
          <a:xfrm>
            <a:off x="1510731" y="4901515"/>
            <a:ext cx="2308465" cy="1906934"/>
            <a:chOff x="6286935" y="2447693"/>
            <a:chExt cx="1958183" cy="1479890"/>
          </a:xfrm>
        </p:grpSpPr>
        <p:pic>
          <p:nvPicPr>
            <p:cNvPr id="12" name="Picture 8" descr="H. nelsoni spores"/>
            <p:cNvPicPr>
              <a:picLocks noChangeAspect="1" noChangeArrowheads="1"/>
            </p:cNvPicPr>
            <p:nvPr/>
          </p:nvPicPr>
          <p:blipFill>
            <a:blip r:embed="rId6" cstate="print"/>
            <a:srcRect/>
            <a:stretch>
              <a:fillRect/>
            </a:stretch>
          </p:blipFill>
          <p:spPr bwMode="auto">
            <a:xfrm>
              <a:off x="6340119" y="2447693"/>
              <a:ext cx="1904999" cy="1428750"/>
            </a:xfrm>
            <a:prstGeom prst="rect">
              <a:avLst/>
            </a:prstGeom>
            <a:noFill/>
          </p:spPr>
        </p:pic>
        <p:sp>
          <p:nvSpPr>
            <p:cNvPr id="13" name="TextBox 12"/>
            <p:cNvSpPr txBox="1"/>
            <p:nvPr/>
          </p:nvSpPr>
          <p:spPr>
            <a:xfrm>
              <a:off x="6286935" y="3282682"/>
              <a:ext cx="1958183" cy="644901"/>
            </a:xfrm>
            <a:prstGeom prst="rect">
              <a:avLst/>
            </a:prstGeom>
            <a:noFill/>
          </p:spPr>
          <p:txBody>
            <a:bodyPr wrap="square" rtlCol="0">
              <a:spAutoFit/>
            </a:bodyPr>
            <a:lstStyle/>
            <a:p>
              <a:r>
                <a:rPr lang="en-US" sz="2400" i="1" dirty="0" smtClean="0">
                  <a:solidFill>
                    <a:srgbClr val="FFFFFF"/>
                  </a:solidFill>
                </a:rPr>
                <a:t>Haplosporidium</a:t>
              </a:r>
            </a:p>
            <a:p>
              <a:r>
                <a:rPr lang="en-US" sz="2400" i="1" dirty="0" smtClean="0">
                  <a:solidFill>
                    <a:srgbClr val="FFFFFF"/>
                  </a:solidFill>
                </a:rPr>
                <a:t>nelsoni </a:t>
              </a:r>
              <a:endParaRPr lang="en-US" sz="2400" dirty="0">
                <a:solidFill>
                  <a:srgbClr val="FFFFFF"/>
                </a:solidFill>
              </a:endParaRPr>
            </a:p>
          </p:txBody>
        </p:sp>
      </p:grpSp>
      <p:sp>
        <p:nvSpPr>
          <p:cNvPr id="15" name="TextBox 14"/>
          <p:cNvSpPr txBox="1"/>
          <p:nvPr/>
        </p:nvSpPr>
        <p:spPr>
          <a:xfrm>
            <a:off x="3056286" y="3496598"/>
            <a:ext cx="3062057" cy="461665"/>
          </a:xfrm>
          <a:prstGeom prst="rect">
            <a:avLst/>
          </a:prstGeom>
          <a:noFill/>
        </p:spPr>
        <p:txBody>
          <a:bodyPr wrap="none" rtlCol="0">
            <a:spAutoFit/>
          </a:bodyPr>
          <a:lstStyle/>
          <a:p>
            <a:r>
              <a:rPr lang="en-US" sz="2400" i="1" dirty="0" smtClean="0">
                <a:solidFill>
                  <a:srgbClr val="FF0000"/>
                </a:solidFill>
              </a:rPr>
              <a:t>Crossostrea virginica</a:t>
            </a:r>
            <a:endParaRPr lang="en-US" sz="2400" i="1" dirty="0">
              <a:solidFill>
                <a:srgbClr val="FF0000"/>
              </a:solidFill>
            </a:endParaRPr>
          </a:p>
        </p:txBody>
      </p:sp>
      <p:sp>
        <p:nvSpPr>
          <p:cNvPr id="16" name="TextBox 15"/>
          <p:cNvSpPr txBox="1"/>
          <p:nvPr/>
        </p:nvSpPr>
        <p:spPr>
          <a:xfrm>
            <a:off x="2799986" y="1886223"/>
            <a:ext cx="920445" cy="461665"/>
          </a:xfrm>
          <a:prstGeom prst="rect">
            <a:avLst/>
          </a:prstGeom>
          <a:noFill/>
        </p:spPr>
        <p:txBody>
          <a:bodyPr wrap="none" rtlCol="0">
            <a:spAutoFit/>
          </a:bodyPr>
          <a:lstStyle/>
          <a:p>
            <a:r>
              <a:rPr lang="en-US" sz="2400" dirty="0" smtClean="0">
                <a:solidFill>
                  <a:schemeClr val="bg1"/>
                </a:solidFill>
              </a:rPr>
              <a:t>IHNV</a:t>
            </a:r>
            <a:endParaRPr lang="en-US" sz="2400" dirty="0">
              <a:solidFill>
                <a:schemeClr val="bg1"/>
              </a:solidFill>
            </a:endParaRPr>
          </a:p>
        </p:txBody>
      </p:sp>
      <p:sp>
        <p:nvSpPr>
          <p:cNvPr id="17" name="TextBox 16"/>
          <p:cNvSpPr txBox="1"/>
          <p:nvPr/>
        </p:nvSpPr>
        <p:spPr>
          <a:xfrm>
            <a:off x="4441944" y="2009550"/>
            <a:ext cx="1534394" cy="461665"/>
          </a:xfrm>
          <a:prstGeom prst="rect">
            <a:avLst/>
          </a:prstGeom>
          <a:noFill/>
        </p:spPr>
        <p:txBody>
          <a:bodyPr wrap="none" rtlCol="0">
            <a:spAutoFit/>
          </a:bodyPr>
          <a:lstStyle/>
          <a:p>
            <a:r>
              <a:rPr lang="en-US" sz="2400" i="1" dirty="0" smtClean="0">
                <a:solidFill>
                  <a:schemeClr val="bg1"/>
                </a:solidFill>
              </a:rPr>
              <a:t>O. mykiss</a:t>
            </a:r>
            <a:endParaRPr lang="en-US" sz="2400" i="1" dirty="0">
              <a:solidFill>
                <a:schemeClr val="bg1"/>
              </a:solidFill>
            </a:endParaRPr>
          </a:p>
        </p:txBody>
      </p:sp>
    </p:spTree>
    <p:extLst>
      <p:ext uri="{BB962C8B-B14F-4D97-AF65-F5344CB8AC3E}">
        <p14:creationId xmlns:p14="http://schemas.microsoft.com/office/powerpoint/2010/main" val="12768980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86" name="Picture 14" descr="http://assets.mediaspanonline.com/prod/6007866/CRD-Idaho-trout_w500.jpg"/>
          <p:cNvPicPr>
            <a:picLocks noChangeAspect="1" noChangeArrowheads="1"/>
          </p:cNvPicPr>
          <p:nvPr/>
        </p:nvPicPr>
        <p:blipFill>
          <a:blip r:embed="rId4" cstate="print"/>
          <a:srcRect/>
          <a:stretch>
            <a:fillRect/>
          </a:stretch>
        </p:blipFill>
        <p:spPr bwMode="auto">
          <a:xfrm>
            <a:off x="5003645" y="4135582"/>
            <a:ext cx="4078059" cy="2675208"/>
          </a:xfrm>
          <a:prstGeom prst="rect">
            <a:avLst/>
          </a:prstGeom>
          <a:noFill/>
          <a:ln>
            <a:solidFill>
              <a:schemeClr val="tx1"/>
            </a:solidFill>
          </a:ln>
        </p:spPr>
      </p:pic>
      <p:pic>
        <p:nvPicPr>
          <p:cNvPr id="62474" name="Picture 10" descr="http://weblogs.baltimoresun.com/features/green/choptankoysterfawcett2008-thumb.jpg"/>
          <p:cNvPicPr>
            <a:picLocks noChangeAspect="1" noChangeArrowheads="1"/>
          </p:cNvPicPr>
          <p:nvPr/>
        </p:nvPicPr>
        <p:blipFill>
          <a:blip r:embed="rId5" cstate="print"/>
          <a:srcRect/>
          <a:stretch>
            <a:fillRect/>
          </a:stretch>
        </p:blipFill>
        <p:spPr bwMode="auto">
          <a:xfrm>
            <a:off x="4644581" y="54430"/>
            <a:ext cx="2318194" cy="1435288"/>
          </a:xfrm>
          <a:prstGeom prst="rect">
            <a:avLst/>
          </a:prstGeom>
          <a:noFill/>
          <a:ln>
            <a:solidFill>
              <a:schemeClr val="tx1"/>
            </a:solidFill>
          </a:ln>
        </p:spPr>
      </p:pic>
      <p:pic>
        <p:nvPicPr>
          <p:cNvPr id="32" name="Picture 8" descr="http://lh6.ggpht.com/_2jAtcezr53I/RiG0vyLp7mI/AAAAAAAAH2Q/w7dxJk51CYE/61-Valdez%2BArm%2Band%2BPrince%2BWilliam%2BSound%2Bbeyond%2Bthe%2BValdez%2BNarrows.JPG"/>
          <p:cNvPicPr>
            <a:picLocks noChangeAspect="1" noChangeArrowheads="1"/>
          </p:cNvPicPr>
          <p:nvPr/>
        </p:nvPicPr>
        <p:blipFill>
          <a:blip r:embed="rId6" cstate="print"/>
          <a:srcRect/>
          <a:stretch>
            <a:fillRect/>
          </a:stretch>
        </p:blipFill>
        <p:spPr bwMode="auto">
          <a:xfrm>
            <a:off x="31175" y="31172"/>
            <a:ext cx="2324266" cy="1743199"/>
          </a:xfrm>
          <a:prstGeom prst="rect">
            <a:avLst/>
          </a:prstGeom>
          <a:noFill/>
          <a:ln>
            <a:solidFill>
              <a:schemeClr val="tx1"/>
            </a:solidFill>
          </a:ln>
        </p:spPr>
      </p:pic>
      <p:pic>
        <p:nvPicPr>
          <p:cNvPr id="47" name="Picture 18" descr="http://aquaviews.net/wp-content/uploads/2009/08/Oyster-Reef.jpg"/>
          <p:cNvPicPr>
            <a:picLocks noChangeAspect="1" noChangeArrowheads="1"/>
          </p:cNvPicPr>
          <p:nvPr/>
        </p:nvPicPr>
        <p:blipFill>
          <a:blip r:embed="rId7" cstate="print"/>
          <a:srcRect/>
          <a:stretch>
            <a:fillRect/>
          </a:stretch>
        </p:blipFill>
        <p:spPr bwMode="auto">
          <a:xfrm>
            <a:off x="2386291" y="31173"/>
            <a:ext cx="2258290" cy="1693718"/>
          </a:xfrm>
          <a:prstGeom prst="rect">
            <a:avLst/>
          </a:prstGeom>
          <a:noFill/>
          <a:ln>
            <a:solidFill>
              <a:schemeClr val="tx1"/>
            </a:solidFill>
          </a:ln>
        </p:spPr>
      </p:pic>
      <p:pic>
        <p:nvPicPr>
          <p:cNvPr id="49" name="Picture 4" descr="http://img.ezinemark.com/imagemanager2/files/30002494/2010/10/2010-10-13-16-53-15-5-millions-of-red-salmon-swimming-upstream-produce-a.jpeg"/>
          <p:cNvPicPr>
            <a:picLocks noChangeAspect="1" noChangeArrowheads="1"/>
          </p:cNvPicPr>
          <p:nvPr/>
        </p:nvPicPr>
        <p:blipFill>
          <a:blip r:embed="rId8" cstate="print"/>
          <a:srcRect/>
          <a:stretch>
            <a:fillRect/>
          </a:stretch>
        </p:blipFill>
        <p:spPr bwMode="auto">
          <a:xfrm>
            <a:off x="41563" y="3418609"/>
            <a:ext cx="2483536" cy="3377047"/>
          </a:xfrm>
          <a:prstGeom prst="rect">
            <a:avLst/>
          </a:prstGeom>
          <a:noFill/>
          <a:ln>
            <a:solidFill>
              <a:schemeClr val="tx1"/>
            </a:solidFill>
          </a:ln>
        </p:spPr>
      </p:pic>
      <p:pic>
        <p:nvPicPr>
          <p:cNvPr id="1034" name="Picture 10"/>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9667" t="6319" r="14015" b="-1"/>
          <a:stretch/>
        </p:blipFill>
        <p:spPr bwMode="auto">
          <a:xfrm>
            <a:off x="5087084" y="1419224"/>
            <a:ext cx="1959130" cy="16707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1" name="Picture 30"/>
          <p:cNvPicPr>
            <a:picLocks noChangeAspect="1"/>
          </p:cNvPicPr>
          <p:nvPr/>
        </p:nvPicPr>
        <p:blipFill>
          <a:blip r:embed="rId10"/>
          <a:stretch>
            <a:fillRect/>
          </a:stretch>
        </p:blipFill>
        <p:spPr>
          <a:xfrm>
            <a:off x="6728190" y="43105"/>
            <a:ext cx="2384057" cy="2080969"/>
          </a:xfrm>
          <a:prstGeom prst="rect">
            <a:avLst/>
          </a:prstGeom>
          <a:ln>
            <a:solidFill>
              <a:schemeClr val="tx1"/>
            </a:solidFill>
          </a:ln>
        </p:spPr>
      </p:pic>
      <p:pic>
        <p:nvPicPr>
          <p:cNvPr id="1036" name="Picture 12" descr="http://blog-imgs-49-origin.fc2.com/c/h/i/chickencoop1/Chicken-Farming-3.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88363" y="5191540"/>
            <a:ext cx="2462213" cy="161925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troutfishingpro.com/wp-content/uploads/2014/08/Rainbow-Trout.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441865" y="3348816"/>
            <a:ext cx="2446024" cy="163068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6" name="Picture 2" descr="http://www.horsebreedsinfo.com/images/brown_and_white_horse.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291127" y="2869124"/>
            <a:ext cx="1755087" cy="131631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http://www.pageresource.com/wallpapers/wallpaper/bighorn-sheep-page_177870.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554035" y="1641263"/>
            <a:ext cx="2221683" cy="17773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i.telegraph.co.uk/multimedia/archive/02724/sheep_2724972b.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91233" y="2224051"/>
            <a:ext cx="2352767" cy="189829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esternwildlife.org/wp-content/uploads/2009/08/Wolf-photo-Darrell.jpe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4566" y="1638921"/>
            <a:ext cx="2539469" cy="18331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135853533"/>
      </p:ext>
    </p:extLst>
  </p:cSld>
  <p:clrMapOvr>
    <a:masterClrMapping/>
  </p:clrMapOvr>
  <p:transition xmlns:p14="http://schemas.microsoft.com/office/powerpoint/2010/main" advTm="41946"/>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4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548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86" name="Picture 14" descr="http://assets.mediaspanonline.com/prod/6007866/CRD-Idaho-trout_w500.jpg"/>
          <p:cNvPicPr>
            <a:picLocks noChangeAspect="1" noChangeArrowheads="1"/>
          </p:cNvPicPr>
          <p:nvPr/>
        </p:nvPicPr>
        <p:blipFill>
          <a:blip r:embed="rId4" cstate="print"/>
          <a:srcRect/>
          <a:stretch>
            <a:fillRect/>
          </a:stretch>
        </p:blipFill>
        <p:spPr bwMode="auto">
          <a:xfrm>
            <a:off x="5060794" y="4060467"/>
            <a:ext cx="4078059" cy="2788424"/>
          </a:xfrm>
          <a:prstGeom prst="rect">
            <a:avLst/>
          </a:prstGeom>
          <a:noFill/>
          <a:ln>
            <a:solidFill>
              <a:schemeClr val="tx1"/>
            </a:solidFill>
          </a:ln>
        </p:spPr>
      </p:pic>
      <p:pic>
        <p:nvPicPr>
          <p:cNvPr id="62474" name="Picture 10" descr="http://weblogs.baltimoresun.com/features/green/choptankoysterfawcett2008-thumb.jpg"/>
          <p:cNvPicPr>
            <a:picLocks noChangeAspect="1" noChangeArrowheads="1"/>
          </p:cNvPicPr>
          <p:nvPr/>
        </p:nvPicPr>
        <p:blipFill>
          <a:blip r:embed="rId5" cstate="print"/>
          <a:srcRect/>
          <a:stretch>
            <a:fillRect/>
          </a:stretch>
        </p:blipFill>
        <p:spPr bwMode="auto">
          <a:xfrm>
            <a:off x="4653600" y="12123"/>
            <a:ext cx="2318194" cy="1435288"/>
          </a:xfrm>
          <a:prstGeom prst="rect">
            <a:avLst/>
          </a:prstGeom>
          <a:noFill/>
          <a:ln>
            <a:solidFill>
              <a:schemeClr val="tx1"/>
            </a:solidFill>
          </a:ln>
        </p:spPr>
      </p:pic>
      <p:pic>
        <p:nvPicPr>
          <p:cNvPr id="47" name="Picture 18" descr="http://aquaviews.net/wp-content/uploads/2009/08/Oyster-Reef.jpg"/>
          <p:cNvPicPr>
            <a:picLocks noChangeAspect="1" noChangeArrowheads="1"/>
          </p:cNvPicPr>
          <p:nvPr/>
        </p:nvPicPr>
        <p:blipFill>
          <a:blip r:embed="rId6" cstate="print"/>
          <a:srcRect/>
          <a:stretch>
            <a:fillRect/>
          </a:stretch>
        </p:blipFill>
        <p:spPr bwMode="auto">
          <a:xfrm>
            <a:off x="2338666" y="12123"/>
            <a:ext cx="2258290" cy="1693718"/>
          </a:xfrm>
          <a:prstGeom prst="rect">
            <a:avLst/>
          </a:prstGeom>
          <a:noFill/>
          <a:ln>
            <a:solidFill>
              <a:schemeClr val="tx1"/>
            </a:solidFill>
          </a:ln>
        </p:spPr>
      </p:pic>
      <p:pic>
        <p:nvPicPr>
          <p:cNvPr id="49" name="Picture 4" descr="http://img.ezinemark.com/imagemanager2/files/30002494/2010/10/2010-10-13-16-53-15-5-millions-of-red-salmon-swimming-upstream-produce-a.jpeg"/>
          <p:cNvPicPr>
            <a:picLocks noChangeAspect="1" noChangeArrowheads="1"/>
          </p:cNvPicPr>
          <p:nvPr/>
        </p:nvPicPr>
        <p:blipFill>
          <a:blip r:embed="rId7" cstate="print"/>
          <a:srcRect/>
          <a:stretch>
            <a:fillRect/>
          </a:stretch>
        </p:blipFill>
        <p:spPr bwMode="auto">
          <a:xfrm>
            <a:off x="3462" y="3418609"/>
            <a:ext cx="2541047" cy="3455249"/>
          </a:xfrm>
          <a:prstGeom prst="rect">
            <a:avLst/>
          </a:prstGeom>
          <a:noFill/>
          <a:ln>
            <a:solidFill>
              <a:schemeClr val="tx1"/>
            </a:solidFill>
          </a:ln>
        </p:spPr>
      </p:pic>
      <p:pic>
        <p:nvPicPr>
          <p:cNvPr id="31" name="Picture 30"/>
          <p:cNvPicPr>
            <a:picLocks noChangeAspect="1"/>
          </p:cNvPicPr>
          <p:nvPr/>
        </p:nvPicPr>
        <p:blipFill>
          <a:blip r:embed="rId8"/>
          <a:stretch>
            <a:fillRect/>
          </a:stretch>
        </p:blipFill>
        <p:spPr>
          <a:xfrm>
            <a:off x="6678459" y="5006"/>
            <a:ext cx="2454272" cy="1904714"/>
          </a:xfrm>
          <a:prstGeom prst="rect">
            <a:avLst/>
          </a:prstGeom>
          <a:ln>
            <a:solidFill>
              <a:schemeClr val="tx1"/>
            </a:solidFill>
          </a:ln>
        </p:spPr>
      </p:pic>
      <p:pic>
        <p:nvPicPr>
          <p:cNvPr id="1036" name="Picture 12" descr="http://blog-imgs-49-origin.fc2.com/c/h/i/chickencoop1/Chicken-Farming-3.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25320" y="1442092"/>
            <a:ext cx="2317236" cy="152390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8" name="Picture 14" descr="http://troutfishingpro.com/wp-content/uploads/2014/08/Rainbow-Trout.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329098" y="3348816"/>
            <a:ext cx="2642951" cy="170586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6" name="Picture 2" descr="http://www.horsebreedsinfo.com/images/brown_and_white_horse.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87084" y="2869124"/>
            <a:ext cx="1755087" cy="13163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 name="Picture 2" descr="http://www.pageresource.com/wallpapers/wallpaper/bighorn-sheep-page_177870.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525460" y="1641263"/>
            <a:ext cx="2271285" cy="181702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http://i.telegraph.co.uk/multimedia/archive/02724/sheep_2724972b.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700224" y="1909720"/>
            <a:ext cx="2438629" cy="215074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5" name="Picture 2" descr="http://newswatch.nationalgeographic.com/files/2013/08/05197_orig1.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336390" y="5054675"/>
            <a:ext cx="2635659" cy="17942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6" name="Picture 4" descr="http://www.fws.gov/uploadedImages/Region_1/NWRS/Zone_2/Willapa_Complex/Willapa/Images/blk-tail-deer-1024x768-MKal.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484" y="12123"/>
            <a:ext cx="2429310" cy="182198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7" name="Picture 6" descr="http://westernwildlife.org/wp-content/uploads/2009/08/Wolf-photo-Darrell.jpe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484" y="1638921"/>
            <a:ext cx="2539469" cy="183317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663818324"/>
      </p:ext>
    </p:extLst>
  </p:cSld>
  <p:clrMapOvr>
    <a:masterClrMapping/>
  </p:clrMapOvr>
  <p:transition xmlns:p14="http://schemas.microsoft.com/office/powerpoint/2010/main" advTm="41946"/>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4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548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9057"/>
            <a:ext cx="9144000" cy="1004129"/>
          </a:xfrm>
          <a:solidFill>
            <a:srgbClr val="99FFCC"/>
          </a:solidFill>
        </p:spPr>
        <p:txBody>
          <a:bodyPr/>
          <a:lstStyle/>
          <a:p>
            <a:r>
              <a:rPr lang="en-US" sz="4000" dirty="0" smtClean="0"/>
              <a:t>Topics</a:t>
            </a:r>
            <a:endParaRPr lang="en-US" sz="4000" dirty="0"/>
          </a:p>
        </p:txBody>
      </p:sp>
      <p:sp>
        <p:nvSpPr>
          <p:cNvPr id="3" name="Content Placeholder 2"/>
          <p:cNvSpPr>
            <a:spLocks noGrp="1"/>
          </p:cNvSpPr>
          <p:nvPr>
            <p:ph idx="1"/>
          </p:nvPr>
        </p:nvSpPr>
        <p:spPr>
          <a:xfrm>
            <a:off x="0" y="1042955"/>
            <a:ext cx="9144000" cy="5760640"/>
          </a:xfrm>
        </p:spPr>
        <p:txBody>
          <a:bodyPr/>
          <a:lstStyle/>
          <a:p>
            <a:pPr algn="ctr">
              <a:buNone/>
            </a:pPr>
            <a:r>
              <a:rPr lang="en-US" dirty="0" smtClean="0"/>
              <a:t>Evolutionary Drivers of Virulence Epidemiology</a:t>
            </a:r>
          </a:p>
          <a:p>
            <a:pPr algn="ctr">
              <a:buNone/>
            </a:pPr>
            <a:endParaRPr lang="en-US" dirty="0" smtClean="0"/>
          </a:p>
          <a:p>
            <a:pPr algn="ctr">
              <a:buNone/>
            </a:pPr>
            <a:endParaRPr lang="en-US" dirty="0" smtClean="0"/>
          </a:p>
          <a:p>
            <a:pPr algn="ctr">
              <a:buNone/>
            </a:pPr>
            <a:endParaRPr lang="en-US" dirty="0" smtClean="0"/>
          </a:p>
          <a:p>
            <a:pPr algn="ctr">
              <a:buNone/>
            </a:pPr>
            <a:endParaRPr lang="en-US" dirty="0" smtClean="0"/>
          </a:p>
          <a:p>
            <a:pPr algn="ctr">
              <a:buNone/>
            </a:pPr>
            <a:r>
              <a:rPr lang="en-US" dirty="0" smtClean="0"/>
              <a:t>Animal Husbandry Impacts on Virulence Epidemiology</a:t>
            </a:r>
          </a:p>
          <a:p>
            <a:pPr algn="ctr"/>
            <a:endParaRPr lang="en-US" dirty="0" smtClean="0"/>
          </a:p>
          <a:p>
            <a:pPr algn="ctr"/>
            <a:endParaRPr lang="en-US" dirty="0" smtClean="0"/>
          </a:p>
        </p:txBody>
      </p:sp>
      <p:pic>
        <p:nvPicPr>
          <p:cNvPr id="5" name="Picture 4" descr="http://chrishuerta.files.wordpress.com/2008/11/dscn2300.jpg"/>
          <p:cNvPicPr>
            <a:picLocks noChangeAspect="1" noChangeArrowheads="1"/>
          </p:cNvPicPr>
          <p:nvPr/>
        </p:nvPicPr>
        <p:blipFill>
          <a:blip r:embed="rId4" cstate="print"/>
          <a:srcRect/>
          <a:stretch>
            <a:fillRect/>
          </a:stretch>
        </p:blipFill>
        <p:spPr bwMode="auto">
          <a:xfrm>
            <a:off x="453390" y="4701192"/>
            <a:ext cx="2563091" cy="1922318"/>
          </a:xfrm>
          <a:prstGeom prst="rect">
            <a:avLst/>
          </a:prstGeom>
          <a:noFill/>
          <a:ln>
            <a:solidFill>
              <a:srgbClr val="000000"/>
            </a:solidFill>
          </a:ln>
        </p:spPr>
      </p:pic>
      <p:pic>
        <p:nvPicPr>
          <p:cNvPr id="8" name="Picture 4" descr="http://images.publicradio.org/content/2007/02/14/20070214_deadfish_2.jpg"/>
          <p:cNvPicPr>
            <a:picLocks noChangeAspect="1" noChangeArrowheads="1"/>
          </p:cNvPicPr>
          <p:nvPr/>
        </p:nvPicPr>
        <p:blipFill>
          <a:blip r:embed="rId5" cstate="print"/>
          <a:srcRect/>
          <a:stretch>
            <a:fillRect/>
          </a:stretch>
        </p:blipFill>
        <p:spPr bwMode="auto">
          <a:xfrm>
            <a:off x="369650" y="1695123"/>
            <a:ext cx="2737458" cy="2053094"/>
          </a:xfrm>
          <a:prstGeom prst="rect">
            <a:avLst/>
          </a:prstGeom>
          <a:noFill/>
          <a:ln>
            <a:solidFill>
              <a:schemeClr val="tx1"/>
            </a:solidFill>
          </a:ln>
        </p:spPr>
      </p:pic>
      <p:pic>
        <p:nvPicPr>
          <p:cNvPr id="6148" name="Picture 4" descr="http://s4.reutersmedia.net/resources/r/?m=02&amp;d=20090210&amp;t=2&amp;i=8192311&amp;w=&amp;fh=&amp;fw=&amp;ll=700&amp;pl=378&amp;r=2009-02-10T021044Z_01_BTRE519062S00_RTROPTP_0_FINANCIAL-DAIRY-FARM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5049" y="4701193"/>
            <a:ext cx="2741789" cy="192231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0" name="Picture 2" descr="http://dududiaries.wildlifedirect.org/files/2009/11/dead-cow-kit-lr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77071" y="1657534"/>
            <a:ext cx="3254235" cy="212826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50174260"/>
      </p:ext>
    </p:extLst>
  </p:cSld>
  <p:clrMapOvr>
    <a:masterClrMapping/>
  </p:clrMapOvr>
  <mc:AlternateContent xmlns:mc="http://schemas.openxmlformats.org/markup-compatibility/2006" xmlns:p14="http://schemas.microsoft.com/office/powerpoint/2010/main">
    <mc:Choice Requires="p14">
      <p:transition spd="slow" p14:dur="2000" advTm="7938"/>
    </mc:Choice>
    <mc:Fallback xmlns="">
      <p:transition spd="slow" advTm="793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54480"/>
            <a:ext cx="9144000" cy="1232153"/>
          </a:xfrm>
          <a:solidFill>
            <a:srgbClr val="99FFCC"/>
          </a:solidFill>
        </p:spPr>
        <p:txBody>
          <a:bodyPr/>
          <a:lstStyle/>
          <a:p>
            <a:pPr eaLnBrk="1" hangingPunct="1"/>
            <a:r>
              <a:rPr lang="en-US" sz="4000" dirty="0" smtClean="0"/>
              <a:t>Virulence Evolution</a:t>
            </a:r>
            <a:br>
              <a:rPr lang="en-US" sz="4000" dirty="0" smtClean="0"/>
            </a:br>
            <a:r>
              <a:rPr lang="en-US" sz="4000" u="sng" dirty="0" smtClean="0"/>
              <a:t>Theory</a:t>
            </a:r>
          </a:p>
        </p:txBody>
      </p:sp>
      <p:grpSp>
        <p:nvGrpSpPr>
          <p:cNvPr id="20" name="Group 19"/>
          <p:cNvGrpSpPr/>
          <p:nvPr/>
        </p:nvGrpSpPr>
        <p:grpSpPr>
          <a:xfrm>
            <a:off x="4636421" y="1599785"/>
            <a:ext cx="4125350" cy="3125490"/>
            <a:chOff x="-204268" y="1628800"/>
            <a:chExt cx="4125350" cy="3125490"/>
          </a:xfrm>
        </p:grpSpPr>
        <p:sp>
          <p:nvSpPr>
            <p:cNvPr id="7171" name="Line 3"/>
            <p:cNvSpPr>
              <a:spLocks noChangeShapeType="1"/>
            </p:cNvSpPr>
            <p:nvPr/>
          </p:nvSpPr>
          <p:spPr bwMode="auto">
            <a:xfrm>
              <a:off x="971600" y="1628800"/>
              <a:ext cx="0" cy="2663825"/>
            </a:xfrm>
            <a:prstGeom prst="line">
              <a:avLst/>
            </a:prstGeom>
            <a:noFill/>
            <a:ln w="28575">
              <a:solidFill>
                <a:schemeClr val="tx1"/>
              </a:solidFill>
              <a:round/>
              <a:headEnd/>
              <a:tailEnd/>
            </a:ln>
          </p:spPr>
          <p:txBody>
            <a:bodyPr/>
            <a:lstStyle/>
            <a:p>
              <a:endParaRPr lang="en-US" dirty="0"/>
            </a:p>
          </p:txBody>
        </p:sp>
        <p:sp>
          <p:nvSpPr>
            <p:cNvPr id="7172" name="Line 4"/>
            <p:cNvSpPr>
              <a:spLocks noChangeShapeType="1"/>
            </p:cNvSpPr>
            <p:nvPr/>
          </p:nvSpPr>
          <p:spPr bwMode="auto">
            <a:xfrm flipV="1">
              <a:off x="971600" y="2062187"/>
              <a:ext cx="2160587" cy="2232025"/>
            </a:xfrm>
            <a:prstGeom prst="line">
              <a:avLst/>
            </a:prstGeom>
            <a:noFill/>
            <a:ln w="28575">
              <a:solidFill>
                <a:srgbClr val="CC0000"/>
              </a:solidFill>
              <a:round/>
              <a:headEnd/>
              <a:tailEnd/>
            </a:ln>
          </p:spPr>
          <p:txBody>
            <a:bodyPr/>
            <a:lstStyle/>
            <a:p>
              <a:endParaRPr lang="en-US" dirty="0"/>
            </a:p>
          </p:txBody>
        </p:sp>
        <p:sp>
          <p:nvSpPr>
            <p:cNvPr id="7173" name="Line 5"/>
            <p:cNvSpPr>
              <a:spLocks noChangeShapeType="1"/>
            </p:cNvSpPr>
            <p:nvPr/>
          </p:nvSpPr>
          <p:spPr bwMode="auto">
            <a:xfrm rot="5400000">
              <a:off x="2303513" y="2962299"/>
              <a:ext cx="0" cy="2663825"/>
            </a:xfrm>
            <a:prstGeom prst="line">
              <a:avLst/>
            </a:prstGeom>
            <a:noFill/>
            <a:ln w="28575">
              <a:solidFill>
                <a:schemeClr val="tx1"/>
              </a:solidFill>
              <a:round/>
              <a:headEnd/>
              <a:tailEnd/>
            </a:ln>
          </p:spPr>
          <p:txBody>
            <a:bodyPr/>
            <a:lstStyle/>
            <a:p>
              <a:endParaRPr lang="en-US" dirty="0"/>
            </a:p>
          </p:txBody>
        </p:sp>
        <p:sp>
          <p:nvSpPr>
            <p:cNvPr id="7174" name="Text Box 6"/>
            <p:cNvSpPr txBox="1">
              <a:spLocks noChangeArrowheads="1"/>
            </p:cNvSpPr>
            <p:nvPr/>
          </p:nvSpPr>
          <p:spPr bwMode="auto">
            <a:xfrm rot="16200000">
              <a:off x="-740198" y="2341788"/>
              <a:ext cx="2272190" cy="1200329"/>
            </a:xfrm>
            <a:prstGeom prst="rect">
              <a:avLst/>
            </a:prstGeom>
            <a:noFill/>
            <a:ln w="9525">
              <a:noFill/>
              <a:miter lim="800000"/>
              <a:headEnd/>
              <a:tailEnd/>
            </a:ln>
          </p:spPr>
          <p:txBody>
            <a:bodyPr wrap="square">
              <a:spAutoFit/>
            </a:bodyPr>
            <a:lstStyle/>
            <a:p>
              <a:pPr algn="ctr"/>
              <a:r>
                <a:rPr lang="en-GB" sz="2400" dirty="0" smtClean="0"/>
                <a:t>Transmission Duration</a:t>
              </a:r>
            </a:p>
            <a:p>
              <a:pPr algn="ctr"/>
              <a:r>
                <a:rPr lang="en-GB" sz="2400" dirty="0" smtClean="0"/>
                <a:t>(Opportunities)</a:t>
              </a:r>
              <a:endParaRPr lang="en-US" sz="2400" dirty="0"/>
            </a:p>
          </p:txBody>
        </p:sp>
        <p:sp>
          <p:nvSpPr>
            <p:cNvPr id="7175" name="Text Box 7"/>
            <p:cNvSpPr txBox="1">
              <a:spLocks noChangeArrowheads="1"/>
            </p:cNvSpPr>
            <p:nvPr/>
          </p:nvSpPr>
          <p:spPr bwMode="auto">
            <a:xfrm>
              <a:off x="775669" y="4292625"/>
              <a:ext cx="3145413" cy="461665"/>
            </a:xfrm>
            <a:prstGeom prst="rect">
              <a:avLst/>
            </a:prstGeom>
            <a:noFill/>
            <a:ln w="9525">
              <a:noFill/>
              <a:miter lim="800000"/>
              <a:headEnd/>
              <a:tailEnd/>
            </a:ln>
          </p:spPr>
          <p:txBody>
            <a:bodyPr wrap="none">
              <a:spAutoFit/>
            </a:bodyPr>
            <a:lstStyle/>
            <a:p>
              <a:r>
                <a:rPr lang="en-GB" sz="2400" dirty="0" smtClean="0"/>
                <a:t>Infected Host </a:t>
              </a:r>
              <a:r>
                <a:rPr lang="en-GB" sz="2400" dirty="0"/>
                <a:t>lifespan</a:t>
              </a:r>
              <a:endParaRPr lang="en-US" sz="2400" dirty="0"/>
            </a:p>
          </p:txBody>
        </p:sp>
      </p:grpSp>
      <p:grpSp>
        <p:nvGrpSpPr>
          <p:cNvPr id="21" name="Group 20"/>
          <p:cNvGrpSpPr/>
          <p:nvPr/>
        </p:nvGrpSpPr>
        <p:grpSpPr>
          <a:xfrm>
            <a:off x="251520" y="1400198"/>
            <a:ext cx="3239120" cy="3393940"/>
            <a:chOff x="3924697" y="1360350"/>
            <a:chExt cx="3239120" cy="3393940"/>
          </a:xfrm>
        </p:grpSpPr>
        <p:sp>
          <p:nvSpPr>
            <p:cNvPr id="187400" name="Line 8"/>
            <p:cNvSpPr>
              <a:spLocks noChangeShapeType="1"/>
            </p:cNvSpPr>
            <p:nvPr/>
          </p:nvSpPr>
          <p:spPr bwMode="auto">
            <a:xfrm>
              <a:off x="4501490" y="1628329"/>
              <a:ext cx="0" cy="2663825"/>
            </a:xfrm>
            <a:prstGeom prst="line">
              <a:avLst/>
            </a:prstGeom>
            <a:noFill/>
            <a:ln w="28575">
              <a:solidFill>
                <a:schemeClr val="tx1"/>
              </a:solidFill>
              <a:round/>
              <a:headEnd/>
              <a:tailEnd/>
            </a:ln>
          </p:spPr>
          <p:txBody>
            <a:bodyPr/>
            <a:lstStyle/>
            <a:p>
              <a:endParaRPr lang="en-US" dirty="0"/>
            </a:p>
          </p:txBody>
        </p:sp>
        <p:sp>
          <p:nvSpPr>
            <p:cNvPr id="187401" name="Line 9"/>
            <p:cNvSpPr>
              <a:spLocks noChangeShapeType="1"/>
            </p:cNvSpPr>
            <p:nvPr/>
          </p:nvSpPr>
          <p:spPr bwMode="auto">
            <a:xfrm rot="5400000">
              <a:off x="5831905" y="2962299"/>
              <a:ext cx="0" cy="2663825"/>
            </a:xfrm>
            <a:prstGeom prst="line">
              <a:avLst/>
            </a:prstGeom>
            <a:noFill/>
            <a:ln w="28575">
              <a:solidFill>
                <a:schemeClr val="tx1"/>
              </a:solidFill>
              <a:round/>
              <a:headEnd/>
              <a:tailEnd/>
            </a:ln>
          </p:spPr>
          <p:txBody>
            <a:bodyPr/>
            <a:lstStyle/>
            <a:p>
              <a:endParaRPr lang="en-US" dirty="0"/>
            </a:p>
          </p:txBody>
        </p:sp>
        <p:sp>
          <p:nvSpPr>
            <p:cNvPr id="187402" name="Text Box 10"/>
            <p:cNvSpPr txBox="1">
              <a:spLocks noChangeArrowheads="1"/>
            </p:cNvSpPr>
            <p:nvPr/>
          </p:nvSpPr>
          <p:spPr bwMode="auto">
            <a:xfrm>
              <a:off x="5063265" y="4292625"/>
              <a:ext cx="1464696" cy="461665"/>
            </a:xfrm>
            <a:prstGeom prst="rect">
              <a:avLst/>
            </a:prstGeom>
            <a:noFill/>
            <a:ln w="9525">
              <a:noFill/>
              <a:miter lim="800000"/>
              <a:headEnd/>
              <a:tailEnd/>
            </a:ln>
          </p:spPr>
          <p:txBody>
            <a:bodyPr wrap="none">
              <a:spAutoFit/>
            </a:bodyPr>
            <a:lstStyle/>
            <a:p>
              <a:r>
                <a:rPr lang="en-GB" sz="2400" dirty="0" smtClean="0"/>
                <a:t>Virulence</a:t>
              </a:r>
              <a:endParaRPr lang="en-US" sz="2400" dirty="0"/>
            </a:p>
          </p:txBody>
        </p:sp>
        <p:sp>
          <p:nvSpPr>
            <p:cNvPr id="187403" name="Text Box 11"/>
            <p:cNvSpPr txBox="1">
              <a:spLocks noChangeArrowheads="1"/>
            </p:cNvSpPr>
            <p:nvPr/>
          </p:nvSpPr>
          <p:spPr bwMode="auto">
            <a:xfrm rot="16200000">
              <a:off x="2582823" y="2702224"/>
              <a:ext cx="3145413" cy="461665"/>
            </a:xfrm>
            <a:prstGeom prst="rect">
              <a:avLst/>
            </a:prstGeom>
            <a:noFill/>
            <a:ln w="9525">
              <a:noFill/>
              <a:miter lim="800000"/>
              <a:headEnd/>
              <a:tailEnd/>
            </a:ln>
          </p:spPr>
          <p:txBody>
            <a:bodyPr wrap="none">
              <a:spAutoFit/>
            </a:bodyPr>
            <a:lstStyle/>
            <a:p>
              <a:r>
                <a:rPr lang="en-GB" sz="2400" dirty="0" smtClean="0"/>
                <a:t>Infected Host </a:t>
              </a:r>
              <a:r>
                <a:rPr lang="en-GB" sz="2400" dirty="0"/>
                <a:t>lifespan</a:t>
              </a:r>
              <a:endParaRPr lang="en-US" sz="2400" dirty="0"/>
            </a:p>
          </p:txBody>
        </p:sp>
        <p:sp>
          <p:nvSpPr>
            <p:cNvPr id="187404" name="Line 12"/>
            <p:cNvSpPr>
              <a:spLocks noChangeShapeType="1"/>
            </p:cNvSpPr>
            <p:nvPr/>
          </p:nvSpPr>
          <p:spPr bwMode="auto">
            <a:xfrm>
              <a:off x="4499992" y="1917725"/>
              <a:ext cx="2376488" cy="2376487"/>
            </a:xfrm>
            <a:prstGeom prst="line">
              <a:avLst/>
            </a:prstGeom>
            <a:noFill/>
            <a:ln w="28575">
              <a:solidFill>
                <a:srgbClr val="CC0000"/>
              </a:solidFill>
              <a:round/>
              <a:headEnd/>
              <a:tailEnd/>
            </a:ln>
          </p:spPr>
          <p:txBody>
            <a:bodyPr/>
            <a:lstStyle/>
            <a:p>
              <a:endParaRPr lang="en-US" dirty="0"/>
            </a:p>
          </p:txBody>
        </p:sp>
      </p:grpSp>
      <p:sp>
        <p:nvSpPr>
          <p:cNvPr id="187405" name="Text Box 13"/>
          <p:cNvSpPr txBox="1">
            <a:spLocks noChangeArrowheads="1"/>
          </p:cNvSpPr>
          <p:nvPr/>
        </p:nvSpPr>
        <p:spPr bwMode="auto">
          <a:xfrm>
            <a:off x="0" y="4827907"/>
            <a:ext cx="9144000" cy="3046988"/>
          </a:xfrm>
          <a:prstGeom prst="rect">
            <a:avLst/>
          </a:prstGeom>
          <a:noFill/>
          <a:ln w="9525">
            <a:noFill/>
            <a:miter lim="800000"/>
            <a:headEnd/>
            <a:tailEnd/>
          </a:ln>
        </p:spPr>
        <p:txBody>
          <a:bodyPr>
            <a:spAutoFit/>
          </a:bodyPr>
          <a:lstStyle/>
          <a:p>
            <a:pPr>
              <a:buFont typeface="Wingdings" pitchFamily="2" charset="2"/>
              <a:buChar char="§"/>
            </a:pPr>
            <a:r>
              <a:rPr lang="en-GB" sz="2400" dirty="0"/>
              <a:t> </a:t>
            </a:r>
            <a:r>
              <a:rPr lang="en-GB" sz="2400" dirty="0" smtClean="0"/>
              <a:t>Pathogens should evolve towards benign coexistence with host</a:t>
            </a:r>
          </a:p>
          <a:p>
            <a:pPr lvl="2">
              <a:buFontTx/>
              <a:buChar char="-"/>
            </a:pPr>
            <a:r>
              <a:rPr lang="en-GB" sz="2400" dirty="0" smtClean="0"/>
              <a:t>Conventional Wisdom </a:t>
            </a:r>
            <a:r>
              <a:rPr lang="en-GB" sz="2000" dirty="0" smtClean="0"/>
              <a:t>(May and Anderson, In: Coevolution, 1983)</a:t>
            </a:r>
          </a:p>
          <a:p>
            <a:pPr lvl="2"/>
            <a:endParaRPr lang="en-GB" sz="2400" dirty="0" smtClean="0"/>
          </a:p>
          <a:p>
            <a:pPr>
              <a:buFont typeface="Wingdings" pitchFamily="2" charset="2"/>
              <a:buChar char="§"/>
            </a:pPr>
            <a:r>
              <a:rPr lang="en-GB" sz="2400" dirty="0" smtClean="0">
                <a:solidFill>
                  <a:srgbClr val="FF0000"/>
                </a:solidFill>
              </a:rPr>
              <a:t>Multitude virulent pathogens</a:t>
            </a:r>
            <a:endParaRPr lang="en-GB" sz="2000" dirty="0" smtClean="0">
              <a:solidFill>
                <a:srgbClr val="FF0000"/>
              </a:solidFill>
            </a:endParaRPr>
          </a:p>
          <a:p>
            <a:pPr lvl="2">
              <a:buFontTx/>
              <a:buChar char="-"/>
            </a:pPr>
            <a:endParaRPr lang="en-GB" sz="2400" dirty="0"/>
          </a:p>
          <a:p>
            <a:endParaRPr lang="en-GB" sz="2400" dirty="0" smtClean="0"/>
          </a:p>
          <a:p>
            <a:pPr lvl="2">
              <a:buFont typeface="Wingdings" pitchFamily="2" charset="2"/>
              <a:buChar char="§"/>
            </a:pPr>
            <a:endParaRPr lang="en-US" sz="2400" dirty="0" smtClean="0"/>
          </a:p>
          <a:p>
            <a:pPr>
              <a:buFont typeface="Wingdings" pitchFamily="2" charset="2"/>
              <a:buChar char="§"/>
            </a:pPr>
            <a:endParaRPr lang="en-GB" sz="2400" dirty="0" smtClean="0"/>
          </a:p>
        </p:txBody>
      </p:sp>
      <p:sp>
        <p:nvSpPr>
          <p:cNvPr id="7182" name="Text Box 14"/>
          <p:cNvSpPr txBox="1">
            <a:spLocks noChangeArrowheads="1"/>
          </p:cNvSpPr>
          <p:nvPr/>
        </p:nvSpPr>
        <p:spPr bwMode="auto">
          <a:xfrm>
            <a:off x="519113" y="5969000"/>
            <a:ext cx="184150" cy="915988"/>
          </a:xfrm>
          <a:prstGeom prst="rect">
            <a:avLst/>
          </a:prstGeom>
          <a:noFill/>
          <a:ln w="9525">
            <a:noFill/>
            <a:miter lim="800000"/>
            <a:headEnd/>
            <a:tailEnd/>
          </a:ln>
        </p:spPr>
        <p:txBody>
          <a:bodyPr wrap="none">
            <a:spAutoFit/>
          </a:bodyPr>
          <a:lstStyle/>
          <a:p>
            <a:endParaRPr lang="en-GB" dirty="0"/>
          </a:p>
          <a:p>
            <a:endParaRPr lang="en-GB" dirty="0"/>
          </a:p>
          <a:p>
            <a:endParaRPr lang="en-US" dirty="0"/>
          </a:p>
        </p:txBody>
      </p:sp>
      <p:sp>
        <p:nvSpPr>
          <p:cNvPr id="17" name="TextBox 14"/>
          <p:cNvSpPr txBox="1">
            <a:spLocks noChangeArrowheads="1"/>
          </p:cNvSpPr>
          <p:nvPr/>
        </p:nvSpPr>
        <p:spPr bwMode="auto">
          <a:xfrm>
            <a:off x="1090511" y="1500275"/>
            <a:ext cx="3275856" cy="1384995"/>
          </a:xfrm>
          <a:prstGeom prst="rect">
            <a:avLst/>
          </a:prstGeom>
          <a:noFill/>
          <a:ln w="9525">
            <a:noFill/>
            <a:miter lim="800000"/>
            <a:headEnd/>
            <a:tailEnd/>
          </a:ln>
        </p:spPr>
        <p:txBody>
          <a:bodyPr wrap="square">
            <a:spAutoFit/>
          </a:bodyPr>
          <a:lstStyle/>
          <a:p>
            <a:pPr algn="ctr"/>
            <a:r>
              <a:rPr lang="en-US" sz="2800" dirty="0" smtClean="0">
                <a:solidFill>
                  <a:srgbClr val="FF0000"/>
                </a:solidFill>
              </a:rPr>
              <a:t>Morbidity and mortality due to infection</a:t>
            </a:r>
            <a:endParaRPr lang="en-US" sz="2800" dirty="0">
              <a:solidFill>
                <a:srgbClr val="FF0000"/>
              </a:solidFill>
            </a:endParaRPr>
          </a:p>
        </p:txBody>
      </p:sp>
      <p:pic>
        <p:nvPicPr>
          <p:cNvPr id="18" name="Picture 4" descr="http://gfp.sd.gov/wildlife/nuisance/images/VHS.jpg"/>
          <p:cNvPicPr>
            <a:picLocks noChangeAspect="1" noChangeArrowheads="1"/>
          </p:cNvPicPr>
          <p:nvPr/>
        </p:nvPicPr>
        <p:blipFill>
          <a:blip r:embed="rId4" cstate="print"/>
          <a:srcRect/>
          <a:stretch>
            <a:fillRect/>
          </a:stretch>
        </p:blipFill>
        <p:spPr bwMode="auto">
          <a:xfrm>
            <a:off x="2051792" y="1957573"/>
            <a:ext cx="4629149" cy="3462602"/>
          </a:xfrm>
          <a:prstGeom prst="rect">
            <a:avLst/>
          </a:prstGeom>
          <a:noFill/>
          <a:ln>
            <a:solidFill>
              <a:srgbClr val="000000"/>
            </a:solidFill>
          </a:ln>
        </p:spPr>
      </p:pic>
    </p:spTree>
    <p:custDataLst>
      <p:tags r:id="rId1"/>
    </p:custDataLst>
    <p:extLst>
      <p:ext uri="{BB962C8B-B14F-4D97-AF65-F5344CB8AC3E}">
        <p14:creationId xmlns:p14="http://schemas.microsoft.com/office/powerpoint/2010/main" val="1953723868"/>
      </p:ext>
    </p:extLst>
  </p:cSld>
  <p:clrMapOvr>
    <a:masterClrMapping/>
  </p:clrMapOvr>
  <mc:AlternateContent xmlns:mc="http://schemas.openxmlformats.org/markup-compatibility/2006" xmlns:p14="http://schemas.microsoft.com/office/powerpoint/2010/main">
    <mc:Choice Requires="p14">
      <p:transition spd="slow" p14:dur="2000" advTm="83408"/>
    </mc:Choice>
    <mc:Fallback xmlns="">
      <p:transition spd="slow" advTm="8340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740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740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7405">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194209"/>
            <a:ext cx="9144001" cy="1350772"/>
          </a:xfrm>
          <a:solidFill>
            <a:srgbClr val="99FFCC"/>
          </a:solidFill>
        </p:spPr>
        <p:txBody>
          <a:bodyPr/>
          <a:lstStyle/>
          <a:p>
            <a:pPr eaLnBrk="1" hangingPunct="1"/>
            <a:r>
              <a:rPr lang="en-GB" sz="4000" dirty="0" smtClean="0"/>
              <a:t>Virulence Associated with </a:t>
            </a:r>
            <a:br>
              <a:rPr lang="en-GB" sz="4000" dirty="0" smtClean="0"/>
            </a:br>
            <a:r>
              <a:rPr lang="en-GB" sz="4000" dirty="0" smtClean="0"/>
              <a:t>Pathogen Fitness Traits</a:t>
            </a:r>
            <a:endParaRPr lang="en-US" sz="4000" u="sng" dirty="0" smtClean="0"/>
          </a:p>
        </p:txBody>
      </p:sp>
      <p:grpSp>
        <p:nvGrpSpPr>
          <p:cNvPr id="30" name="Group 29"/>
          <p:cNvGrpSpPr/>
          <p:nvPr/>
        </p:nvGrpSpPr>
        <p:grpSpPr>
          <a:xfrm>
            <a:off x="0" y="2060848"/>
            <a:ext cx="2698576" cy="2616200"/>
            <a:chOff x="0" y="2060848"/>
            <a:chExt cx="2698576" cy="2616200"/>
          </a:xfrm>
        </p:grpSpPr>
        <p:sp>
          <p:nvSpPr>
            <p:cNvPr id="11267" name="Line 3"/>
            <p:cNvSpPr>
              <a:spLocks noChangeShapeType="1"/>
            </p:cNvSpPr>
            <p:nvPr/>
          </p:nvSpPr>
          <p:spPr bwMode="auto">
            <a:xfrm>
              <a:off x="539576" y="4221436"/>
              <a:ext cx="2159000" cy="0"/>
            </a:xfrm>
            <a:prstGeom prst="line">
              <a:avLst/>
            </a:prstGeom>
            <a:noFill/>
            <a:ln w="28575">
              <a:solidFill>
                <a:schemeClr val="tx1"/>
              </a:solidFill>
              <a:round/>
              <a:headEnd/>
              <a:tailEnd/>
            </a:ln>
          </p:spPr>
          <p:txBody>
            <a:bodyPr/>
            <a:lstStyle/>
            <a:p>
              <a:endParaRPr lang="en-US" dirty="0"/>
            </a:p>
          </p:txBody>
        </p:sp>
        <p:sp>
          <p:nvSpPr>
            <p:cNvPr id="11268" name="Line 4"/>
            <p:cNvSpPr>
              <a:spLocks noChangeShapeType="1"/>
            </p:cNvSpPr>
            <p:nvPr/>
          </p:nvSpPr>
          <p:spPr bwMode="auto">
            <a:xfrm rot="5400000">
              <a:off x="-539924" y="3140348"/>
              <a:ext cx="2159000" cy="0"/>
            </a:xfrm>
            <a:prstGeom prst="line">
              <a:avLst/>
            </a:prstGeom>
            <a:noFill/>
            <a:ln w="28575">
              <a:solidFill>
                <a:schemeClr val="tx1"/>
              </a:solidFill>
              <a:round/>
              <a:headEnd/>
              <a:tailEnd/>
            </a:ln>
          </p:spPr>
          <p:txBody>
            <a:bodyPr/>
            <a:lstStyle/>
            <a:p>
              <a:endParaRPr lang="en-US" dirty="0"/>
            </a:p>
          </p:txBody>
        </p:sp>
        <p:sp>
          <p:nvSpPr>
            <p:cNvPr id="11269" name="Line 5"/>
            <p:cNvSpPr>
              <a:spLocks noChangeShapeType="1"/>
            </p:cNvSpPr>
            <p:nvPr/>
          </p:nvSpPr>
          <p:spPr bwMode="auto">
            <a:xfrm flipV="1">
              <a:off x="539576" y="2492648"/>
              <a:ext cx="1800225" cy="1727200"/>
            </a:xfrm>
            <a:prstGeom prst="line">
              <a:avLst/>
            </a:prstGeom>
            <a:noFill/>
            <a:ln w="28575">
              <a:solidFill>
                <a:srgbClr val="CC0000"/>
              </a:solidFill>
              <a:round/>
              <a:headEnd/>
              <a:tailEnd/>
            </a:ln>
          </p:spPr>
          <p:txBody>
            <a:bodyPr/>
            <a:lstStyle/>
            <a:p>
              <a:endParaRPr lang="en-US" dirty="0"/>
            </a:p>
          </p:txBody>
        </p:sp>
        <p:sp>
          <p:nvSpPr>
            <p:cNvPr id="11270" name="Text Box 6"/>
            <p:cNvSpPr txBox="1">
              <a:spLocks noChangeArrowheads="1"/>
            </p:cNvSpPr>
            <p:nvPr/>
          </p:nvSpPr>
          <p:spPr bwMode="auto">
            <a:xfrm>
              <a:off x="755476" y="4219848"/>
              <a:ext cx="1695450" cy="457200"/>
            </a:xfrm>
            <a:prstGeom prst="rect">
              <a:avLst/>
            </a:prstGeom>
            <a:noFill/>
            <a:ln w="9525">
              <a:noFill/>
              <a:miter lim="800000"/>
              <a:headEnd/>
              <a:tailEnd/>
            </a:ln>
          </p:spPr>
          <p:txBody>
            <a:bodyPr wrap="none">
              <a:spAutoFit/>
            </a:bodyPr>
            <a:lstStyle/>
            <a:p>
              <a:r>
                <a:rPr lang="en-GB" sz="2400" dirty="0"/>
                <a:t>Replication</a:t>
              </a:r>
              <a:endParaRPr lang="en-US" sz="2400" dirty="0"/>
            </a:p>
          </p:txBody>
        </p:sp>
        <p:sp>
          <p:nvSpPr>
            <p:cNvPr id="11271" name="Text Box 7"/>
            <p:cNvSpPr txBox="1">
              <a:spLocks noChangeArrowheads="1"/>
            </p:cNvSpPr>
            <p:nvPr/>
          </p:nvSpPr>
          <p:spPr bwMode="auto">
            <a:xfrm rot="-5400000">
              <a:off x="-500063" y="2831777"/>
              <a:ext cx="1457325" cy="457200"/>
            </a:xfrm>
            <a:prstGeom prst="rect">
              <a:avLst/>
            </a:prstGeom>
            <a:noFill/>
            <a:ln w="9525">
              <a:noFill/>
              <a:miter lim="800000"/>
              <a:headEnd/>
              <a:tailEnd/>
            </a:ln>
          </p:spPr>
          <p:txBody>
            <a:bodyPr wrap="none">
              <a:spAutoFit/>
            </a:bodyPr>
            <a:lstStyle/>
            <a:p>
              <a:r>
                <a:rPr lang="en-GB" sz="2400" dirty="0"/>
                <a:t>Virulence</a:t>
              </a:r>
              <a:endParaRPr lang="en-US" sz="2400" dirty="0"/>
            </a:p>
          </p:txBody>
        </p:sp>
      </p:grpSp>
      <p:sp>
        <p:nvSpPr>
          <p:cNvPr id="8213" name="Text Box 21"/>
          <p:cNvSpPr txBox="1">
            <a:spLocks noChangeArrowheads="1"/>
          </p:cNvSpPr>
          <p:nvPr/>
        </p:nvSpPr>
        <p:spPr bwMode="auto">
          <a:xfrm>
            <a:off x="663575" y="6113463"/>
            <a:ext cx="184150" cy="366712"/>
          </a:xfrm>
          <a:prstGeom prst="rect">
            <a:avLst/>
          </a:prstGeom>
          <a:noFill/>
          <a:ln w="9525">
            <a:noFill/>
            <a:miter lim="800000"/>
            <a:headEnd/>
            <a:tailEnd/>
          </a:ln>
        </p:spPr>
        <p:txBody>
          <a:bodyPr wrap="none">
            <a:spAutoFit/>
          </a:bodyPr>
          <a:lstStyle/>
          <a:p>
            <a:endParaRPr lang="en-US" dirty="0"/>
          </a:p>
        </p:txBody>
      </p:sp>
      <p:sp>
        <p:nvSpPr>
          <p:cNvPr id="8214" name="Text Box 22"/>
          <p:cNvSpPr txBox="1">
            <a:spLocks noChangeArrowheads="1"/>
          </p:cNvSpPr>
          <p:nvPr/>
        </p:nvSpPr>
        <p:spPr bwMode="auto">
          <a:xfrm>
            <a:off x="1384300" y="6113463"/>
            <a:ext cx="184150" cy="366712"/>
          </a:xfrm>
          <a:prstGeom prst="rect">
            <a:avLst/>
          </a:prstGeom>
          <a:noFill/>
          <a:ln w="9525">
            <a:noFill/>
            <a:miter lim="800000"/>
            <a:headEnd/>
            <a:tailEnd/>
          </a:ln>
        </p:spPr>
        <p:txBody>
          <a:bodyPr wrap="none">
            <a:spAutoFit/>
          </a:bodyPr>
          <a:lstStyle/>
          <a:p>
            <a:endParaRPr lang="en-US" dirty="0"/>
          </a:p>
        </p:txBody>
      </p:sp>
      <p:sp>
        <p:nvSpPr>
          <p:cNvPr id="15368" name="Line 8"/>
          <p:cNvSpPr>
            <a:spLocks noChangeShapeType="1"/>
          </p:cNvSpPr>
          <p:nvPr/>
        </p:nvSpPr>
        <p:spPr bwMode="auto">
          <a:xfrm rot="5400000">
            <a:off x="2528139" y="3140348"/>
            <a:ext cx="2159000" cy="0"/>
          </a:xfrm>
          <a:prstGeom prst="line">
            <a:avLst/>
          </a:prstGeom>
          <a:noFill/>
          <a:ln w="28575">
            <a:solidFill>
              <a:schemeClr val="tx1"/>
            </a:solidFill>
            <a:round/>
            <a:headEnd/>
            <a:tailEnd/>
          </a:ln>
        </p:spPr>
        <p:txBody>
          <a:bodyPr/>
          <a:lstStyle/>
          <a:p>
            <a:endParaRPr lang="en-US" dirty="0"/>
          </a:p>
        </p:txBody>
      </p:sp>
      <p:sp>
        <p:nvSpPr>
          <p:cNvPr id="15369" name="Line 9"/>
          <p:cNvSpPr>
            <a:spLocks noChangeShapeType="1"/>
          </p:cNvSpPr>
          <p:nvPr/>
        </p:nvSpPr>
        <p:spPr bwMode="auto">
          <a:xfrm>
            <a:off x="3607639" y="4221436"/>
            <a:ext cx="2159000" cy="0"/>
          </a:xfrm>
          <a:prstGeom prst="line">
            <a:avLst/>
          </a:prstGeom>
          <a:noFill/>
          <a:ln w="28575">
            <a:solidFill>
              <a:schemeClr val="tx1"/>
            </a:solidFill>
            <a:round/>
            <a:headEnd/>
            <a:tailEnd/>
          </a:ln>
        </p:spPr>
        <p:txBody>
          <a:bodyPr/>
          <a:lstStyle/>
          <a:p>
            <a:endParaRPr lang="en-US" dirty="0"/>
          </a:p>
        </p:txBody>
      </p:sp>
      <p:sp>
        <p:nvSpPr>
          <p:cNvPr id="15371" name="Line 11"/>
          <p:cNvSpPr>
            <a:spLocks noChangeShapeType="1"/>
          </p:cNvSpPr>
          <p:nvPr/>
        </p:nvSpPr>
        <p:spPr bwMode="auto">
          <a:xfrm flipV="1">
            <a:off x="3607639" y="2565673"/>
            <a:ext cx="1871662" cy="1655763"/>
          </a:xfrm>
          <a:prstGeom prst="line">
            <a:avLst/>
          </a:prstGeom>
          <a:noFill/>
          <a:ln w="28575">
            <a:solidFill>
              <a:srgbClr val="CC0000"/>
            </a:solidFill>
            <a:round/>
            <a:headEnd/>
            <a:tailEnd/>
          </a:ln>
        </p:spPr>
        <p:txBody>
          <a:bodyPr/>
          <a:lstStyle/>
          <a:p>
            <a:endParaRPr lang="en-US" dirty="0"/>
          </a:p>
        </p:txBody>
      </p:sp>
      <p:sp>
        <p:nvSpPr>
          <p:cNvPr id="15372" name="Text Box 12"/>
          <p:cNvSpPr txBox="1">
            <a:spLocks noChangeArrowheads="1"/>
          </p:cNvSpPr>
          <p:nvPr/>
        </p:nvSpPr>
        <p:spPr bwMode="auto">
          <a:xfrm>
            <a:off x="3843021" y="4219848"/>
            <a:ext cx="1695450" cy="457200"/>
          </a:xfrm>
          <a:prstGeom prst="rect">
            <a:avLst/>
          </a:prstGeom>
          <a:noFill/>
          <a:ln w="9525">
            <a:noFill/>
            <a:miter lim="800000"/>
            <a:headEnd/>
            <a:tailEnd/>
          </a:ln>
        </p:spPr>
        <p:txBody>
          <a:bodyPr wrap="none">
            <a:spAutoFit/>
          </a:bodyPr>
          <a:lstStyle/>
          <a:p>
            <a:r>
              <a:rPr lang="en-GB" sz="2400" dirty="0"/>
              <a:t>Replication</a:t>
            </a:r>
            <a:endParaRPr lang="en-US" sz="2400" dirty="0"/>
          </a:p>
        </p:txBody>
      </p:sp>
      <p:sp>
        <p:nvSpPr>
          <p:cNvPr id="15373" name="Text Box 13"/>
          <p:cNvSpPr txBox="1">
            <a:spLocks noChangeArrowheads="1"/>
          </p:cNvSpPr>
          <p:nvPr/>
        </p:nvSpPr>
        <p:spPr bwMode="auto">
          <a:xfrm rot="16200000">
            <a:off x="2006174" y="2924511"/>
            <a:ext cx="2741263" cy="461665"/>
          </a:xfrm>
          <a:prstGeom prst="rect">
            <a:avLst/>
          </a:prstGeom>
          <a:noFill/>
          <a:ln w="9525">
            <a:noFill/>
            <a:miter lim="800000"/>
            <a:headEnd/>
            <a:tailEnd/>
          </a:ln>
        </p:spPr>
        <p:txBody>
          <a:bodyPr wrap="none">
            <a:spAutoFit/>
          </a:bodyPr>
          <a:lstStyle/>
          <a:p>
            <a:r>
              <a:rPr lang="en-GB" sz="2400" dirty="0" smtClean="0"/>
              <a:t>Transmission Rate</a:t>
            </a:r>
            <a:endParaRPr lang="en-US" sz="2400" dirty="0"/>
          </a:p>
        </p:txBody>
      </p:sp>
      <p:sp>
        <p:nvSpPr>
          <p:cNvPr id="27" name="TextBox 26"/>
          <p:cNvSpPr txBox="1"/>
          <p:nvPr/>
        </p:nvSpPr>
        <p:spPr>
          <a:xfrm>
            <a:off x="3840410" y="4581128"/>
            <a:ext cx="1669881" cy="461665"/>
          </a:xfrm>
          <a:prstGeom prst="rect">
            <a:avLst/>
          </a:prstGeom>
          <a:noFill/>
        </p:spPr>
        <p:txBody>
          <a:bodyPr wrap="none" rtlCol="0">
            <a:spAutoFit/>
          </a:bodyPr>
          <a:lstStyle/>
          <a:p>
            <a:r>
              <a:rPr lang="en-US" sz="2400" dirty="0" smtClean="0"/>
              <a:t>(Virulence)</a:t>
            </a:r>
            <a:endParaRPr lang="en-US" sz="2400" dirty="0"/>
          </a:p>
        </p:txBody>
      </p:sp>
      <p:sp>
        <p:nvSpPr>
          <p:cNvPr id="15375" name="Line 15"/>
          <p:cNvSpPr>
            <a:spLocks noChangeShapeType="1"/>
          </p:cNvSpPr>
          <p:nvPr/>
        </p:nvSpPr>
        <p:spPr bwMode="auto">
          <a:xfrm>
            <a:off x="6631826" y="4221436"/>
            <a:ext cx="2159000" cy="0"/>
          </a:xfrm>
          <a:prstGeom prst="line">
            <a:avLst/>
          </a:prstGeom>
          <a:noFill/>
          <a:ln w="28575">
            <a:solidFill>
              <a:schemeClr val="tx1"/>
            </a:solidFill>
            <a:round/>
            <a:headEnd/>
            <a:tailEnd/>
          </a:ln>
        </p:spPr>
        <p:txBody>
          <a:bodyPr/>
          <a:lstStyle/>
          <a:p>
            <a:endParaRPr lang="en-US" dirty="0"/>
          </a:p>
        </p:txBody>
      </p:sp>
      <p:sp>
        <p:nvSpPr>
          <p:cNvPr id="15376" name="Line 16"/>
          <p:cNvSpPr>
            <a:spLocks noChangeShapeType="1"/>
          </p:cNvSpPr>
          <p:nvPr/>
        </p:nvSpPr>
        <p:spPr bwMode="auto">
          <a:xfrm rot="5400000">
            <a:off x="5552326" y="3140348"/>
            <a:ext cx="2159000" cy="0"/>
          </a:xfrm>
          <a:prstGeom prst="line">
            <a:avLst/>
          </a:prstGeom>
          <a:noFill/>
          <a:ln w="28575">
            <a:solidFill>
              <a:schemeClr val="tx1"/>
            </a:solidFill>
            <a:round/>
            <a:headEnd/>
            <a:tailEnd/>
          </a:ln>
        </p:spPr>
        <p:txBody>
          <a:bodyPr/>
          <a:lstStyle/>
          <a:p>
            <a:endParaRPr lang="en-US" dirty="0"/>
          </a:p>
        </p:txBody>
      </p:sp>
      <p:sp>
        <p:nvSpPr>
          <p:cNvPr id="15377" name="Text Box 17"/>
          <p:cNvSpPr txBox="1">
            <a:spLocks noChangeArrowheads="1"/>
          </p:cNvSpPr>
          <p:nvPr/>
        </p:nvSpPr>
        <p:spPr bwMode="auto">
          <a:xfrm>
            <a:off x="6907761" y="4219848"/>
            <a:ext cx="1695450" cy="457200"/>
          </a:xfrm>
          <a:prstGeom prst="rect">
            <a:avLst/>
          </a:prstGeom>
          <a:noFill/>
          <a:ln w="9525">
            <a:noFill/>
            <a:miter lim="800000"/>
            <a:headEnd/>
            <a:tailEnd/>
          </a:ln>
        </p:spPr>
        <p:txBody>
          <a:bodyPr wrap="none">
            <a:spAutoFit/>
          </a:bodyPr>
          <a:lstStyle/>
          <a:p>
            <a:r>
              <a:rPr lang="en-GB" sz="2400" dirty="0"/>
              <a:t>Replication</a:t>
            </a:r>
            <a:endParaRPr lang="en-US" sz="2400" dirty="0"/>
          </a:p>
        </p:txBody>
      </p:sp>
      <p:sp>
        <p:nvSpPr>
          <p:cNvPr id="15378" name="Text Box 18"/>
          <p:cNvSpPr txBox="1">
            <a:spLocks noChangeArrowheads="1"/>
          </p:cNvSpPr>
          <p:nvPr/>
        </p:nvSpPr>
        <p:spPr bwMode="auto">
          <a:xfrm rot="16200000">
            <a:off x="4924470" y="2903017"/>
            <a:ext cx="2862262" cy="457200"/>
          </a:xfrm>
          <a:prstGeom prst="rect">
            <a:avLst/>
          </a:prstGeom>
          <a:noFill/>
          <a:ln w="9525">
            <a:noFill/>
            <a:miter lim="800000"/>
            <a:headEnd/>
            <a:tailEnd/>
          </a:ln>
        </p:spPr>
        <p:txBody>
          <a:bodyPr wrap="none">
            <a:spAutoFit/>
          </a:bodyPr>
          <a:lstStyle/>
          <a:p>
            <a:r>
              <a:rPr lang="en-GB" sz="2400" dirty="0"/>
              <a:t>Competitive Fitness</a:t>
            </a:r>
            <a:endParaRPr lang="en-US" sz="2400" dirty="0"/>
          </a:p>
        </p:txBody>
      </p:sp>
      <p:sp>
        <p:nvSpPr>
          <p:cNvPr id="15380" name="Line 20"/>
          <p:cNvSpPr>
            <a:spLocks noChangeShapeType="1"/>
          </p:cNvSpPr>
          <p:nvPr/>
        </p:nvSpPr>
        <p:spPr bwMode="auto">
          <a:xfrm flipV="1">
            <a:off x="6631826" y="2421211"/>
            <a:ext cx="1800225" cy="1800225"/>
          </a:xfrm>
          <a:prstGeom prst="line">
            <a:avLst/>
          </a:prstGeom>
          <a:noFill/>
          <a:ln w="28575">
            <a:solidFill>
              <a:srgbClr val="CC0000"/>
            </a:solidFill>
            <a:round/>
            <a:headEnd/>
            <a:tailEnd/>
          </a:ln>
        </p:spPr>
        <p:txBody>
          <a:bodyPr/>
          <a:lstStyle/>
          <a:p>
            <a:endParaRPr lang="en-US" dirty="0"/>
          </a:p>
        </p:txBody>
      </p:sp>
      <p:sp>
        <p:nvSpPr>
          <p:cNvPr id="28" name="TextBox 27"/>
          <p:cNvSpPr txBox="1"/>
          <p:nvPr/>
        </p:nvSpPr>
        <p:spPr>
          <a:xfrm>
            <a:off x="6935296" y="4551511"/>
            <a:ext cx="1669881" cy="461665"/>
          </a:xfrm>
          <a:prstGeom prst="rect">
            <a:avLst/>
          </a:prstGeom>
          <a:noFill/>
        </p:spPr>
        <p:txBody>
          <a:bodyPr wrap="none" rtlCol="0">
            <a:spAutoFit/>
          </a:bodyPr>
          <a:lstStyle/>
          <a:p>
            <a:r>
              <a:rPr lang="en-US" sz="2400" dirty="0" smtClean="0"/>
              <a:t>(Virulence)</a:t>
            </a:r>
            <a:endParaRPr lang="en-US" sz="2400" dirty="0"/>
          </a:p>
        </p:txBody>
      </p:sp>
      <p:sp>
        <p:nvSpPr>
          <p:cNvPr id="24" name="TextBox 23"/>
          <p:cNvSpPr txBox="1"/>
          <p:nvPr/>
        </p:nvSpPr>
        <p:spPr>
          <a:xfrm>
            <a:off x="1792177" y="5085184"/>
            <a:ext cx="5444119" cy="523220"/>
          </a:xfrm>
          <a:prstGeom prst="rect">
            <a:avLst/>
          </a:prstGeom>
          <a:noFill/>
          <a:ln>
            <a:solidFill>
              <a:srgbClr val="FF0000"/>
            </a:solidFill>
          </a:ln>
        </p:spPr>
        <p:txBody>
          <a:bodyPr wrap="none" rtlCol="0">
            <a:spAutoFit/>
          </a:bodyPr>
          <a:lstStyle/>
          <a:p>
            <a:r>
              <a:rPr lang="en-US" sz="2800" dirty="0" smtClean="0">
                <a:solidFill>
                  <a:srgbClr val="FF0000"/>
                </a:solidFill>
              </a:rPr>
              <a:t>Contradicts conventional wisdom</a:t>
            </a:r>
            <a:endParaRPr lang="en-US" sz="2800" dirty="0">
              <a:solidFill>
                <a:srgbClr val="FF0000"/>
              </a:solidFill>
            </a:endParaRPr>
          </a:p>
        </p:txBody>
      </p:sp>
      <p:sp>
        <p:nvSpPr>
          <p:cNvPr id="25" name="Text Box 26"/>
          <p:cNvSpPr txBox="1">
            <a:spLocks noChangeArrowheads="1"/>
          </p:cNvSpPr>
          <p:nvPr/>
        </p:nvSpPr>
        <p:spPr bwMode="auto">
          <a:xfrm>
            <a:off x="36512" y="5733256"/>
            <a:ext cx="9144000" cy="707886"/>
          </a:xfrm>
          <a:prstGeom prst="rect">
            <a:avLst/>
          </a:prstGeom>
          <a:noFill/>
          <a:ln w="9525">
            <a:noFill/>
            <a:miter lim="800000"/>
            <a:headEnd/>
            <a:tailEnd/>
          </a:ln>
        </p:spPr>
        <p:txBody>
          <a:bodyPr wrap="square">
            <a:spAutoFit/>
          </a:bodyPr>
          <a:lstStyle/>
          <a:p>
            <a:r>
              <a:rPr lang="en-US" sz="2000" dirty="0"/>
              <a:t>Competitive Fitness: Relative ability of co-infecting genotypes to produce infectious progeny in a given </a:t>
            </a:r>
            <a:r>
              <a:rPr lang="en-US" sz="2000" dirty="0" smtClean="0"/>
              <a:t>environment </a:t>
            </a:r>
            <a:r>
              <a:rPr lang="en-US" dirty="0" smtClean="0"/>
              <a:t>(Domingo </a:t>
            </a:r>
            <a:r>
              <a:rPr lang="en-US" i="1" dirty="0" smtClean="0"/>
              <a:t>et. al., </a:t>
            </a:r>
            <a:r>
              <a:rPr lang="en-US" dirty="0" smtClean="0"/>
              <a:t>Rev. Med. Virol., 1997)</a:t>
            </a:r>
            <a:endParaRPr lang="en-US" dirty="0"/>
          </a:p>
        </p:txBody>
      </p:sp>
      <p:sp>
        <p:nvSpPr>
          <p:cNvPr id="29" name="Rectangle 28"/>
          <p:cNvSpPr/>
          <p:nvPr/>
        </p:nvSpPr>
        <p:spPr>
          <a:xfrm>
            <a:off x="0" y="6488668"/>
            <a:ext cx="3698448" cy="369332"/>
          </a:xfrm>
          <a:prstGeom prst="rect">
            <a:avLst/>
          </a:prstGeom>
        </p:spPr>
        <p:txBody>
          <a:bodyPr wrap="none">
            <a:spAutoFit/>
          </a:bodyPr>
          <a:lstStyle/>
          <a:p>
            <a:r>
              <a:rPr lang="en-US" dirty="0" smtClean="0"/>
              <a:t>(Alizon </a:t>
            </a:r>
            <a:r>
              <a:rPr lang="en-US" i="1" dirty="0" smtClean="0"/>
              <a:t>et. al., </a:t>
            </a:r>
            <a:r>
              <a:rPr lang="en-US" dirty="0" smtClean="0"/>
              <a:t>J. Evol. Biol., 2009) </a:t>
            </a:r>
            <a:endParaRPr lang="en-US" dirty="0"/>
          </a:p>
        </p:txBody>
      </p:sp>
    </p:spTree>
    <p:custDataLst>
      <p:tags r:id="rId1"/>
    </p:custDataLst>
    <p:extLst>
      <p:ext uri="{BB962C8B-B14F-4D97-AF65-F5344CB8AC3E}">
        <p14:creationId xmlns:p14="http://schemas.microsoft.com/office/powerpoint/2010/main" val="3294241851"/>
      </p:ext>
    </p:extLst>
  </p:cSld>
  <p:clrMapOvr>
    <a:masterClrMapping/>
  </p:clrMapOvr>
  <mc:AlternateContent xmlns:mc="http://schemas.openxmlformats.org/markup-compatibility/2006" xmlns:p14="http://schemas.microsoft.com/office/powerpoint/2010/main">
    <mc:Choice Requires="p14">
      <p:transition spd="slow" p14:dur="2000" advTm="129858"/>
    </mc:Choice>
    <mc:Fallback xmlns="">
      <p:transition spd="slow" advTm="12985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36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37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37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3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37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37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37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37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38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8" grpId="0" animBg="1"/>
      <p:bldP spid="15369" grpId="0" animBg="1"/>
      <p:bldP spid="15371" grpId="0" animBg="1"/>
      <p:bldP spid="15372" grpId="0"/>
      <p:bldP spid="15373" grpId="0"/>
      <p:bldP spid="27" grpId="0"/>
      <p:bldP spid="15375" grpId="0" animBg="1"/>
      <p:bldP spid="15376" grpId="0" animBg="1"/>
      <p:bldP spid="15377" grpId="0"/>
      <p:bldP spid="15378" grpId="0"/>
      <p:bldP spid="15380" grpId="0" animBg="1"/>
      <p:bldP spid="28" grpId="0"/>
      <p:bldP spid="24" grpId="0" animBg="1"/>
      <p:bldP spid="2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8120"/>
            <a:ext cx="9144000" cy="1330354"/>
          </a:xfrm>
          <a:solidFill>
            <a:srgbClr val="99FFCC"/>
          </a:solidFill>
        </p:spPr>
        <p:txBody>
          <a:bodyPr/>
          <a:lstStyle/>
          <a:p>
            <a:r>
              <a:rPr lang="en-US" dirty="0" smtClean="0"/>
              <a:t>Current Paradigm</a:t>
            </a:r>
            <a:br>
              <a:rPr lang="en-US" dirty="0" smtClean="0"/>
            </a:br>
            <a:r>
              <a:rPr lang="en-US" u="sng" dirty="0" smtClean="0"/>
              <a:t>The Virulence-Tradeoff</a:t>
            </a:r>
            <a:endParaRPr lang="en-US" u="sng" dirty="0"/>
          </a:p>
        </p:txBody>
      </p:sp>
      <p:sp>
        <p:nvSpPr>
          <p:cNvPr id="4" name="Text Box 23"/>
          <p:cNvSpPr txBox="1">
            <a:spLocks noChangeArrowheads="1"/>
          </p:cNvSpPr>
          <p:nvPr/>
        </p:nvSpPr>
        <p:spPr bwMode="auto">
          <a:xfrm>
            <a:off x="179512" y="5602980"/>
            <a:ext cx="8785225" cy="830997"/>
          </a:xfrm>
          <a:prstGeom prst="rect">
            <a:avLst/>
          </a:prstGeom>
          <a:noFill/>
          <a:ln w="28575">
            <a:solidFill>
              <a:srgbClr val="CC0000"/>
            </a:solidFill>
            <a:miter lim="800000"/>
            <a:headEnd/>
            <a:tailEnd/>
          </a:ln>
        </p:spPr>
        <p:txBody>
          <a:bodyPr>
            <a:spAutoFit/>
          </a:bodyPr>
          <a:lstStyle/>
          <a:p>
            <a:pPr algn="ctr"/>
            <a:r>
              <a:rPr lang="en-GB" sz="2400" b="1" dirty="0" smtClean="0"/>
              <a:t>Few </a:t>
            </a:r>
            <a:r>
              <a:rPr lang="en-GB" sz="2400" b="1" i="1" dirty="0" smtClean="0"/>
              <a:t>in vivo </a:t>
            </a:r>
            <a:r>
              <a:rPr lang="en-GB" sz="2400" b="1" dirty="0" smtClean="0"/>
              <a:t>studies on the nature of virulence-fitness trait associations and tradeoffs</a:t>
            </a:r>
          </a:p>
        </p:txBody>
      </p:sp>
      <p:sp>
        <p:nvSpPr>
          <p:cNvPr id="5" name="Line 8"/>
          <p:cNvSpPr>
            <a:spLocks noChangeShapeType="1"/>
          </p:cNvSpPr>
          <p:nvPr/>
        </p:nvSpPr>
        <p:spPr bwMode="auto">
          <a:xfrm rot="5400000">
            <a:off x="-55468" y="3015144"/>
            <a:ext cx="2614174" cy="0"/>
          </a:xfrm>
          <a:prstGeom prst="line">
            <a:avLst/>
          </a:prstGeom>
          <a:noFill/>
          <a:ln w="28575">
            <a:solidFill>
              <a:schemeClr val="tx1"/>
            </a:solidFill>
            <a:round/>
            <a:headEnd/>
            <a:tailEnd/>
          </a:ln>
        </p:spPr>
        <p:txBody>
          <a:bodyPr/>
          <a:lstStyle/>
          <a:p>
            <a:endParaRPr lang="en-US" dirty="0"/>
          </a:p>
        </p:txBody>
      </p:sp>
      <p:sp>
        <p:nvSpPr>
          <p:cNvPr id="6" name="Line 9"/>
          <p:cNvSpPr>
            <a:spLocks noChangeShapeType="1"/>
          </p:cNvSpPr>
          <p:nvPr/>
        </p:nvSpPr>
        <p:spPr bwMode="auto">
          <a:xfrm>
            <a:off x="1251618" y="4317779"/>
            <a:ext cx="2611927" cy="0"/>
          </a:xfrm>
          <a:prstGeom prst="line">
            <a:avLst/>
          </a:prstGeom>
          <a:noFill/>
          <a:ln w="28575">
            <a:solidFill>
              <a:schemeClr val="tx1"/>
            </a:solidFill>
            <a:round/>
            <a:headEnd/>
            <a:tailEnd/>
          </a:ln>
        </p:spPr>
        <p:txBody>
          <a:bodyPr/>
          <a:lstStyle/>
          <a:p>
            <a:endParaRPr lang="en-US" dirty="0"/>
          </a:p>
        </p:txBody>
      </p:sp>
      <p:sp>
        <p:nvSpPr>
          <p:cNvPr id="7" name="Line 11"/>
          <p:cNvSpPr>
            <a:spLocks noChangeShapeType="1"/>
          </p:cNvSpPr>
          <p:nvPr/>
        </p:nvSpPr>
        <p:spPr bwMode="auto">
          <a:xfrm flipV="1">
            <a:off x="1243381" y="2141837"/>
            <a:ext cx="2455408" cy="2167703"/>
          </a:xfrm>
          <a:prstGeom prst="line">
            <a:avLst/>
          </a:prstGeom>
          <a:noFill/>
          <a:ln w="28575">
            <a:solidFill>
              <a:srgbClr val="6600CC"/>
            </a:solidFill>
            <a:round/>
            <a:headEnd/>
            <a:tailEnd/>
          </a:ln>
        </p:spPr>
        <p:txBody>
          <a:bodyPr/>
          <a:lstStyle/>
          <a:p>
            <a:endParaRPr lang="en-US" dirty="0"/>
          </a:p>
        </p:txBody>
      </p:sp>
      <p:sp>
        <p:nvSpPr>
          <p:cNvPr id="8" name="Text Box 12"/>
          <p:cNvSpPr txBox="1">
            <a:spLocks noChangeArrowheads="1"/>
          </p:cNvSpPr>
          <p:nvPr/>
        </p:nvSpPr>
        <p:spPr bwMode="auto">
          <a:xfrm>
            <a:off x="1825233" y="4298951"/>
            <a:ext cx="1464696" cy="461665"/>
          </a:xfrm>
          <a:prstGeom prst="rect">
            <a:avLst/>
          </a:prstGeom>
          <a:noFill/>
          <a:ln w="9525">
            <a:noFill/>
            <a:miter lim="800000"/>
            <a:headEnd/>
            <a:tailEnd/>
          </a:ln>
        </p:spPr>
        <p:txBody>
          <a:bodyPr wrap="none">
            <a:spAutoFit/>
          </a:bodyPr>
          <a:lstStyle/>
          <a:p>
            <a:r>
              <a:rPr lang="en-GB" sz="2400" dirty="0" smtClean="0"/>
              <a:t>Virulence</a:t>
            </a:r>
            <a:endParaRPr lang="en-US" sz="2400" dirty="0"/>
          </a:p>
        </p:txBody>
      </p:sp>
      <p:sp>
        <p:nvSpPr>
          <p:cNvPr id="9" name="Text Box 13"/>
          <p:cNvSpPr txBox="1">
            <a:spLocks noChangeArrowheads="1"/>
          </p:cNvSpPr>
          <p:nvPr/>
        </p:nvSpPr>
        <p:spPr bwMode="auto">
          <a:xfrm rot="-5400000">
            <a:off x="-857842" y="2847856"/>
            <a:ext cx="2741263" cy="461665"/>
          </a:xfrm>
          <a:prstGeom prst="rect">
            <a:avLst/>
          </a:prstGeom>
          <a:noFill/>
          <a:ln w="9525">
            <a:noFill/>
            <a:miter lim="800000"/>
            <a:headEnd/>
            <a:tailEnd/>
          </a:ln>
        </p:spPr>
        <p:txBody>
          <a:bodyPr wrap="none">
            <a:spAutoFit/>
          </a:bodyPr>
          <a:lstStyle/>
          <a:p>
            <a:r>
              <a:rPr lang="en-GB" sz="2400" dirty="0" smtClean="0"/>
              <a:t>Transmission Rate</a:t>
            </a:r>
            <a:endParaRPr lang="en-US" sz="2400" dirty="0"/>
          </a:p>
        </p:txBody>
      </p:sp>
      <p:sp>
        <p:nvSpPr>
          <p:cNvPr id="10" name="TextBox 9"/>
          <p:cNvSpPr txBox="1"/>
          <p:nvPr/>
        </p:nvSpPr>
        <p:spPr>
          <a:xfrm>
            <a:off x="652144" y="2179731"/>
            <a:ext cx="553998" cy="1819969"/>
          </a:xfrm>
          <a:prstGeom prst="rect">
            <a:avLst/>
          </a:prstGeom>
          <a:noFill/>
          <a:scene3d>
            <a:camera prst="orthographicFront">
              <a:rot lat="0" lon="0" rev="0"/>
            </a:camera>
            <a:lightRig rig="threePt" dir="t"/>
          </a:scene3d>
        </p:spPr>
        <p:txBody>
          <a:bodyPr vert="vert270" wrap="none" rtlCol="0">
            <a:spAutoFit/>
          </a:bodyPr>
          <a:lstStyle/>
          <a:p>
            <a:r>
              <a:rPr lang="en-US" sz="2400" dirty="0" smtClean="0"/>
              <a:t>(Replication)</a:t>
            </a:r>
            <a:endParaRPr lang="en-US" sz="2400" dirty="0"/>
          </a:p>
        </p:txBody>
      </p:sp>
      <p:grpSp>
        <p:nvGrpSpPr>
          <p:cNvPr id="11" name="Group 10"/>
          <p:cNvGrpSpPr/>
          <p:nvPr/>
        </p:nvGrpSpPr>
        <p:grpSpPr>
          <a:xfrm>
            <a:off x="4488159" y="1375939"/>
            <a:ext cx="3522480" cy="3407957"/>
            <a:chOff x="3641337" y="1338095"/>
            <a:chExt cx="3522480" cy="3407957"/>
          </a:xfrm>
        </p:grpSpPr>
        <p:sp>
          <p:nvSpPr>
            <p:cNvPr id="12" name="Line 8"/>
            <p:cNvSpPr>
              <a:spLocks noChangeShapeType="1"/>
            </p:cNvSpPr>
            <p:nvPr/>
          </p:nvSpPr>
          <p:spPr bwMode="auto">
            <a:xfrm>
              <a:off x="4501490" y="1628329"/>
              <a:ext cx="0" cy="2663825"/>
            </a:xfrm>
            <a:prstGeom prst="line">
              <a:avLst/>
            </a:prstGeom>
            <a:noFill/>
            <a:ln w="28575">
              <a:solidFill>
                <a:schemeClr val="tx1"/>
              </a:solidFill>
              <a:round/>
              <a:headEnd/>
              <a:tailEnd/>
            </a:ln>
          </p:spPr>
          <p:txBody>
            <a:bodyPr/>
            <a:lstStyle/>
            <a:p>
              <a:endParaRPr lang="en-US" dirty="0"/>
            </a:p>
          </p:txBody>
        </p:sp>
        <p:sp>
          <p:nvSpPr>
            <p:cNvPr id="13" name="Line 9"/>
            <p:cNvSpPr>
              <a:spLocks noChangeShapeType="1"/>
            </p:cNvSpPr>
            <p:nvPr/>
          </p:nvSpPr>
          <p:spPr bwMode="auto">
            <a:xfrm rot="5400000">
              <a:off x="5831905" y="2962299"/>
              <a:ext cx="0" cy="2663825"/>
            </a:xfrm>
            <a:prstGeom prst="line">
              <a:avLst/>
            </a:prstGeom>
            <a:noFill/>
            <a:ln w="28575">
              <a:solidFill>
                <a:schemeClr val="tx1"/>
              </a:solidFill>
              <a:round/>
              <a:headEnd/>
              <a:tailEnd/>
            </a:ln>
          </p:spPr>
          <p:txBody>
            <a:bodyPr/>
            <a:lstStyle/>
            <a:p>
              <a:endParaRPr lang="en-US" dirty="0"/>
            </a:p>
          </p:txBody>
        </p:sp>
        <p:sp>
          <p:nvSpPr>
            <p:cNvPr id="14" name="Text Box 10"/>
            <p:cNvSpPr txBox="1">
              <a:spLocks noChangeArrowheads="1"/>
            </p:cNvSpPr>
            <p:nvPr/>
          </p:nvSpPr>
          <p:spPr bwMode="auto">
            <a:xfrm>
              <a:off x="5096272" y="4284387"/>
              <a:ext cx="1462209" cy="461665"/>
            </a:xfrm>
            <a:prstGeom prst="rect">
              <a:avLst/>
            </a:prstGeom>
            <a:noFill/>
            <a:ln w="9525">
              <a:noFill/>
              <a:miter lim="800000"/>
              <a:headEnd/>
              <a:tailEnd/>
            </a:ln>
          </p:spPr>
          <p:txBody>
            <a:bodyPr wrap="none">
              <a:spAutoFit/>
            </a:bodyPr>
            <a:lstStyle/>
            <a:p>
              <a:pPr algn="ctr"/>
              <a:r>
                <a:rPr lang="en-GB" sz="2400" dirty="0" smtClean="0"/>
                <a:t>Virulence</a:t>
              </a:r>
            </a:p>
          </p:txBody>
        </p:sp>
        <p:sp>
          <p:nvSpPr>
            <p:cNvPr id="15" name="Text Box 11"/>
            <p:cNvSpPr txBox="1">
              <a:spLocks noChangeArrowheads="1"/>
            </p:cNvSpPr>
            <p:nvPr/>
          </p:nvSpPr>
          <p:spPr bwMode="auto">
            <a:xfrm rot="16200000">
              <a:off x="2244256" y="2735176"/>
              <a:ext cx="3255828" cy="461665"/>
            </a:xfrm>
            <a:prstGeom prst="rect">
              <a:avLst/>
            </a:prstGeom>
            <a:noFill/>
            <a:ln w="9525">
              <a:noFill/>
              <a:miter lim="800000"/>
              <a:headEnd/>
              <a:tailEnd/>
            </a:ln>
          </p:spPr>
          <p:txBody>
            <a:bodyPr wrap="none">
              <a:spAutoFit/>
            </a:bodyPr>
            <a:lstStyle/>
            <a:p>
              <a:r>
                <a:rPr lang="en-GB" sz="2400" dirty="0" smtClean="0"/>
                <a:t>Transmission Duration</a:t>
              </a:r>
              <a:endParaRPr lang="en-US" sz="2400" dirty="0"/>
            </a:p>
          </p:txBody>
        </p:sp>
        <p:sp>
          <p:nvSpPr>
            <p:cNvPr id="16" name="Line 12"/>
            <p:cNvSpPr>
              <a:spLocks noChangeShapeType="1"/>
            </p:cNvSpPr>
            <p:nvPr/>
          </p:nvSpPr>
          <p:spPr bwMode="auto">
            <a:xfrm>
              <a:off x="4499992" y="1917725"/>
              <a:ext cx="2376488" cy="2376487"/>
            </a:xfrm>
            <a:prstGeom prst="line">
              <a:avLst/>
            </a:prstGeom>
            <a:noFill/>
            <a:ln w="28575">
              <a:solidFill>
                <a:srgbClr val="6600CC"/>
              </a:solidFill>
              <a:round/>
              <a:headEnd/>
              <a:tailEnd/>
            </a:ln>
          </p:spPr>
          <p:txBody>
            <a:bodyPr/>
            <a:lstStyle/>
            <a:p>
              <a:endParaRPr lang="en-US" dirty="0"/>
            </a:p>
          </p:txBody>
        </p:sp>
      </p:grpSp>
      <p:sp>
        <p:nvSpPr>
          <p:cNvPr id="3" name="TextBox 2"/>
          <p:cNvSpPr txBox="1"/>
          <p:nvPr/>
        </p:nvSpPr>
        <p:spPr>
          <a:xfrm>
            <a:off x="4761341" y="1987515"/>
            <a:ext cx="553998" cy="2076500"/>
          </a:xfrm>
          <a:prstGeom prst="rect">
            <a:avLst/>
          </a:prstGeom>
          <a:noFill/>
        </p:spPr>
        <p:txBody>
          <a:bodyPr vert="vert270" wrap="none" rtlCol="0" anchor="t" anchorCtr="0">
            <a:spAutoFit/>
          </a:bodyPr>
          <a:lstStyle/>
          <a:p>
            <a:r>
              <a:rPr lang="en-GB" sz="2400" dirty="0"/>
              <a:t>(Host lifespan</a:t>
            </a:r>
            <a:r>
              <a:rPr lang="en-GB" sz="2400" dirty="0" smtClean="0"/>
              <a:t>)</a:t>
            </a:r>
            <a:endParaRPr lang="en-US" sz="2400" dirty="0"/>
          </a:p>
        </p:txBody>
      </p:sp>
    </p:spTree>
    <p:custDataLst>
      <p:tags r:id="rId1"/>
    </p:custDataLst>
    <p:extLst>
      <p:ext uri="{BB962C8B-B14F-4D97-AF65-F5344CB8AC3E}">
        <p14:creationId xmlns:p14="http://schemas.microsoft.com/office/powerpoint/2010/main" val="309410540"/>
      </p:ext>
    </p:extLst>
  </p:cSld>
  <p:clrMapOvr>
    <a:masterClrMapping/>
  </p:clrMapOvr>
  <mc:AlternateContent xmlns:mc="http://schemas.openxmlformats.org/markup-compatibility/2006" xmlns:p14="http://schemas.microsoft.com/office/powerpoint/2010/main">
    <mc:Choice Requires="p14">
      <p:transition spd="slow" p14:dur="2000" advTm="53440"/>
    </mc:Choice>
    <mc:Fallback xmlns="">
      <p:transition spd="slow" advTm="5344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22890"/>
            <a:ext cx="9143999" cy="1143000"/>
          </a:xfrm>
          <a:solidFill>
            <a:srgbClr val="99FFCC"/>
          </a:solidFill>
        </p:spPr>
        <p:txBody>
          <a:bodyPr/>
          <a:lstStyle/>
          <a:p>
            <a:pPr eaLnBrk="1" hangingPunct="1"/>
            <a:r>
              <a:rPr lang="en-US" dirty="0" smtClean="0"/>
              <a:t>Objective</a:t>
            </a:r>
          </a:p>
        </p:txBody>
      </p:sp>
      <p:sp>
        <p:nvSpPr>
          <p:cNvPr id="13315" name="Rectangle 3"/>
          <p:cNvSpPr>
            <a:spLocks noGrp="1" noChangeArrowheads="1"/>
          </p:cNvSpPr>
          <p:nvPr>
            <p:ph type="body" idx="1"/>
          </p:nvPr>
        </p:nvSpPr>
        <p:spPr>
          <a:xfrm>
            <a:off x="179512" y="829667"/>
            <a:ext cx="8785225" cy="2959194"/>
          </a:xfrm>
        </p:spPr>
        <p:txBody>
          <a:bodyPr/>
          <a:lstStyle/>
          <a:p>
            <a:pPr eaLnBrk="1" hangingPunct="1">
              <a:buFontTx/>
              <a:buNone/>
            </a:pPr>
            <a:endParaRPr lang="en-US" dirty="0" smtClean="0"/>
          </a:p>
          <a:p>
            <a:pPr eaLnBrk="1" hangingPunct="1"/>
            <a:r>
              <a:rPr lang="en-US" dirty="0" smtClean="0"/>
              <a:t>Determine if virulence is associated with pathogen fitness traits </a:t>
            </a:r>
            <a:r>
              <a:rPr lang="en-US" i="1" dirty="0" smtClean="0"/>
              <a:t>in vivo</a:t>
            </a:r>
            <a:r>
              <a:rPr lang="en-US" dirty="0" smtClean="0"/>
              <a:t>:</a:t>
            </a:r>
          </a:p>
          <a:p>
            <a:pPr lvl="1" eaLnBrk="1" hangingPunct="1"/>
            <a:endParaRPr lang="en-US" dirty="0" smtClean="0"/>
          </a:p>
          <a:p>
            <a:pPr lvl="1" eaLnBrk="1" hangingPunct="1"/>
            <a:endParaRPr lang="en-US" dirty="0" smtClean="0"/>
          </a:p>
        </p:txBody>
      </p:sp>
      <p:grpSp>
        <p:nvGrpSpPr>
          <p:cNvPr id="51" name="Group 50"/>
          <p:cNvGrpSpPr/>
          <p:nvPr/>
        </p:nvGrpSpPr>
        <p:grpSpPr>
          <a:xfrm>
            <a:off x="617220" y="5109210"/>
            <a:ext cx="2888932" cy="1616095"/>
            <a:chOff x="617220" y="5109210"/>
            <a:chExt cx="2888932" cy="1616095"/>
          </a:xfrm>
        </p:grpSpPr>
        <p:sp>
          <p:nvSpPr>
            <p:cNvPr id="7" name="TextBox 6"/>
            <p:cNvSpPr txBox="1"/>
            <p:nvPr/>
          </p:nvSpPr>
          <p:spPr>
            <a:xfrm>
              <a:off x="617220" y="6263640"/>
              <a:ext cx="2888932" cy="461665"/>
            </a:xfrm>
            <a:prstGeom prst="rect">
              <a:avLst/>
            </a:prstGeom>
            <a:noFill/>
          </p:spPr>
          <p:txBody>
            <a:bodyPr wrap="none" rtlCol="0">
              <a:spAutoFit/>
            </a:bodyPr>
            <a:lstStyle/>
            <a:p>
              <a:r>
                <a:rPr lang="en-US" sz="2400" dirty="0" smtClean="0"/>
                <a:t>Competitive Fitness</a:t>
              </a:r>
              <a:endParaRPr lang="en-US" sz="2400" dirty="0"/>
            </a:p>
          </p:txBody>
        </p:sp>
        <p:grpSp>
          <p:nvGrpSpPr>
            <p:cNvPr id="14" name="Group 13"/>
            <p:cNvGrpSpPr/>
            <p:nvPr/>
          </p:nvGrpSpPr>
          <p:grpSpPr>
            <a:xfrm>
              <a:off x="795944" y="5109210"/>
              <a:ext cx="2507326" cy="1131570"/>
              <a:chOff x="1207424" y="5222469"/>
              <a:chExt cx="2005446" cy="987137"/>
            </a:xfrm>
          </p:grpSpPr>
          <p:grpSp>
            <p:nvGrpSpPr>
              <p:cNvPr id="9" name="Group 8"/>
              <p:cNvGrpSpPr/>
              <p:nvPr/>
            </p:nvGrpSpPr>
            <p:grpSpPr>
              <a:xfrm>
                <a:off x="1207424" y="5222469"/>
                <a:ext cx="2005446" cy="987137"/>
                <a:chOff x="4952711" y="1479983"/>
                <a:chExt cx="2011031" cy="1093499"/>
              </a:xfrm>
            </p:grpSpPr>
            <p:pic>
              <p:nvPicPr>
                <p:cNvPr id="10" name="Picture 2" descr="http://drawinghowtodraw.com/stepbystepdrawinglessons/wp-content/uploads/2010/01/05-fish.png"/>
                <p:cNvPicPr>
                  <a:picLocks noChangeAspect="1" noChangeArrowheads="1"/>
                </p:cNvPicPr>
                <p:nvPr/>
              </p:nvPicPr>
              <p:blipFill>
                <a:blip r:embed="rId4" cstate="print"/>
                <a:srcRect/>
                <a:stretch>
                  <a:fillRect/>
                </a:stretch>
              </p:blipFill>
              <p:spPr bwMode="auto">
                <a:xfrm>
                  <a:off x="4952711" y="1479983"/>
                  <a:ext cx="2011031" cy="1093499"/>
                </a:xfrm>
                <a:prstGeom prst="rect">
                  <a:avLst/>
                </a:prstGeom>
                <a:noFill/>
              </p:spPr>
            </p:pic>
            <p:sp>
              <p:nvSpPr>
                <p:cNvPr id="11" name="Oval 10"/>
                <p:cNvSpPr/>
                <p:nvPr/>
              </p:nvSpPr>
              <p:spPr>
                <a:xfrm>
                  <a:off x="6084733" y="1761458"/>
                  <a:ext cx="422940" cy="132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2" name="Oval 11"/>
                <p:cNvSpPr/>
                <p:nvPr/>
              </p:nvSpPr>
              <p:spPr>
                <a:xfrm>
                  <a:off x="5737558" y="2059855"/>
                  <a:ext cx="428534" cy="152100"/>
                </a:xfrm>
                <a:prstGeom prst="ellips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13" name="Oval 12"/>
              <p:cNvSpPr/>
              <p:nvPr/>
            </p:nvSpPr>
            <p:spPr>
              <a:xfrm>
                <a:off x="1848622" y="5571816"/>
                <a:ext cx="421765" cy="11922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grpSp>
        <p:nvGrpSpPr>
          <p:cNvPr id="52" name="Group 51"/>
          <p:cNvGrpSpPr/>
          <p:nvPr/>
        </p:nvGrpSpPr>
        <p:grpSpPr>
          <a:xfrm>
            <a:off x="5451764" y="3276601"/>
            <a:ext cx="2556856" cy="1585614"/>
            <a:chOff x="5451764" y="3276601"/>
            <a:chExt cx="2556856" cy="1585614"/>
          </a:xfrm>
        </p:grpSpPr>
        <p:sp>
          <p:nvSpPr>
            <p:cNvPr id="6" name="TextBox 5"/>
            <p:cNvSpPr txBox="1"/>
            <p:nvPr/>
          </p:nvSpPr>
          <p:spPr>
            <a:xfrm>
              <a:off x="5897880" y="4400550"/>
              <a:ext cx="1710725" cy="461665"/>
            </a:xfrm>
            <a:prstGeom prst="rect">
              <a:avLst/>
            </a:prstGeom>
            <a:noFill/>
          </p:spPr>
          <p:txBody>
            <a:bodyPr wrap="none" rtlCol="0">
              <a:spAutoFit/>
            </a:bodyPr>
            <a:lstStyle/>
            <a:p>
              <a:r>
                <a:rPr lang="en-US" sz="2400" dirty="0" smtClean="0"/>
                <a:t>Replication</a:t>
              </a:r>
              <a:endParaRPr lang="en-US" sz="2400" dirty="0"/>
            </a:p>
          </p:txBody>
        </p:sp>
        <p:grpSp>
          <p:nvGrpSpPr>
            <p:cNvPr id="35" name="Group 34"/>
            <p:cNvGrpSpPr/>
            <p:nvPr/>
          </p:nvGrpSpPr>
          <p:grpSpPr>
            <a:xfrm>
              <a:off x="5451764" y="3276601"/>
              <a:ext cx="2556856" cy="1154429"/>
              <a:chOff x="1207424" y="5222469"/>
              <a:chExt cx="2005446" cy="987137"/>
            </a:xfrm>
          </p:grpSpPr>
          <p:grpSp>
            <p:nvGrpSpPr>
              <p:cNvPr id="36" name="Group 8"/>
              <p:cNvGrpSpPr/>
              <p:nvPr/>
            </p:nvGrpSpPr>
            <p:grpSpPr>
              <a:xfrm>
                <a:off x="1207424" y="5222469"/>
                <a:ext cx="2005446" cy="987137"/>
                <a:chOff x="4952711" y="1479983"/>
                <a:chExt cx="2011031" cy="1093499"/>
              </a:xfrm>
            </p:grpSpPr>
            <p:pic>
              <p:nvPicPr>
                <p:cNvPr id="38" name="Picture 2" descr="http://drawinghowtodraw.com/stepbystepdrawinglessons/wp-content/uploads/2010/01/05-fish.png"/>
                <p:cNvPicPr>
                  <a:picLocks noChangeAspect="1" noChangeArrowheads="1"/>
                </p:cNvPicPr>
                <p:nvPr/>
              </p:nvPicPr>
              <p:blipFill>
                <a:blip r:embed="rId4" cstate="print"/>
                <a:srcRect/>
                <a:stretch>
                  <a:fillRect/>
                </a:stretch>
              </p:blipFill>
              <p:spPr bwMode="auto">
                <a:xfrm>
                  <a:off x="4952711" y="1479983"/>
                  <a:ext cx="2011031" cy="1093499"/>
                </a:xfrm>
                <a:prstGeom prst="rect">
                  <a:avLst/>
                </a:prstGeom>
                <a:noFill/>
              </p:spPr>
            </p:pic>
            <p:sp>
              <p:nvSpPr>
                <p:cNvPr id="39" name="Oval 38"/>
                <p:cNvSpPr/>
                <p:nvPr/>
              </p:nvSpPr>
              <p:spPr>
                <a:xfrm>
                  <a:off x="6084733" y="1761458"/>
                  <a:ext cx="422940" cy="132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0" name="Oval 39"/>
                <p:cNvSpPr/>
                <p:nvPr/>
              </p:nvSpPr>
              <p:spPr>
                <a:xfrm>
                  <a:off x="5737558" y="2059855"/>
                  <a:ext cx="428534" cy="1521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37" name="Oval 36"/>
              <p:cNvSpPr/>
              <p:nvPr/>
            </p:nvSpPr>
            <p:spPr>
              <a:xfrm>
                <a:off x="1848622" y="5571816"/>
                <a:ext cx="421765" cy="11922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grpSp>
        <p:nvGrpSpPr>
          <p:cNvPr id="53" name="Group 52"/>
          <p:cNvGrpSpPr/>
          <p:nvPr/>
        </p:nvGrpSpPr>
        <p:grpSpPr>
          <a:xfrm>
            <a:off x="5516534" y="5135881"/>
            <a:ext cx="2556856" cy="1589424"/>
            <a:chOff x="5516534" y="5135881"/>
            <a:chExt cx="2556856" cy="1589424"/>
          </a:xfrm>
        </p:grpSpPr>
        <p:sp>
          <p:nvSpPr>
            <p:cNvPr id="8" name="TextBox 7"/>
            <p:cNvSpPr txBox="1"/>
            <p:nvPr/>
          </p:nvSpPr>
          <p:spPr>
            <a:xfrm>
              <a:off x="6069330" y="6263640"/>
              <a:ext cx="1487908" cy="461665"/>
            </a:xfrm>
            <a:prstGeom prst="rect">
              <a:avLst/>
            </a:prstGeom>
            <a:noFill/>
          </p:spPr>
          <p:txBody>
            <a:bodyPr wrap="none" rtlCol="0">
              <a:spAutoFit/>
            </a:bodyPr>
            <a:lstStyle/>
            <a:p>
              <a:r>
                <a:rPr lang="en-US" sz="2400" dirty="0" smtClean="0"/>
                <a:t>Shedding</a:t>
              </a:r>
              <a:endParaRPr lang="en-US" sz="2400" dirty="0"/>
            </a:p>
          </p:txBody>
        </p:sp>
        <p:grpSp>
          <p:nvGrpSpPr>
            <p:cNvPr id="27" name="Group 26"/>
            <p:cNvGrpSpPr/>
            <p:nvPr/>
          </p:nvGrpSpPr>
          <p:grpSpPr>
            <a:xfrm>
              <a:off x="5516534" y="5135881"/>
              <a:ext cx="2556856" cy="1154429"/>
              <a:chOff x="1198459" y="5398401"/>
              <a:chExt cx="2005446" cy="987137"/>
            </a:xfrm>
          </p:grpSpPr>
          <p:grpSp>
            <p:nvGrpSpPr>
              <p:cNvPr id="28" name="Group 8"/>
              <p:cNvGrpSpPr/>
              <p:nvPr/>
            </p:nvGrpSpPr>
            <p:grpSpPr>
              <a:xfrm>
                <a:off x="1198459" y="5398401"/>
                <a:ext cx="2005446" cy="987137"/>
                <a:chOff x="4943721" y="1674869"/>
                <a:chExt cx="2011031" cy="1093499"/>
              </a:xfrm>
            </p:grpSpPr>
            <p:pic>
              <p:nvPicPr>
                <p:cNvPr id="30" name="Picture 2" descr="http://drawinghowtodraw.com/stepbystepdrawinglessons/wp-content/uploads/2010/01/05-fish.png"/>
                <p:cNvPicPr>
                  <a:picLocks noChangeAspect="1" noChangeArrowheads="1"/>
                </p:cNvPicPr>
                <p:nvPr/>
              </p:nvPicPr>
              <p:blipFill>
                <a:blip r:embed="rId4" cstate="print"/>
                <a:srcRect/>
                <a:stretch>
                  <a:fillRect/>
                </a:stretch>
              </p:blipFill>
              <p:spPr bwMode="auto">
                <a:xfrm>
                  <a:off x="4943721" y="1674869"/>
                  <a:ext cx="2011031" cy="1093499"/>
                </a:xfrm>
                <a:prstGeom prst="rect">
                  <a:avLst/>
                </a:prstGeom>
                <a:noFill/>
              </p:spPr>
            </p:pic>
            <p:sp>
              <p:nvSpPr>
                <p:cNvPr id="31" name="Oval 30"/>
                <p:cNvSpPr/>
                <p:nvPr/>
              </p:nvSpPr>
              <p:spPr>
                <a:xfrm>
                  <a:off x="6084733" y="1988820"/>
                  <a:ext cx="422940" cy="132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2" name="Oval 31"/>
                <p:cNvSpPr/>
                <p:nvPr/>
              </p:nvSpPr>
              <p:spPr>
                <a:xfrm>
                  <a:off x="5701598" y="2211430"/>
                  <a:ext cx="428534" cy="1521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29" name="Oval 28"/>
              <p:cNvSpPr/>
              <p:nvPr/>
            </p:nvSpPr>
            <p:spPr>
              <a:xfrm>
                <a:off x="1866552" y="5728194"/>
                <a:ext cx="421765" cy="11922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41" name="Oval 40"/>
            <p:cNvSpPr/>
            <p:nvPr/>
          </p:nvSpPr>
          <p:spPr>
            <a:xfrm>
              <a:off x="5869213" y="5868275"/>
              <a:ext cx="537732" cy="139431"/>
            </a:xfrm>
            <a:prstGeom prst="ellipse">
              <a:avLst/>
            </a:prstGeom>
            <a:solidFill>
              <a:srgbClr val="FF0000"/>
            </a:solidFill>
            <a:scene3d>
              <a:camera prst="orthographicFront">
                <a:rot lat="0" lon="0" rev="27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6" name="Oval 45"/>
            <p:cNvSpPr/>
            <p:nvPr/>
          </p:nvSpPr>
          <p:spPr>
            <a:xfrm>
              <a:off x="5686333" y="5205335"/>
              <a:ext cx="537732" cy="13943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nvGrpSpPr>
          <p:cNvPr id="49" name="Group 48"/>
          <p:cNvGrpSpPr/>
          <p:nvPr/>
        </p:nvGrpSpPr>
        <p:grpSpPr>
          <a:xfrm>
            <a:off x="780700" y="3291841"/>
            <a:ext cx="2556855" cy="1593234"/>
            <a:chOff x="780700" y="3291841"/>
            <a:chExt cx="2556855" cy="1593234"/>
          </a:xfrm>
        </p:grpSpPr>
        <p:grpSp>
          <p:nvGrpSpPr>
            <p:cNvPr id="34" name="Group 33"/>
            <p:cNvGrpSpPr/>
            <p:nvPr/>
          </p:nvGrpSpPr>
          <p:grpSpPr>
            <a:xfrm>
              <a:off x="780700" y="3291841"/>
              <a:ext cx="2556855" cy="1593234"/>
              <a:chOff x="780700" y="3291841"/>
              <a:chExt cx="2556855" cy="1593234"/>
            </a:xfrm>
          </p:grpSpPr>
          <p:sp>
            <p:nvSpPr>
              <p:cNvPr id="5" name="TextBox 4"/>
              <p:cNvSpPr txBox="1"/>
              <p:nvPr/>
            </p:nvSpPr>
            <p:spPr>
              <a:xfrm>
                <a:off x="1588770" y="4423410"/>
                <a:ext cx="902811" cy="461665"/>
              </a:xfrm>
              <a:prstGeom prst="rect">
                <a:avLst/>
              </a:prstGeom>
              <a:noFill/>
            </p:spPr>
            <p:txBody>
              <a:bodyPr wrap="none" rtlCol="0">
                <a:spAutoFit/>
              </a:bodyPr>
              <a:lstStyle/>
              <a:p>
                <a:r>
                  <a:rPr lang="en-US" sz="2400" dirty="0" smtClean="0"/>
                  <a:t>Entry</a:t>
                </a:r>
                <a:endParaRPr lang="en-US" sz="2400" dirty="0"/>
              </a:p>
            </p:txBody>
          </p:sp>
          <p:grpSp>
            <p:nvGrpSpPr>
              <p:cNvPr id="22" name="Group 8"/>
              <p:cNvGrpSpPr/>
              <p:nvPr/>
            </p:nvGrpSpPr>
            <p:grpSpPr>
              <a:xfrm>
                <a:off x="780700" y="3291841"/>
                <a:ext cx="2556855" cy="1154429"/>
                <a:chOff x="4952711" y="1479983"/>
                <a:chExt cx="2011031" cy="1093499"/>
              </a:xfrm>
            </p:grpSpPr>
            <p:pic>
              <p:nvPicPr>
                <p:cNvPr id="24" name="Picture 2" descr="http://drawinghowtodraw.com/stepbystepdrawinglessons/wp-content/uploads/2010/01/05-fish.png"/>
                <p:cNvPicPr>
                  <a:picLocks noChangeAspect="1" noChangeArrowheads="1"/>
                </p:cNvPicPr>
                <p:nvPr/>
              </p:nvPicPr>
              <p:blipFill>
                <a:blip r:embed="rId4" cstate="print"/>
                <a:srcRect/>
                <a:stretch>
                  <a:fillRect/>
                </a:stretch>
              </p:blipFill>
              <p:spPr bwMode="auto">
                <a:xfrm>
                  <a:off x="4952711" y="1479983"/>
                  <a:ext cx="2011031" cy="1093499"/>
                </a:xfrm>
                <a:prstGeom prst="rect">
                  <a:avLst/>
                </a:prstGeom>
                <a:noFill/>
              </p:spPr>
            </p:pic>
            <p:sp>
              <p:nvSpPr>
                <p:cNvPr id="26" name="Oval 25"/>
                <p:cNvSpPr/>
                <p:nvPr/>
              </p:nvSpPr>
              <p:spPr>
                <a:xfrm>
                  <a:off x="6492720" y="2298043"/>
                  <a:ext cx="428534" cy="152100"/>
                </a:xfrm>
                <a:prstGeom prst="ellipse">
                  <a:avLst/>
                </a:prstGeom>
                <a:solidFill>
                  <a:srgbClr val="FF0000"/>
                </a:solidFill>
                <a:scene3d>
                  <a:camera prst="orthographicFront">
                    <a:rot lat="0" lon="0" rev="189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33" name="Freeform 32"/>
              <p:cNvSpPr/>
              <p:nvPr/>
            </p:nvSpPr>
            <p:spPr>
              <a:xfrm>
                <a:off x="2811780" y="4126230"/>
                <a:ext cx="240030" cy="57150"/>
              </a:xfrm>
              <a:custGeom>
                <a:avLst/>
                <a:gdLst>
                  <a:gd name="connsiteX0" fmla="*/ 0 w 240030"/>
                  <a:gd name="connsiteY0" fmla="*/ 57150 h 57150"/>
                  <a:gd name="connsiteX1" fmla="*/ 68580 w 240030"/>
                  <a:gd name="connsiteY1" fmla="*/ 34290 h 57150"/>
                  <a:gd name="connsiteX2" fmla="*/ 240030 w 240030"/>
                  <a:gd name="connsiteY2" fmla="*/ 0 h 57150"/>
                </a:gdLst>
                <a:ahLst/>
                <a:cxnLst>
                  <a:cxn ang="0">
                    <a:pos x="connsiteX0" y="connsiteY0"/>
                  </a:cxn>
                  <a:cxn ang="0">
                    <a:pos x="connsiteX1" y="connsiteY1"/>
                  </a:cxn>
                  <a:cxn ang="0">
                    <a:pos x="connsiteX2" y="connsiteY2"/>
                  </a:cxn>
                </a:cxnLst>
                <a:rect l="l" t="t" r="r" b="b"/>
                <a:pathLst>
                  <a:path w="240030" h="57150">
                    <a:moveTo>
                      <a:pt x="0" y="57150"/>
                    </a:moveTo>
                    <a:cubicBezTo>
                      <a:pt x="22860" y="49530"/>
                      <a:pt x="44726" y="37698"/>
                      <a:pt x="68580" y="34290"/>
                    </a:cubicBezTo>
                    <a:cubicBezTo>
                      <a:pt x="233934" y="10668"/>
                      <a:pt x="190500" y="49530"/>
                      <a:pt x="240030" y="0"/>
                    </a:cubicBezTo>
                  </a:path>
                </a:pathLst>
              </a:cu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47" name="Oval 46"/>
            <p:cNvSpPr/>
            <p:nvPr/>
          </p:nvSpPr>
          <p:spPr>
            <a:xfrm>
              <a:off x="862873" y="3376535"/>
              <a:ext cx="537732" cy="13943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8" name="Oval 47"/>
            <p:cNvSpPr/>
            <p:nvPr/>
          </p:nvSpPr>
          <p:spPr>
            <a:xfrm>
              <a:off x="1003843" y="4249025"/>
              <a:ext cx="537732" cy="13943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Tree>
    <p:custDataLst>
      <p:tags r:id="rId1"/>
    </p:custDataLst>
    <p:extLst>
      <p:ext uri="{BB962C8B-B14F-4D97-AF65-F5344CB8AC3E}">
        <p14:creationId xmlns:p14="http://schemas.microsoft.com/office/powerpoint/2010/main" val="98104109"/>
      </p:ext>
    </p:extLst>
  </p:cSld>
  <p:clrMapOvr>
    <a:masterClrMapping/>
  </p:clrMapOvr>
  <mc:AlternateContent xmlns:mc="http://schemas.openxmlformats.org/markup-compatibility/2006" xmlns:p14="http://schemas.microsoft.com/office/powerpoint/2010/main">
    <mc:Choice Requires="p14">
      <p:transition spd="slow" p14:dur="2000" advTm="12099"/>
    </mc:Choice>
    <mc:Fallback xmlns="">
      <p:transition spd="slow" advTm="1209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16185"/>
            <a:ext cx="9143999" cy="744466"/>
          </a:xfrm>
          <a:solidFill>
            <a:srgbClr val="99FFCC"/>
          </a:solidFill>
        </p:spPr>
        <p:txBody>
          <a:bodyPr/>
          <a:lstStyle/>
          <a:p>
            <a:pPr eaLnBrk="1" hangingPunct="1"/>
            <a:r>
              <a:rPr lang="en-GB" dirty="0" smtClean="0"/>
              <a:t>IHNV Genotype Diversity</a:t>
            </a:r>
            <a:endParaRPr lang="en-US" dirty="0" smtClean="0"/>
          </a:p>
        </p:txBody>
      </p:sp>
      <p:sp>
        <p:nvSpPr>
          <p:cNvPr id="12293" name="Text Box 4"/>
          <p:cNvSpPr txBox="1">
            <a:spLocks noChangeArrowheads="1"/>
          </p:cNvSpPr>
          <p:nvPr/>
        </p:nvSpPr>
        <p:spPr bwMode="auto">
          <a:xfrm>
            <a:off x="950913" y="3089275"/>
            <a:ext cx="184150" cy="366713"/>
          </a:xfrm>
          <a:prstGeom prst="rect">
            <a:avLst/>
          </a:prstGeom>
          <a:noFill/>
          <a:ln w="9525">
            <a:noFill/>
            <a:miter lim="800000"/>
            <a:headEnd/>
            <a:tailEnd/>
          </a:ln>
        </p:spPr>
        <p:txBody>
          <a:bodyPr wrap="none">
            <a:spAutoFit/>
          </a:bodyPr>
          <a:lstStyle/>
          <a:p>
            <a:endParaRPr lang="en-US" dirty="0"/>
          </a:p>
        </p:txBody>
      </p:sp>
      <p:sp>
        <p:nvSpPr>
          <p:cNvPr id="12294" name="Text Box 7"/>
          <p:cNvSpPr txBox="1">
            <a:spLocks noChangeArrowheads="1"/>
          </p:cNvSpPr>
          <p:nvPr/>
        </p:nvSpPr>
        <p:spPr bwMode="auto">
          <a:xfrm>
            <a:off x="5200650" y="4529138"/>
            <a:ext cx="184150" cy="366712"/>
          </a:xfrm>
          <a:prstGeom prst="rect">
            <a:avLst/>
          </a:prstGeom>
          <a:noFill/>
          <a:ln w="9525">
            <a:noFill/>
            <a:miter lim="800000"/>
            <a:headEnd/>
            <a:tailEnd/>
          </a:ln>
        </p:spPr>
        <p:txBody>
          <a:bodyPr wrap="none">
            <a:spAutoFit/>
          </a:bodyPr>
          <a:lstStyle/>
          <a:p>
            <a:endParaRPr lang="en-US" dirty="0"/>
          </a:p>
        </p:txBody>
      </p:sp>
      <p:sp>
        <p:nvSpPr>
          <p:cNvPr id="12295" name="Text Box 14"/>
          <p:cNvSpPr txBox="1">
            <a:spLocks noChangeArrowheads="1"/>
          </p:cNvSpPr>
          <p:nvPr/>
        </p:nvSpPr>
        <p:spPr bwMode="auto">
          <a:xfrm>
            <a:off x="4624388" y="4313238"/>
            <a:ext cx="184150" cy="366712"/>
          </a:xfrm>
          <a:prstGeom prst="rect">
            <a:avLst/>
          </a:prstGeom>
          <a:noFill/>
          <a:ln w="9525">
            <a:noFill/>
            <a:miter lim="800000"/>
            <a:headEnd/>
            <a:tailEnd/>
          </a:ln>
        </p:spPr>
        <p:txBody>
          <a:bodyPr wrap="none">
            <a:spAutoFit/>
          </a:bodyPr>
          <a:lstStyle/>
          <a:p>
            <a:endParaRPr lang="en-US" dirty="0"/>
          </a:p>
        </p:txBody>
      </p:sp>
      <p:sp>
        <p:nvSpPr>
          <p:cNvPr id="12296" name="Text Box 18"/>
          <p:cNvSpPr txBox="1">
            <a:spLocks noChangeArrowheads="1"/>
          </p:cNvSpPr>
          <p:nvPr/>
        </p:nvSpPr>
        <p:spPr bwMode="auto">
          <a:xfrm>
            <a:off x="5272088" y="6400800"/>
            <a:ext cx="184150" cy="366713"/>
          </a:xfrm>
          <a:prstGeom prst="rect">
            <a:avLst/>
          </a:prstGeom>
          <a:noFill/>
          <a:ln w="9525">
            <a:noFill/>
            <a:miter lim="800000"/>
            <a:headEnd/>
            <a:tailEnd/>
          </a:ln>
        </p:spPr>
        <p:txBody>
          <a:bodyPr wrap="none">
            <a:spAutoFit/>
          </a:bodyPr>
          <a:lstStyle/>
          <a:p>
            <a:endParaRPr lang="en-US" dirty="0"/>
          </a:p>
        </p:txBody>
      </p:sp>
      <p:sp>
        <p:nvSpPr>
          <p:cNvPr id="12297" name="Text Box 21"/>
          <p:cNvSpPr txBox="1">
            <a:spLocks noChangeArrowheads="1"/>
          </p:cNvSpPr>
          <p:nvPr/>
        </p:nvSpPr>
        <p:spPr bwMode="auto">
          <a:xfrm>
            <a:off x="5703888" y="4529138"/>
            <a:ext cx="184150" cy="366712"/>
          </a:xfrm>
          <a:prstGeom prst="rect">
            <a:avLst/>
          </a:prstGeom>
          <a:noFill/>
          <a:ln w="9525">
            <a:noFill/>
            <a:miter lim="800000"/>
            <a:headEnd/>
            <a:tailEnd/>
          </a:ln>
        </p:spPr>
        <p:txBody>
          <a:bodyPr wrap="none">
            <a:spAutoFit/>
          </a:bodyPr>
          <a:lstStyle/>
          <a:p>
            <a:endParaRPr lang="en-US" dirty="0"/>
          </a:p>
        </p:txBody>
      </p:sp>
      <p:pic>
        <p:nvPicPr>
          <p:cNvPr id="9" name="Picture 3"/>
          <p:cNvPicPr>
            <a:picLocks noChangeAspect="1" noChangeArrowheads="1"/>
          </p:cNvPicPr>
          <p:nvPr/>
        </p:nvPicPr>
        <p:blipFill>
          <a:blip r:embed="rId4" cstate="print"/>
          <a:srcRect/>
          <a:stretch>
            <a:fillRect/>
          </a:stretch>
        </p:blipFill>
        <p:spPr bwMode="auto">
          <a:xfrm>
            <a:off x="233055" y="1205345"/>
            <a:ext cx="8884228" cy="5579971"/>
          </a:xfrm>
          <a:prstGeom prst="rect">
            <a:avLst/>
          </a:prstGeom>
          <a:noFill/>
          <a:ln w="9525">
            <a:noFill/>
            <a:miter lim="800000"/>
            <a:headEnd/>
            <a:tailEnd/>
          </a:ln>
        </p:spPr>
      </p:pic>
      <p:sp>
        <p:nvSpPr>
          <p:cNvPr id="11" name="Rectangle 3"/>
          <p:cNvSpPr>
            <a:spLocks noGrp="1" noChangeArrowheads="1"/>
          </p:cNvSpPr>
          <p:nvPr>
            <p:ph type="body" sz="half" idx="1"/>
          </p:nvPr>
        </p:nvSpPr>
        <p:spPr>
          <a:xfrm>
            <a:off x="2370295" y="729259"/>
            <a:ext cx="5320145" cy="602673"/>
          </a:xfrm>
        </p:spPr>
        <p:txBody>
          <a:bodyPr/>
          <a:lstStyle/>
          <a:p>
            <a:pPr eaLnBrk="1" hangingPunct="1">
              <a:buNone/>
            </a:pPr>
            <a:r>
              <a:rPr lang="en-GB" sz="2400" dirty="0" smtClean="0"/>
              <a:t>Over 240 genetic variants N. America</a:t>
            </a:r>
          </a:p>
          <a:p>
            <a:pPr eaLnBrk="1" hangingPunct="1"/>
            <a:endParaRPr lang="en-GB" sz="2400" dirty="0" smtClean="0"/>
          </a:p>
          <a:p>
            <a:pPr eaLnBrk="1" hangingPunct="1"/>
            <a:endParaRPr lang="en-US" sz="2400" dirty="0" smtClean="0"/>
          </a:p>
        </p:txBody>
      </p:sp>
      <p:sp>
        <p:nvSpPr>
          <p:cNvPr id="12" name="TextBox 11"/>
          <p:cNvSpPr txBox="1"/>
          <p:nvPr/>
        </p:nvSpPr>
        <p:spPr>
          <a:xfrm>
            <a:off x="51952" y="6510935"/>
            <a:ext cx="2672526" cy="369332"/>
          </a:xfrm>
          <a:prstGeom prst="rect">
            <a:avLst/>
          </a:prstGeom>
          <a:noFill/>
        </p:spPr>
        <p:txBody>
          <a:bodyPr wrap="none" rtlCol="0">
            <a:spAutoFit/>
          </a:bodyPr>
          <a:lstStyle/>
          <a:p>
            <a:r>
              <a:rPr lang="en-US" dirty="0" smtClean="0"/>
              <a:t>(R. Breyta, unpublished)</a:t>
            </a:r>
            <a:endParaRPr lang="en-US" dirty="0"/>
          </a:p>
        </p:txBody>
      </p:sp>
      <p:sp>
        <p:nvSpPr>
          <p:cNvPr id="13" name="TextBox 12"/>
          <p:cNvSpPr txBox="1"/>
          <p:nvPr/>
        </p:nvSpPr>
        <p:spPr>
          <a:xfrm>
            <a:off x="2358735" y="1236518"/>
            <a:ext cx="526106" cy="584775"/>
          </a:xfrm>
          <a:prstGeom prst="rect">
            <a:avLst/>
          </a:prstGeom>
          <a:noFill/>
        </p:spPr>
        <p:txBody>
          <a:bodyPr wrap="none" rtlCol="0">
            <a:spAutoFit/>
          </a:bodyPr>
          <a:lstStyle/>
          <a:p>
            <a:r>
              <a:rPr lang="en-US" sz="3200" dirty="0" smtClean="0">
                <a:solidFill>
                  <a:srgbClr val="0000FF"/>
                </a:solidFill>
              </a:rPr>
              <a:t>M</a:t>
            </a:r>
            <a:endParaRPr lang="en-US" sz="3200" dirty="0">
              <a:solidFill>
                <a:srgbClr val="0000FF"/>
              </a:solidFill>
            </a:endParaRPr>
          </a:p>
        </p:txBody>
      </p:sp>
      <p:sp>
        <p:nvSpPr>
          <p:cNvPr id="14" name="TextBox 13"/>
          <p:cNvSpPr txBox="1"/>
          <p:nvPr/>
        </p:nvSpPr>
        <p:spPr>
          <a:xfrm>
            <a:off x="2324099" y="3810000"/>
            <a:ext cx="481222" cy="584775"/>
          </a:xfrm>
          <a:prstGeom prst="rect">
            <a:avLst/>
          </a:prstGeom>
          <a:noFill/>
        </p:spPr>
        <p:txBody>
          <a:bodyPr wrap="none" rtlCol="0">
            <a:spAutoFit/>
          </a:bodyPr>
          <a:lstStyle/>
          <a:p>
            <a:r>
              <a:rPr lang="en-US" sz="3200" dirty="0" smtClean="0">
                <a:solidFill>
                  <a:srgbClr val="663300"/>
                </a:solidFill>
              </a:rPr>
              <a:t>U</a:t>
            </a:r>
            <a:endParaRPr lang="en-US" sz="3200" dirty="0">
              <a:solidFill>
                <a:srgbClr val="663300"/>
              </a:solidFill>
            </a:endParaRPr>
          </a:p>
        </p:txBody>
      </p:sp>
      <p:sp>
        <p:nvSpPr>
          <p:cNvPr id="15" name="TextBox 14"/>
          <p:cNvSpPr txBox="1"/>
          <p:nvPr/>
        </p:nvSpPr>
        <p:spPr>
          <a:xfrm>
            <a:off x="949035" y="5905499"/>
            <a:ext cx="412292" cy="584775"/>
          </a:xfrm>
          <a:prstGeom prst="rect">
            <a:avLst/>
          </a:prstGeom>
          <a:noFill/>
        </p:spPr>
        <p:txBody>
          <a:bodyPr wrap="none" rtlCol="0">
            <a:spAutoFit/>
          </a:bodyPr>
          <a:lstStyle/>
          <a:p>
            <a:r>
              <a:rPr lang="en-US" sz="3200" dirty="0" smtClean="0">
                <a:solidFill>
                  <a:srgbClr val="FF0000"/>
                </a:solidFill>
              </a:rPr>
              <a:t>L</a:t>
            </a:r>
            <a:endParaRPr lang="en-US" sz="3200" dirty="0">
              <a:solidFill>
                <a:srgbClr val="FF0000"/>
              </a:solidFill>
            </a:endParaRPr>
          </a:p>
        </p:txBody>
      </p:sp>
      <p:pic>
        <p:nvPicPr>
          <p:cNvPr id="16" name="Picture 10"/>
          <p:cNvPicPr preferRelativeResize="0">
            <a:picLocks noGrp="1" noChangeAspect="1" noChangeArrowheads="1"/>
          </p:cNvPicPr>
          <p:nvPr>
            <p:ph sz="half" idx="2"/>
          </p:nvPr>
        </p:nvPicPr>
        <p:blipFill>
          <a:blip r:embed="rId5" cstate="print"/>
          <a:srcRect/>
          <a:stretch>
            <a:fillRect/>
          </a:stretch>
        </p:blipFill>
        <p:spPr>
          <a:xfrm>
            <a:off x="20781" y="751114"/>
            <a:ext cx="1949533" cy="3450772"/>
          </a:xfrm>
        </p:spPr>
      </p:pic>
      <p:sp>
        <p:nvSpPr>
          <p:cNvPr id="17" name="Oval 16"/>
          <p:cNvSpPr/>
          <p:nvPr/>
        </p:nvSpPr>
        <p:spPr>
          <a:xfrm>
            <a:off x="1206336" y="3285013"/>
            <a:ext cx="290946"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1194955" y="2815936"/>
            <a:ext cx="753588" cy="519546"/>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p:cNvSpPr/>
          <p:nvPr/>
        </p:nvSpPr>
        <p:spPr>
          <a:xfrm>
            <a:off x="500742" y="623441"/>
            <a:ext cx="1078181" cy="2457216"/>
          </a:xfrm>
          <a:prstGeom prst="ellipse">
            <a:avLst/>
          </a:prstGeom>
          <a:noFill/>
          <a:ln>
            <a:solidFill>
              <a:srgbClr val="663300"/>
            </a:solidFill>
          </a:ln>
          <a:scene3d>
            <a:camera prst="orthographicFront">
              <a:rot lat="0" lon="0" rev="27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651163" y="2802082"/>
            <a:ext cx="526106" cy="584775"/>
          </a:xfrm>
          <a:prstGeom prst="rect">
            <a:avLst/>
          </a:prstGeom>
          <a:noFill/>
        </p:spPr>
        <p:txBody>
          <a:bodyPr wrap="none" rtlCol="0">
            <a:spAutoFit/>
          </a:bodyPr>
          <a:lstStyle/>
          <a:p>
            <a:r>
              <a:rPr lang="en-US" sz="3200" dirty="0" smtClean="0">
                <a:solidFill>
                  <a:srgbClr val="0000FF"/>
                </a:solidFill>
              </a:rPr>
              <a:t>M</a:t>
            </a:r>
            <a:endParaRPr lang="en-US" sz="3200" dirty="0">
              <a:solidFill>
                <a:srgbClr val="0000FF"/>
              </a:solidFill>
            </a:endParaRPr>
          </a:p>
        </p:txBody>
      </p:sp>
      <p:sp>
        <p:nvSpPr>
          <p:cNvPr id="41" name="TextBox 40"/>
          <p:cNvSpPr txBox="1"/>
          <p:nvPr/>
        </p:nvSpPr>
        <p:spPr>
          <a:xfrm>
            <a:off x="233547" y="1201388"/>
            <a:ext cx="481222" cy="584775"/>
          </a:xfrm>
          <a:prstGeom prst="rect">
            <a:avLst/>
          </a:prstGeom>
          <a:noFill/>
        </p:spPr>
        <p:txBody>
          <a:bodyPr wrap="none" rtlCol="0">
            <a:spAutoFit/>
          </a:bodyPr>
          <a:lstStyle/>
          <a:p>
            <a:r>
              <a:rPr lang="en-US" sz="3200" dirty="0" smtClean="0">
                <a:solidFill>
                  <a:srgbClr val="663300"/>
                </a:solidFill>
              </a:rPr>
              <a:t>U</a:t>
            </a:r>
            <a:endParaRPr lang="en-US" sz="3200" dirty="0">
              <a:solidFill>
                <a:srgbClr val="663300"/>
              </a:solidFill>
            </a:endParaRPr>
          </a:p>
        </p:txBody>
      </p:sp>
      <p:sp>
        <p:nvSpPr>
          <p:cNvPr id="42" name="TextBox 41"/>
          <p:cNvSpPr txBox="1"/>
          <p:nvPr/>
        </p:nvSpPr>
        <p:spPr>
          <a:xfrm>
            <a:off x="758536" y="3429000"/>
            <a:ext cx="412292" cy="584775"/>
          </a:xfrm>
          <a:prstGeom prst="rect">
            <a:avLst/>
          </a:prstGeom>
          <a:noFill/>
        </p:spPr>
        <p:txBody>
          <a:bodyPr wrap="none" rtlCol="0">
            <a:spAutoFit/>
          </a:bodyPr>
          <a:lstStyle/>
          <a:p>
            <a:r>
              <a:rPr lang="en-US" sz="3200" dirty="0" smtClean="0">
                <a:solidFill>
                  <a:srgbClr val="FF0000"/>
                </a:solidFill>
              </a:rPr>
              <a:t>L</a:t>
            </a:r>
            <a:endParaRPr lang="en-US" sz="3200" dirty="0">
              <a:solidFill>
                <a:srgbClr val="FF0000"/>
              </a:solidFill>
            </a:endParaRPr>
          </a:p>
        </p:txBody>
      </p:sp>
    </p:spTree>
    <p:custDataLst>
      <p:tags r:id="rId1"/>
    </p:custDataLst>
    <p:extLst>
      <p:ext uri="{BB962C8B-B14F-4D97-AF65-F5344CB8AC3E}">
        <p14:creationId xmlns:p14="http://schemas.microsoft.com/office/powerpoint/2010/main" val="4135646298"/>
      </p:ext>
    </p:extLst>
  </p:cSld>
  <p:clrMapOvr>
    <a:masterClrMapping/>
  </p:clrMapOvr>
  <mc:AlternateContent xmlns:mc="http://schemas.openxmlformats.org/markup-compatibility/2006" xmlns:p14="http://schemas.microsoft.com/office/powerpoint/2010/main">
    <mc:Choice Requires="p14">
      <p:transition spd="slow" p14:dur="2000" advTm="41014"/>
    </mc:Choice>
    <mc:Fallback xmlns="">
      <p:transition spd="slow" advTm="4101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229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p:bldP spid="17" grpId="0" animBg="1"/>
      <p:bldP spid="18" grpId="0" animBg="1"/>
      <p:bldP spid="19" grpId="0" animBg="1"/>
      <p:bldP spid="38" grpId="0"/>
      <p:bldP spid="41" grpId="0"/>
      <p:bldP spid="4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noGrp="1"/>
          </p:cNvGraphicFramePr>
          <p:nvPr/>
        </p:nvGraphicFramePr>
        <p:xfrm>
          <a:off x="52387" y="1107583"/>
          <a:ext cx="9039225" cy="5698028"/>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2" y="51516"/>
            <a:ext cx="9144001" cy="646331"/>
          </a:xfrm>
          <a:prstGeom prst="rect">
            <a:avLst/>
          </a:prstGeom>
          <a:solidFill>
            <a:srgbClr val="99FFCC"/>
          </a:solidFill>
        </p:spPr>
        <p:txBody>
          <a:bodyPr wrap="square" rtlCol="0">
            <a:spAutoFit/>
          </a:bodyPr>
          <a:lstStyle/>
          <a:p>
            <a:pPr algn="ctr"/>
            <a:r>
              <a:rPr lang="en-US" sz="3600" dirty="0" smtClean="0"/>
              <a:t>IHNV Virulence Diversity </a:t>
            </a:r>
            <a:endParaRPr lang="en-US" sz="3600" dirty="0"/>
          </a:p>
        </p:txBody>
      </p:sp>
      <p:pic>
        <p:nvPicPr>
          <p:cNvPr id="5" name="Picture 12" descr="C:\Documents and Settings\awargo\My Documents\My Pictures\Picasa\Exports\Photos\IMG_3699.JPG"/>
          <p:cNvPicPr>
            <a:picLocks noChangeAspect="1" noChangeArrowheads="1"/>
          </p:cNvPicPr>
          <p:nvPr/>
        </p:nvPicPr>
        <p:blipFill>
          <a:blip r:embed="rId5" cstate="print"/>
          <a:srcRect/>
          <a:stretch>
            <a:fillRect/>
          </a:stretch>
        </p:blipFill>
        <p:spPr bwMode="auto">
          <a:xfrm>
            <a:off x="3024926" y="742375"/>
            <a:ext cx="2537138" cy="1693539"/>
          </a:xfrm>
          <a:prstGeom prst="rect">
            <a:avLst/>
          </a:prstGeom>
          <a:noFill/>
        </p:spPr>
      </p:pic>
      <p:pic>
        <p:nvPicPr>
          <p:cNvPr id="9" name="Picture 5"/>
          <p:cNvPicPr preferRelativeResize="0">
            <a:picLocks noGrp="1" noChangeAspect="1" noChangeArrowheads="1"/>
          </p:cNvPicPr>
          <p:nvPr>
            <p:ph sz="quarter" idx="2"/>
          </p:nvPr>
        </p:nvPicPr>
        <p:blipFill>
          <a:blip r:embed="rId6" cstate="print"/>
          <a:srcRect/>
          <a:stretch>
            <a:fillRect/>
          </a:stretch>
        </p:blipFill>
        <p:spPr>
          <a:xfrm>
            <a:off x="1353411" y="774112"/>
            <a:ext cx="1815922" cy="1711511"/>
          </a:xfrm>
        </p:spPr>
      </p:pic>
      <p:sp>
        <p:nvSpPr>
          <p:cNvPr id="8" name="TextBox 7"/>
          <p:cNvSpPr txBox="1"/>
          <p:nvPr/>
        </p:nvSpPr>
        <p:spPr>
          <a:xfrm rot="16200000">
            <a:off x="-2266005" y="3463290"/>
            <a:ext cx="4993675" cy="461665"/>
          </a:xfrm>
          <a:prstGeom prst="rect">
            <a:avLst/>
          </a:prstGeom>
          <a:noFill/>
        </p:spPr>
        <p:txBody>
          <a:bodyPr wrap="none" rtlCol="0">
            <a:spAutoFit/>
          </a:bodyPr>
          <a:lstStyle/>
          <a:p>
            <a:r>
              <a:rPr lang="en-US" sz="2400" dirty="0" smtClean="0"/>
              <a:t>Cumulative Percent Mortality (Fish)</a:t>
            </a:r>
          </a:p>
        </p:txBody>
      </p:sp>
    </p:spTree>
    <p:custDataLst>
      <p:tags r:id="rId1"/>
    </p:custDataLst>
    <p:extLst>
      <p:ext uri="{BB962C8B-B14F-4D97-AF65-F5344CB8AC3E}">
        <p14:creationId xmlns:p14="http://schemas.microsoft.com/office/powerpoint/2010/main" val="3060845351"/>
      </p:ext>
    </p:extLst>
  </p:cSld>
  <p:clrMapOvr>
    <a:masterClrMapping/>
  </p:clrMapOvr>
  <mc:AlternateContent xmlns:mc="http://schemas.openxmlformats.org/markup-compatibility/2006" xmlns:p14="http://schemas.microsoft.com/office/powerpoint/2010/main">
    <mc:Choice Requires="p14">
      <p:transition spd="slow" p14:dur="2000" advTm="37213"/>
    </mc:Choice>
    <mc:Fallback xmlns="">
      <p:transition spd="slow" advTm="37213"/>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8"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ext Box 4"/>
          <p:cNvSpPr txBox="1">
            <a:spLocks noChangeArrowheads="1"/>
          </p:cNvSpPr>
          <p:nvPr/>
        </p:nvSpPr>
        <p:spPr bwMode="auto">
          <a:xfrm>
            <a:off x="950913" y="3089275"/>
            <a:ext cx="184150" cy="366713"/>
          </a:xfrm>
          <a:prstGeom prst="rect">
            <a:avLst/>
          </a:prstGeom>
          <a:noFill/>
          <a:ln w="9525">
            <a:noFill/>
            <a:miter lim="800000"/>
            <a:headEnd/>
            <a:tailEnd/>
          </a:ln>
        </p:spPr>
        <p:txBody>
          <a:bodyPr wrap="none">
            <a:spAutoFit/>
          </a:bodyPr>
          <a:lstStyle/>
          <a:p>
            <a:endParaRPr lang="en-US" dirty="0"/>
          </a:p>
        </p:txBody>
      </p:sp>
      <p:sp>
        <p:nvSpPr>
          <p:cNvPr id="12294" name="Text Box 7"/>
          <p:cNvSpPr txBox="1">
            <a:spLocks noChangeArrowheads="1"/>
          </p:cNvSpPr>
          <p:nvPr/>
        </p:nvSpPr>
        <p:spPr bwMode="auto">
          <a:xfrm>
            <a:off x="5200650" y="4529138"/>
            <a:ext cx="184150" cy="366712"/>
          </a:xfrm>
          <a:prstGeom prst="rect">
            <a:avLst/>
          </a:prstGeom>
          <a:noFill/>
          <a:ln w="9525">
            <a:noFill/>
            <a:miter lim="800000"/>
            <a:headEnd/>
            <a:tailEnd/>
          </a:ln>
        </p:spPr>
        <p:txBody>
          <a:bodyPr wrap="none">
            <a:spAutoFit/>
          </a:bodyPr>
          <a:lstStyle/>
          <a:p>
            <a:endParaRPr lang="en-US" dirty="0"/>
          </a:p>
        </p:txBody>
      </p:sp>
      <p:sp>
        <p:nvSpPr>
          <p:cNvPr id="12295" name="Text Box 14"/>
          <p:cNvSpPr txBox="1">
            <a:spLocks noChangeArrowheads="1"/>
          </p:cNvSpPr>
          <p:nvPr/>
        </p:nvSpPr>
        <p:spPr bwMode="auto">
          <a:xfrm>
            <a:off x="4624388" y="4313238"/>
            <a:ext cx="184150" cy="366712"/>
          </a:xfrm>
          <a:prstGeom prst="rect">
            <a:avLst/>
          </a:prstGeom>
          <a:noFill/>
          <a:ln w="9525">
            <a:noFill/>
            <a:miter lim="800000"/>
            <a:headEnd/>
            <a:tailEnd/>
          </a:ln>
        </p:spPr>
        <p:txBody>
          <a:bodyPr wrap="none">
            <a:spAutoFit/>
          </a:bodyPr>
          <a:lstStyle/>
          <a:p>
            <a:endParaRPr lang="en-US" dirty="0"/>
          </a:p>
        </p:txBody>
      </p:sp>
      <p:sp>
        <p:nvSpPr>
          <p:cNvPr id="12296" name="Text Box 18"/>
          <p:cNvSpPr txBox="1">
            <a:spLocks noChangeArrowheads="1"/>
          </p:cNvSpPr>
          <p:nvPr/>
        </p:nvSpPr>
        <p:spPr bwMode="auto">
          <a:xfrm>
            <a:off x="5272088" y="6400800"/>
            <a:ext cx="184150" cy="366713"/>
          </a:xfrm>
          <a:prstGeom prst="rect">
            <a:avLst/>
          </a:prstGeom>
          <a:noFill/>
          <a:ln w="9525">
            <a:noFill/>
            <a:miter lim="800000"/>
            <a:headEnd/>
            <a:tailEnd/>
          </a:ln>
        </p:spPr>
        <p:txBody>
          <a:bodyPr wrap="none">
            <a:spAutoFit/>
          </a:bodyPr>
          <a:lstStyle/>
          <a:p>
            <a:endParaRPr lang="en-US" dirty="0"/>
          </a:p>
        </p:txBody>
      </p:sp>
      <p:sp>
        <p:nvSpPr>
          <p:cNvPr id="12297" name="Text Box 21"/>
          <p:cNvSpPr txBox="1">
            <a:spLocks noChangeArrowheads="1"/>
          </p:cNvSpPr>
          <p:nvPr/>
        </p:nvSpPr>
        <p:spPr bwMode="auto">
          <a:xfrm>
            <a:off x="5703888" y="4529138"/>
            <a:ext cx="184150" cy="366712"/>
          </a:xfrm>
          <a:prstGeom prst="rect">
            <a:avLst/>
          </a:prstGeom>
          <a:noFill/>
          <a:ln w="9525">
            <a:noFill/>
            <a:miter lim="800000"/>
            <a:headEnd/>
            <a:tailEnd/>
          </a:ln>
        </p:spPr>
        <p:txBody>
          <a:bodyPr wrap="none">
            <a:spAutoFit/>
          </a:bodyPr>
          <a:lstStyle/>
          <a:p>
            <a:endParaRPr lang="en-US" dirty="0"/>
          </a:p>
        </p:txBody>
      </p:sp>
      <p:pic>
        <p:nvPicPr>
          <p:cNvPr id="16" name="Picture 22"/>
          <p:cNvPicPr>
            <a:picLocks noChangeAspect="1" noChangeArrowheads="1"/>
          </p:cNvPicPr>
          <p:nvPr/>
        </p:nvPicPr>
        <p:blipFill>
          <a:blip r:embed="rId3" cstate="print"/>
          <a:srcRect/>
          <a:stretch>
            <a:fillRect/>
          </a:stretch>
        </p:blipFill>
        <p:spPr bwMode="auto">
          <a:xfrm>
            <a:off x="966272" y="1497608"/>
            <a:ext cx="7277952" cy="5131791"/>
          </a:xfrm>
          <a:prstGeom prst="rect">
            <a:avLst/>
          </a:prstGeom>
          <a:noFill/>
          <a:ln w="9525">
            <a:noFill/>
            <a:miter lim="800000"/>
            <a:headEnd/>
            <a:tailEnd/>
          </a:ln>
        </p:spPr>
      </p:pic>
      <p:sp>
        <p:nvSpPr>
          <p:cNvPr id="14" name="Title 13"/>
          <p:cNvSpPr>
            <a:spLocks noGrp="1"/>
          </p:cNvSpPr>
          <p:nvPr>
            <p:ph type="title"/>
          </p:nvPr>
        </p:nvSpPr>
        <p:spPr>
          <a:xfrm>
            <a:off x="0" y="137403"/>
            <a:ext cx="9143999" cy="1143000"/>
          </a:xfrm>
          <a:solidFill>
            <a:srgbClr val="99FFCC"/>
          </a:solidFill>
        </p:spPr>
        <p:txBody>
          <a:bodyPr/>
          <a:lstStyle/>
          <a:p>
            <a:r>
              <a:rPr lang="en-US" sz="4000" dirty="0" smtClean="0"/>
              <a:t>Characterize Virulence-Fitness Association</a:t>
            </a:r>
            <a:endParaRPr lang="en-US" sz="4000" dirty="0"/>
          </a:p>
        </p:txBody>
      </p:sp>
      <p:sp>
        <p:nvSpPr>
          <p:cNvPr id="9" name="TextBox 8"/>
          <p:cNvSpPr txBox="1"/>
          <p:nvPr/>
        </p:nvSpPr>
        <p:spPr>
          <a:xfrm>
            <a:off x="3140764" y="1550505"/>
            <a:ext cx="3897221" cy="584775"/>
          </a:xfrm>
          <a:prstGeom prst="rect">
            <a:avLst/>
          </a:prstGeom>
          <a:noFill/>
        </p:spPr>
        <p:txBody>
          <a:bodyPr wrap="none" rtlCol="0">
            <a:spAutoFit/>
          </a:bodyPr>
          <a:lstStyle/>
          <a:p>
            <a:r>
              <a:rPr lang="en-US" sz="3200" dirty="0" smtClean="0"/>
              <a:t>Cumulative Mortality</a:t>
            </a:r>
            <a:endParaRPr lang="en-US" sz="3200" dirty="0"/>
          </a:p>
        </p:txBody>
      </p:sp>
      <p:sp>
        <p:nvSpPr>
          <p:cNvPr id="10" name="TextBox 9"/>
          <p:cNvSpPr txBox="1"/>
          <p:nvPr/>
        </p:nvSpPr>
        <p:spPr>
          <a:xfrm rot="16200000">
            <a:off x="-374361" y="3438098"/>
            <a:ext cx="3723858" cy="584775"/>
          </a:xfrm>
          <a:prstGeom prst="rect">
            <a:avLst/>
          </a:prstGeom>
          <a:solidFill>
            <a:schemeClr val="bg1"/>
          </a:solidFill>
        </p:spPr>
        <p:txBody>
          <a:bodyPr wrap="square" rtlCol="0">
            <a:spAutoFit/>
          </a:bodyPr>
          <a:lstStyle/>
          <a:p>
            <a:pPr algn="ctr"/>
            <a:r>
              <a:rPr lang="en-US" sz="3200" dirty="0" smtClean="0"/>
              <a:t>Percent</a:t>
            </a:r>
            <a:endParaRPr lang="en-US" sz="3200" dirty="0"/>
          </a:p>
        </p:txBody>
      </p:sp>
    </p:spTree>
    <p:extLst>
      <p:ext uri="{BB962C8B-B14F-4D97-AF65-F5344CB8AC3E}">
        <p14:creationId xmlns:p14="http://schemas.microsoft.com/office/powerpoint/2010/main" val="4265550746"/>
      </p:ext>
    </p:extLst>
  </p:cSld>
  <p:clrMapOvr>
    <a:masterClrMapping/>
  </p:clrMapOvr>
  <mc:AlternateContent xmlns:mc="http://schemas.openxmlformats.org/markup-compatibility/2006" xmlns:p14="http://schemas.microsoft.com/office/powerpoint/2010/main">
    <mc:Choice Requires="p14">
      <p:transition spd="slow" p14:dur="2000" advTm="27904"/>
    </mc:Choice>
    <mc:Fallback xmlns="">
      <p:transition spd="slow" advTm="27904"/>
    </mc:Fallback>
  </mc:AlternateContent>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24" name="Picture 8"/>
          <p:cNvPicPr>
            <a:picLocks noGrp="1" noChangeAspect="1" noChangeArrowheads="1"/>
          </p:cNvPicPr>
          <p:nvPr>
            <p:ph sz="quarter" idx="2"/>
          </p:nvPr>
        </p:nvPicPr>
        <p:blipFill>
          <a:blip r:embed="rId4" cstate="print"/>
          <a:srcRect/>
          <a:stretch>
            <a:fillRect/>
          </a:stretch>
        </p:blipFill>
        <p:spPr>
          <a:xfrm>
            <a:off x="45720" y="2588578"/>
            <a:ext cx="5280660" cy="4086542"/>
          </a:xfrm>
        </p:spPr>
      </p:pic>
      <p:sp>
        <p:nvSpPr>
          <p:cNvPr id="13316" name="Text Box 7"/>
          <p:cNvSpPr txBox="1">
            <a:spLocks noChangeArrowheads="1"/>
          </p:cNvSpPr>
          <p:nvPr/>
        </p:nvSpPr>
        <p:spPr bwMode="auto">
          <a:xfrm>
            <a:off x="1947545" y="3983038"/>
            <a:ext cx="184150" cy="366712"/>
          </a:xfrm>
          <a:prstGeom prst="rect">
            <a:avLst/>
          </a:prstGeom>
          <a:noFill/>
          <a:ln w="9525">
            <a:noFill/>
            <a:miter lim="800000"/>
            <a:headEnd/>
            <a:tailEnd/>
          </a:ln>
        </p:spPr>
        <p:txBody>
          <a:bodyPr wrap="none">
            <a:spAutoFit/>
          </a:bodyPr>
          <a:lstStyle/>
          <a:p>
            <a:endParaRPr lang="en-US" dirty="0"/>
          </a:p>
        </p:txBody>
      </p:sp>
      <p:sp>
        <p:nvSpPr>
          <p:cNvPr id="13317" name="Text Box 11"/>
          <p:cNvSpPr txBox="1">
            <a:spLocks noChangeArrowheads="1"/>
          </p:cNvSpPr>
          <p:nvPr/>
        </p:nvSpPr>
        <p:spPr bwMode="auto">
          <a:xfrm>
            <a:off x="5632450" y="4097338"/>
            <a:ext cx="184150" cy="366712"/>
          </a:xfrm>
          <a:prstGeom prst="rect">
            <a:avLst/>
          </a:prstGeom>
          <a:noFill/>
          <a:ln w="9525">
            <a:noFill/>
            <a:miter lim="800000"/>
            <a:headEnd/>
            <a:tailEnd/>
          </a:ln>
        </p:spPr>
        <p:txBody>
          <a:bodyPr wrap="none">
            <a:spAutoFit/>
          </a:bodyPr>
          <a:lstStyle/>
          <a:p>
            <a:endParaRPr lang="en-US" dirty="0"/>
          </a:p>
        </p:txBody>
      </p:sp>
      <p:sp>
        <p:nvSpPr>
          <p:cNvPr id="86029" name="Text Box 13"/>
          <p:cNvSpPr txBox="1">
            <a:spLocks noChangeArrowheads="1"/>
          </p:cNvSpPr>
          <p:nvPr/>
        </p:nvSpPr>
        <p:spPr bwMode="auto">
          <a:xfrm>
            <a:off x="158433" y="2145983"/>
            <a:ext cx="4017446" cy="461665"/>
          </a:xfrm>
          <a:prstGeom prst="rect">
            <a:avLst/>
          </a:prstGeom>
          <a:noFill/>
          <a:ln w="9525">
            <a:noFill/>
            <a:miter lim="800000"/>
            <a:headEnd/>
            <a:tailEnd/>
          </a:ln>
        </p:spPr>
        <p:txBody>
          <a:bodyPr wrap="none">
            <a:spAutoFit/>
          </a:bodyPr>
          <a:lstStyle/>
          <a:p>
            <a:r>
              <a:rPr lang="en-US" sz="2400" u="sng" dirty="0"/>
              <a:t>Exposure type 1:</a:t>
            </a:r>
            <a:r>
              <a:rPr lang="en-US" sz="2400" dirty="0"/>
              <a:t> Immersion</a:t>
            </a:r>
            <a:endParaRPr lang="en-US" sz="2400" u="sng" dirty="0"/>
          </a:p>
        </p:txBody>
      </p:sp>
      <p:sp>
        <p:nvSpPr>
          <p:cNvPr id="86030" name="Text Box 14"/>
          <p:cNvSpPr txBox="1">
            <a:spLocks noChangeArrowheads="1"/>
          </p:cNvSpPr>
          <p:nvPr/>
        </p:nvSpPr>
        <p:spPr bwMode="auto">
          <a:xfrm>
            <a:off x="5371465" y="2176821"/>
            <a:ext cx="3727302" cy="461665"/>
          </a:xfrm>
          <a:prstGeom prst="rect">
            <a:avLst/>
          </a:prstGeom>
          <a:noFill/>
          <a:ln w="9525">
            <a:noFill/>
            <a:miter lim="800000"/>
            <a:headEnd/>
            <a:tailEnd/>
          </a:ln>
        </p:spPr>
        <p:txBody>
          <a:bodyPr wrap="none">
            <a:spAutoFit/>
          </a:bodyPr>
          <a:lstStyle/>
          <a:p>
            <a:r>
              <a:rPr lang="en-US" sz="2400" u="sng" dirty="0"/>
              <a:t>Exposure type 2</a:t>
            </a:r>
            <a:r>
              <a:rPr lang="en-US" sz="2400" dirty="0"/>
              <a:t>: Injection</a:t>
            </a:r>
            <a:endParaRPr lang="en-US" sz="2400" u="sng" dirty="0"/>
          </a:p>
        </p:txBody>
      </p:sp>
      <p:sp>
        <p:nvSpPr>
          <p:cNvPr id="86046" name="Text Box 30"/>
          <p:cNvSpPr txBox="1">
            <a:spLocks noChangeArrowheads="1"/>
          </p:cNvSpPr>
          <p:nvPr/>
        </p:nvSpPr>
        <p:spPr bwMode="auto">
          <a:xfrm>
            <a:off x="-137160" y="4668381"/>
            <a:ext cx="2120900" cy="2369880"/>
          </a:xfrm>
          <a:prstGeom prst="rect">
            <a:avLst/>
          </a:prstGeom>
          <a:noFill/>
          <a:ln w="9525">
            <a:noFill/>
            <a:miter lim="800000"/>
            <a:headEnd/>
            <a:tailEnd/>
          </a:ln>
        </p:spPr>
        <p:txBody>
          <a:bodyPr wrap="square">
            <a:spAutoFit/>
          </a:bodyPr>
          <a:lstStyle/>
          <a:p>
            <a:pPr algn="ctr"/>
            <a:r>
              <a:rPr lang="en-US" sz="2200" u="sng" dirty="0"/>
              <a:t>Sample day </a:t>
            </a:r>
            <a:r>
              <a:rPr lang="en-US" sz="2200" u="sng" dirty="0" smtClean="0"/>
              <a:t>3</a:t>
            </a:r>
          </a:p>
          <a:p>
            <a:pPr algn="ctr"/>
            <a:endParaRPr lang="en-US" sz="800" u="sng" dirty="0" smtClean="0"/>
          </a:p>
          <a:p>
            <a:pPr algn="ctr"/>
            <a:r>
              <a:rPr lang="en-US" sz="2200" dirty="0" smtClean="0"/>
              <a:t>Viral load quantification:</a:t>
            </a:r>
          </a:p>
          <a:p>
            <a:pPr algn="ctr"/>
            <a:r>
              <a:rPr lang="en-US" sz="2200" dirty="0" smtClean="0"/>
              <a:t>Genotype specific qPCR</a:t>
            </a:r>
          </a:p>
          <a:p>
            <a:pPr algn="ctr"/>
            <a:endParaRPr lang="en-US" sz="2200" u="sng" dirty="0" smtClean="0"/>
          </a:p>
          <a:p>
            <a:pPr algn="ctr"/>
            <a:endParaRPr lang="en-US" sz="800" dirty="0"/>
          </a:p>
        </p:txBody>
      </p:sp>
      <p:sp>
        <p:nvSpPr>
          <p:cNvPr id="13335" name="Text Box 27"/>
          <p:cNvSpPr txBox="1">
            <a:spLocks noChangeArrowheads="1"/>
          </p:cNvSpPr>
          <p:nvPr/>
        </p:nvSpPr>
        <p:spPr bwMode="auto">
          <a:xfrm>
            <a:off x="0" y="37867"/>
            <a:ext cx="9144000" cy="646331"/>
          </a:xfrm>
          <a:prstGeom prst="rect">
            <a:avLst/>
          </a:prstGeom>
          <a:solidFill>
            <a:srgbClr val="99FFCC"/>
          </a:solidFill>
          <a:ln w="9525">
            <a:noFill/>
            <a:miter lim="800000"/>
            <a:headEnd/>
            <a:tailEnd/>
          </a:ln>
        </p:spPr>
        <p:txBody>
          <a:bodyPr wrap="square">
            <a:spAutoFit/>
          </a:bodyPr>
          <a:lstStyle/>
          <a:p>
            <a:pPr algn="ctr"/>
            <a:r>
              <a:rPr lang="en-US" sz="3600" dirty="0" smtClean="0"/>
              <a:t>Experimental Design </a:t>
            </a:r>
            <a:endParaRPr lang="en-US" sz="3600" dirty="0"/>
          </a:p>
        </p:txBody>
      </p:sp>
      <p:sp>
        <p:nvSpPr>
          <p:cNvPr id="17436" name="Text Box 28"/>
          <p:cNvSpPr txBox="1">
            <a:spLocks noChangeArrowheads="1"/>
          </p:cNvSpPr>
          <p:nvPr/>
        </p:nvSpPr>
        <p:spPr bwMode="auto">
          <a:xfrm>
            <a:off x="137160" y="777656"/>
            <a:ext cx="5623560" cy="830997"/>
          </a:xfrm>
          <a:prstGeom prst="rect">
            <a:avLst/>
          </a:prstGeom>
          <a:noFill/>
          <a:ln w="9525">
            <a:noFill/>
            <a:miter lim="800000"/>
            <a:headEnd/>
            <a:tailEnd/>
          </a:ln>
        </p:spPr>
        <p:txBody>
          <a:bodyPr wrap="square">
            <a:spAutoFit/>
          </a:bodyPr>
          <a:lstStyle/>
          <a:p>
            <a:r>
              <a:rPr lang="en-GB" sz="2400" u="sng" dirty="0">
                <a:solidFill>
                  <a:schemeClr val="tx2"/>
                </a:solidFill>
              </a:rPr>
              <a:t>Host:</a:t>
            </a:r>
            <a:r>
              <a:rPr lang="en-GB" sz="2400" dirty="0">
                <a:solidFill>
                  <a:schemeClr val="tx2"/>
                </a:solidFill>
              </a:rPr>
              <a:t> </a:t>
            </a:r>
            <a:endParaRPr lang="en-GB" sz="2400" dirty="0" smtClean="0">
              <a:solidFill>
                <a:schemeClr val="tx2"/>
              </a:solidFill>
            </a:endParaRPr>
          </a:p>
          <a:p>
            <a:r>
              <a:rPr lang="en-GB" sz="2400" dirty="0" smtClean="0">
                <a:solidFill>
                  <a:schemeClr val="tx2"/>
                </a:solidFill>
              </a:rPr>
              <a:t>Rainbow </a:t>
            </a:r>
            <a:r>
              <a:rPr lang="en-GB" sz="2400" dirty="0">
                <a:solidFill>
                  <a:schemeClr val="tx2"/>
                </a:solidFill>
              </a:rPr>
              <a:t>trout - </a:t>
            </a:r>
            <a:r>
              <a:rPr lang="en-GB" sz="2400" i="1" dirty="0">
                <a:solidFill>
                  <a:schemeClr val="tx2"/>
                </a:solidFill>
              </a:rPr>
              <a:t>Oncorhynchus mykiss </a:t>
            </a:r>
            <a:endParaRPr lang="en-GB" sz="2400" i="1" dirty="0" smtClean="0">
              <a:solidFill>
                <a:schemeClr val="tx2"/>
              </a:solidFill>
            </a:endParaRPr>
          </a:p>
        </p:txBody>
      </p:sp>
      <p:sp>
        <p:nvSpPr>
          <p:cNvPr id="13337" name="Text Box 29"/>
          <p:cNvSpPr txBox="1">
            <a:spLocks noChangeArrowheads="1"/>
          </p:cNvSpPr>
          <p:nvPr/>
        </p:nvSpPr>
        <p:spPr bwMode="auto">
          <a:xfrm>
            <a:off x="6784975" y="423863"/>
            <a:ext cx="184150" cy="366712"/>
          </a:xfrm>
          <a:prstGeom prst="rect">
            <a:avLst/>
          </a:prstGeom>
          <a:noFill/>
          <a:ln w="9525">
            <a:noFill/>
            <a:miter lim="800000"/>
            <a:headEnd/>
            <a:tailEnd/>
          </a:ln>
        </p:spPr>
        <p:txBody>
          <a:bodyPr wrap="none">
            <a:spAutoFit/>
          </a:bodyPr>
          <a:lstStyle/>
          <a:p>
            <a:endParaRPr lang="en-US" dirty="0"/>
          </a:p>
        </p:txBody>
      </p:sp>
      <p:sp>
        <p:nvSpPr>
          <p:cNvPr id="13341" name="Text Box 39"/>
          <p:cNvSpPr txBox="1">
            <a:spLocks noChangeArrowheads="1"/>
          </p:cNvSpPr>
          <p:nvPr/>
        </p:nvSpPr>
        <p:spPr bwMode="auto">
          <a:xfrm>
            <a:off x="7216775" y="136525"/>
            <a:ext cx="184150" cy="366713"/>
          </a:xfrm>
          <a:prstGeom prst="rect">
            <a:avLst/>
          </a:prstGeom>
          <a:noFill/>
          <a:ln w="9525">
            <a:noFill/>
            <a:miter lim="800000"/>
            <a:headEnd/>
            <a:tailEnd/>
          </a:ln>
        </p:spPr>
        <p:txBody>
          <a:bodyPr wrap="none">
            <a:spAutoFit/>
          </a:bodyPr>
          <a:lstStyle/>
          <a:p>
            <a:endParaRPr lang="en-US" dirty="0"/>
          </a:p>
        </p:txBody>
      </p:sp>
      <p:sp>
        <p:nvSpPr>
          <p:cNvPr id="13342" name="Text Box 42"/>
          <p:cNvSpPr txBox="1">
            <a:spLocks noChangeArrowheads="1"/>
          </p:cNvSpPr>
          <p:nvPr/>
        </p:nvSpPr>
        <p:spPr bwMode="auto">
          <a:xfrm>
            <a:off x="4705033" y="3841750"/>
            <a:ext cx="360362" cy="122238"/>
          </a:xfrm>
          <a:prstGeom prst="rect">
            <a:avLst/>
          </a:prstGeom>
          <a:noFill/>
          <a:ln w="9525">
            <a:noFill/>
            <a:miter lim="800000"/>
            <a:headEnd/>
            <a:tailEnd/>
          </a:ln>
        </p:spPr>
        <p:txBody>
          <a:bodyPr>
            <a:spAutoFit/>
          </a:bodyPr>
          <a:lstStyle/>
          <a:p>
            <a:pPr>
              <a:spcBef>
                <a:spcPct val="50000"/>
              </a:spcBef>
            </a:pPr>
            <a:endParaRPr lang="en-US" sz="200" dirty="0"/>
          </a:p>
        </p:txBody>
      </p:sp>
      <p:sp>
        <p:nvSpPr>
          <p:cNvPr id="17452" name="Rectangle 44"/>
          <p:cNvSpPr>
            <a:spLocks noChangeArrowheads="1"/>
          </p:cNvSpPr>
          <p:nvPr/>
        </p:nvSpPr>
        <p:spPr bwMode="auto">
          <a:xfrm>
            <a:off x="4922203" y="3830954"/>
            <a:ext cx="404177" cy="238125"/>
          </a:xfrm>
          <a:prstGeom prst="rect">
            <a:avLst/>
          </a:prstGeom>
          <a:solidFill>
            <a:schemeClr val="bg1"/>
          </a:solidFill>
          <a:ln w="9525">
            <a:noFill/>
            <a:miter lim="800000"/>
            <a:headEnd/>
            <a:tailEnd/>
          </a:ln>
        </p:spPr>
        <p:txBody>
          <a:bodyPr wrap="none" anchor="ctr"/>
          <a:lstStyle/>
          <a:p>
            <a:endParaRPr lang="en-US" dirty="0"/>
          </a:p>
        </p:txBody>
      </p:sp>
      <p:pic>
        <p:nvPicPr>
          <p:cNvPr id="49" name="Picture 38" descr="3032536186_96c678cf10"/>
          <p:cNvPicPr>
            <a:picLocks noChangeAspect="1" noChangeArrowheads="1"/>
          </p:cNvPicPr>
          <p:nvPr/>
        </p:nvPicPr>
        <p:blipFill>
          <a:blip r:embed="rId5" cstate="print"/>
          <a:srcRect/>
          <a:stretch>
            <a:fillRect/>
          </a:stretch>
        </p:blipFill>
        <p:spPr bwMode="auto">
          <a:xfrm>
            <a:off x="5775094" y="716507"/>
            <a:ext cx="2431645" cy="1398043"/>
          </a:xfrm>
          <a:prstGeom prst="rect">
            <a:avLst/>
          </a:prstGeom>
          <a:noFill/>
          <a:ln w="9525">
            <a:noFill/>
            <a:miter lim="800000"/>
            <a:headEnd/>
            <a:tailEnd/>
          </a:ln>
        </p:spPr>
      </p:pic>
      <p:grpSp>
        <p:nvGrpSpPr>
          <p:cNvPr id="255" name="Group 254"/>
          <p:cNvGrpSpPr/>
          <p:nvPr/>
        </p:nvGrpSpPr>
        <p:grpSpPr>
          <a:xfrm>
            <a:off x="5589330" y="2827385"/>
            <a:ext cx="3430553" cy="3086388"/>
            <a:chOff x="251520" y="5204817"/>
            <a:chExt cx="3168350" cy="1746209"/>
          </a:xfrm>
        </p:grpSpPr>
        <p:grpSp>
          <p:nvGrpSpPr>
            <p:cNvPr id="52" name="Group 51"/>
            <p:cNvGrpSpPr/>
            <p:nvPr/>
          </p:nvGrpSpPr>
          <p:grpSpPr>
            <a:xfrm>
              <a:off x="251520" y="5204817"/>
              <a:ext cx="3168350" cy="1746209"/>
              <a:chOff x="117472" y="421746"/>
              <a:chExt cx="5833431" cy="3249498"/>
            </a:xfrm>
          </p:grpSpPr>
          <p:sp>
            <p:nvSpPr>
              <p:cNvPr id="53" name="Rectangle 13"/>
              <p:cNvSpPr>
                <a:spLocks noChangeArrowheads="1"/>
              </p:cNvSpPr>
              <p:nvPr/>
            </p:nvSpPr>
            <p:spPr bwMode="auto">
              <a:xfrm>
                <a:off x="2648903" y="1552575"/>
                <a:ext cx="609600" cy="76200"/>
              </a:xfrm>
              <a:prstGeom prst="rect">
                <a:avLst/>
              </a:prstGeom>
              <a:solidFill>
                <a:schemeClr val="bg1"/>
              </a:solidFill>
              <a:ln w="9525">
                <a:solidFill>
                  <a:schemeClr val="bg1"/>
                </a:solidFill>
                <a:miter lim="800000"/>
                <a:headEnd/>
                <a:tailEnd/>
              </a:ln>
            </p:spPr>
            <p:txBody>
              <a:bodyPr wrap="none" anchor="ctr"/>
              <a:lstStyle/>
              <a:p>
                <a:endParaRPr lang="en-US" dirty="0"/>
              </a:p>
            </p:txBody>
          </p:sp>
          <p:sp>
            <p:nvSpPr>
              <p:cNvPr id="54" name="Rectangle 14"/>
              <p:cNvSpPr>
                <a:spLocks noChangeArrowheads="1"/>
              </p:cNvSpPr>
              <p:nvPr/>
            </p:nvSpPr>
            <p:spPr bwMode="auto">
              <a:xfrm>
                <a:off x="3944303" y="1552575"/>
                <a:ext cx="533400" cy="76200"/>
              </a:xfrm>
              <a:prstGeom prst="rect">
                <a:avLst/>
              </a:prstGeom>
              <a:solidFill>
                <a:schemeClr val="bg1"/>
              </a:solidFill>
              <a:ln w="9525">
                <a:solidFill>
                  <a:schemeClr val="bg1"/>
                </a:solidFill>
                <a:miter lim="800000"/>
                <a:headEnd/>
                <a:tailEnd/>
              </a:ln>
            </p:spPr>
            <p:txBody>
              <a:bodyPr wrap="none" anchor="ctr"/>
              <a:lstStyle/>
              <a:p>
                <a:endParaRPr lang="en-US" dirty="0"/>
              </a:p>
            </p:txBody>
          </p:sp>
          <p:sp>
            <p:nvSpPr>
              <p:cNvPr id="55" name="Rectangle 15"/>
              <p:cNvSpPr>
                <a:spLocks noChangeArrowheads="1"/>
              </p:cNvSpPr>
              <p:nvPr/>
            </p:nvSpPr>
            <p:spPr bwMode="auto">
              <a:xfrm>
                <a:off x="5179378" y="1552575"/>
                <a:ext cx="533400" cy="76200"/>
              </a:xfrm>
              <a:prstGeom prst="rect">
                <a:avLst/>
              </a:prstGeom>
              <a:solidFill>
                <a:schemeClr val="bg1"/>
              </a:solidFill>
              <a:ln w="9525">
                <a:solidFill>
                  <a:schemeClr val="bg1"/>
                </a:solidFill>
                <a:miter lim="800000"/>
                <a:headEnd/>
                <a:tailEnd/>
              </a:ln>
            </p:spPr>
            <p:txBody>
              <a:bodyPr wrap="none" anchor="ctr"/>
              <a:lstStyle/>
              <a:p>
                <a:endParaRPr lang="en-US" dirty="0"/>
              </a:p>
            </p:txBody>
          </p:sp>
          <p:sp>
            <p:nvSpPr>
              <p:cNvPr id="56" name="AutoShape 19"/>
              <p:cNvSpPr>
                <a:spLocks noChangeArrowheads="1"/>
              </p:cNvSpPr>
              <p:nvPr/>
            </p:nvSpPr>
            <p:spPr bwMode="auto">
              <a:xfrm>
                <a:off x="2420303" y="1400175"/>
                <a:ext cx="1092200" cy="915988"/>
              </a:xfrm>
              <a:prstGeom prst="can">
                <a:avLst>
                  <a:gd name="adj" fmla="val 25000"/>
                </a:avLst>
              </a:prstGeom>
              <a:noFill/>
              <a:ln w="9525">
                <a:solidFill>
                  <a:schemeClr val="tx1"/>
                </a:solidFill>
                <a:round/>
                <a:headEnd/>
                <a:tailEnd/>
              </a:ln>
            </p:spPr>
            <p:txBody>
              <a:bodyPr wrap="none" anchor="ctr"/>
              <a:lstStyle/>
              <a:p>
                <a:endParaRPr lang="en-US" dirty="0"/>
              </a:p>
            </p:txBody>
          </p:sp>
          <p:sp>
            <p:nvSpPr>
              <p:cNvPr id="57" name="AutoShape 20"/>
              <p:cNvSpPr>
                <a:spLocks noChangeArrowheads="1"/>
              </p:cNvSpPr>
              <p:nvPr/>
            </p:nvSpPr>
            <p:spPr bwMode="auto">
              <a:xfrm>
                <a:off x="2420303" y="1714500"/>
                <a:ext cx="1092200" cy="915988"/>
              </a:xfrm>
              <a:prstGeom prst="can">
                <a:avLst>
                  <a:gd name="adj" fmla="val 25000"/>
                </a:avLst>
              </a:prstGeom>
              <a:solidFill>
                <a:schemeClr val="accent1"/>
              </a:solidFill>
              <a:ln w="9525">
                <a:solidFill>
                  <a:schemeClr val="tx1"/>
                </a:solidFill>
                <a:round/>
                <a:headEnd/>
                <a:tailEnd/>
              </a:ln>
            </p:spPr>
            <p:txBody>
              <a:bodyPr wrap="none" anchor="ctr"/>
              <a:lstStyle/>
              <a:p>
                <a:endParaRPr lang="en-US" dirty="0"/>
              </a:p>
            </p:txBody>
          </p:sp>
          <p:grpSp>
            <p:nvGrpSpPr>
              <p:cNvPr id="58" name="Group 23"/>
              <p:cNvGrpSpPr>
                <a:grpSpLocks/>
              </p:cNvGrpSpPr>
              <p:nvPr/>
            </p:nvGrpSpPr>
            <p:grpSpPr bwMode="auto">
              <a:xfrm>
                <a:off x="947741" y="2703509"/>
                <a:ext cx="1001714" cy="346073"/>
                <a:chOff x="1292" y="1548"/>
                <a:chExt cx="2604" cy="763"/>
              </a:xfrm>
            </p:grpSpPr>
            <p:sp>
              <p:nvSpPr>
                <p:cNvPr id="231" name="Freeform 24"/>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32" name="Freeform 25"/>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33" name="Freeform 26"/>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34" name="Freeform 27"/>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35" name="Freeform 28"/>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36" name="Freeform 29"/>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237" name="Oval 30"/>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238" name="Oval 31"/>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59" name="Group 32"/>
              <p:cNvGrpSpPr>
                <a:grpSpLocks/>
              </p:cNvGrpSpPr>
              <p:nvPr/>
            </p:nvGrpSpPr>
            <p:grpSpPr bwMode="auto">
              <a:xfrm flipH="1">
                <a:off x="117472" y="2039934"/>
                <a:ext cx="1001714" cy="346073"/>
                <a:chOff x="1292" y="1548"/>
                <a:chExt cx="2604" cy="763"/>
              </a:xfrm>
            </p:grpSpPr>
            <p:sp>
              <p:nvSpPr>
                <p:cNvPr id="223" name="Freeform 33"/>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24" name="Freeform 34"/>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25" name="Freeform 35"/>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26" name="Freeform 36"/>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27" name="Freeform 37"/>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28" name="Freeform 38"/>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229" name="Oval 39"/>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230" name="Oval 40"/>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60" name="Group 41"/>
              <p:cNvGrpSpPr>
                <a:grpSpLocks/>
              </p:cNvGrpSpPr>
              <p:nvPr/>
            </p:nvGrpSpPr>
            <p:grpSpPr bwMode="auto">
              <a:xfrm>
                <a:off x="1046166" y="1373184"/>
                <a:ext cx="1001714" cy="346073"/>
                <a:chOff x="1292" y="1548"/>
                <a:chExt cx="2604" cy="763"/>
              </a:xfrm>
            </p:grpSpPr>
            <p:sp>
              <p:nvSpPr>
                <p:cNvPr id="215" name="Freeform 42"/>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16" name="Freeform 43"/>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17" name="Freeform 44"/>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18" name="Freeform 45"/>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19" name="Freeform 46"/>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20" name="Freeform 47"/>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221" name="Oval 48"/>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222" name="Oval 49"/>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sp>
            <p:nvSpPr>
              <p:cNvPr id="61" name="AutoShape 501"/>
              <p:cNvSpPr>
                <a:spLocks noChangeArrowheads="1"/>
              </p:cNvSpPr>
              <p:nvPr/>
            </p:nvSpPr>
            <p:spPr bwMode="auto">
              <a:xfrm>
                <a:off x="3639503" y="1400175"/>
                <a:ext cx="1092200" cy="915988"/>
              </a:xfrm>
              <a:prstGeom prst="can">
                <a:avLst>
                  <a:gd name="adj" fmla="val 25000"/>
                </a:avLst>
              </a:prstGeom>
              <a:noFill/>
              <a:ln w="9525">
                <a:solidFill>
                  <a:schemeClr val="tx1"/>
                </a:solidFill>
                <a:round/>
                <a:headEnd/>
                <a:tailEnd/>
              </a:ln>
            </p:spPr>
            <p:txBody>
              <a:bodyPr wrap="none" anchor="ctr"/>
              <a:lstStyle/>
              <a:p>
                <a:endParaRPr lang="en-US" dirty="0"/>
              </a:p>
            </p:txBody>
          </p:sp>
          <p:sp>
            <p:nvSpPr>
              <p:cNvPr id="62" name="AutoShape 502"/>
              <p:cNvSpPr>
                <a:spLocks noChangeArrowheads="1"/>
              </p:cNvSpPr>
              <p:nvPr/>
            </p:nvSpPr>
            <p:spPr bwMode="auto">
              <a:xfrm>
                <a:off x="3639503" y="1714500"/>
                <a:ext cx="1092200" cy="915988"/>
              </a:xfrm>
              <a:prstGeom prst="can">
                <a:avLst>
                  <a:gd name="adj" fmla="val 25000"/>
                </a:avLst>
              </a:prstGeom>
              <a:solidFill>
                <a:schemeClr val="accent1"/>
              </a:solidFill>
              <a:ln w="9525">
                <a:solidFill>
                  <a:schemeClr val="tx1"/>
                </a:solidFill>
                <a:round/>
                <a:headEnd/>
                <a:tailEnd/>
              </a:ln>
            </p:spPr>
            <p:txBody>
              <a:bodyPr wrap="none" anchor="ctr"/>
              <a:lstStyle/>
              <a:p>
                <a:endParaRPr lang="en-US" dirty="0"/>
              </a:p>
            </p:txBody>
          </p:sp>
          <p:sp>
            <p:nvSpPr>
              <p:cNvPr id="63" name="AutoShape 503"/>
              <p:cNvSpPr>
                <a:spLocks noChangeArrowheads="1"/>
              </p:cNvSpPr>
              <p:nvPr/>
            </p:nvSpPr>
            <p:spPr bwMode="auto">
              <a:xfrm>
                <a:off x="4858703" y="1400175"/>
                <a:ext cx="1092200" cy="915988"/>
              </a:xfrm>
              <a:prstGeom prst="can">
                <a:avLst>
                  <a:gd name="adj" fmla="val 25000"/>
                </a:avLst>
              </a:prstGeom>
              <a:noFill/>
              <a:ln w="9525">
                <a:solidFill>
                  <a:schemeClr val="tx1"/>
                </a:solidFill>
                <a:round/>
                <a:headEnd/>
                <a:tailEnd/>
              </a:ln>
            </p:spPr>
            <p:txBody>
              <a:bodyPr wrap="none" anchor="ctr"/>
              <a:lstStyle/>
              <a:p>
                <a:endParaRPr lang="en-US" dirty="0"/>
              </a:p>
            </p:txBody>
          </p:sp>
          <p:sp>
            <p:nvSpPr>
              <p:cNvPr id="64" name="AutoShape 504"/>
              <p:cNvSpPr>
                <a:spLocks noChangeArrowheads="1"/>
              </p:cNvSpPr>
              <p:nvPr/>
            </p:nvSpPr>
            <p:spPr bwMode="auto">
              <a:xfrm>
                <a:off x="4858703" y="1714500"/>
                <a:ext cx="1092200" cy="915988"/>
              </a:xfrm>
              <a:prstGeom prst="can">
                <a:avLst>
                  <a:gd name="adj" fmla="val 25000"/>
                </a:avLst>
              </a:prstGeom>
              <a:solidFill>
                <a:schemeClr val="accent1"/>
              </a:solidFill>
              <a:ln w="9525">
                <a:solidFill>
                  <a:schemeClr val="tx1"/>
                </a:solidFill>
                <a:round/>
                <a:headEnd/>
                <a:tailEnd/>
              </a:ln>
            </p:spPr>
            <p:txBody>
              <a:bodyPr wrap="none" anchor="ctr"/>
              <a:lstStyle/>
              <a:p>
                <a:endParaRPr lang="en-US" dirty="0"/>
              </a:p>
            </p:txBody>
          </p:sp>
          <p:grpSp>
            <p:nvGrpSpPr>
              <p:cNvPr id="65" name="Group 505"/>
              <p:cNvGrpSpPr>
                <a:grpSpLocks/>
              </p:cNvGrpSpPr>
              <p:nvPr/>
            </p:nvGrpSpPr>
            <p:grpSpPr bwMode="auto">
              <a:xfrm>
                <a:off x="2485392" y="2085971"/>
                <a:ext cx="1001714" cy="346073"/>
                <a:chOff x="1292" y="1548"/>
                <a:chExt cx="2604" cy="763"/>
              </a:xfrm>
            </p:grpSpPr>
            <p:sp>
              <p:nvSpPr>
                <p:cNvPr id="207" name="Freeform 506"/>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08" name="Freeform 507"/>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09" name="Freeform 508"/>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10" name="Freeform 509"/>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11" name="Freeform 510"/>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12" name="Freeform 511"/>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213" name="Oval 512"/>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214" name="Oval 513"/>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66" name="Group 514"/>
              <p:cNvGrpSpPr>
                <a:grpSpLocks/>
              </p:cNvGrpSpPr>
              <p:nvPr/>
            </p:nvGrpSpPr>
            <p:grpSpPr bwMode="auto">
              <a:xfrm rot="-4583237">
                <a:off x="2816383" y="2164557"/>
                <a:ext cx="42863" cy="63500"/>
                <a:chOff x="2051" y="2620"/>
                <a:chExt cx="190" cy="374"/>
              </a:xfrm>
            </p:grpSpPr>
            <p:sp>
              <p:nvSpPr>
                <p:cNvPr id="205" name="AutoShape 515"/>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06" name="Rectangle 516"/>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7" name="Group 517"/>
              <p:cNvGrpSpPr>
                <a:grpSpLocks/>
              </p:cNvGrpSpPr>
              <p:nvPr/>
            </p:nvGrpSpPr>
            <p:grpSpPr bwMode="auto">
              <a:xfrm>
                <a:off x="2890203" y="2260600"/>
                <a:ext cx="42862" cy="63500"/>
                <a:chOff x="2051" y="2620"/>
                <a:chExt cx="190" cy="374"/>
              </a:xfrm>
            </p:grpSpPr>
            <p:sp>
              <p:nvSpPr>
                <p:cNvPr id="203" name="AutoShape 518"/>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04" name="Rectangle 519"/>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8" name="Group 520"/>
              <p:cNvGrpSpPr>
                <a:grpSpLocks/>
              </p:cNvGrpSpPr>
              <p:nvPr/>
            </p:nvGrpSpPr>
            <p:grpSpPr bwMode="auto">
              <a:xfrm rot="-4975378">
                <a:off x="3089434" y="2220119"/>
                <a:ext cx="42862" cy="63500"/>
                <a:chOff x="2051" y="2620"/>
                <a:chExt cx="190" cy="374"/>
              </a:xfrm>
            </p:grpSpPr>
            <p:sp>
              <p:nvSpPr>
                <p:cNvPr id="201" name="AutoShape 52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02" name="Rectangle 52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9" name="Group 523"/>
              <p:cNvGrpSpPr>
                <a:grpSpLocks/>
              </p:cNvGrpSpPr>
              <p:nvPr/>
            </p:nvGrpSpPr>
            <p:grpSpPr bwMode="auto">
              <a:xfrm rot="2682682">
                <a:off x="2698115" y="2216150"/>
                <a:ext cx="42863" cy="63500"/>
                <a:chOff x="2051" y="2620"/>
                <a:chExt cx="190" cy="374"/>
              </a:xfrm>
            </p:grpSpPr>
            <p:sp>
              <p:nvSpPr>
                <p:cNvPr id="199" name="AutoShape 52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00" name="Rectangle 52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0" name="Group 526"/>
              <p:cNvGrpSpPr>
                <a:grpSpLocks/>
              </p:cNvGrpSpPr>
              <p:nvPr/>
            </p:nvGrpSpPr>
            <p:grpSpPr bwMode="auto">
              <a:xfrm>
                <a:off x="3218815" y="2238375"/>
                <a:ext cx="42863" cy="63500"/>
                <a:chOff x="2051" y="2620"/>
                <a:chExt cx="190" cy="374"/>
              </a:xfrm>
            </p:grpSpPr>
            <p:sp>
              <p:nvSpPr>
                <p:cNvPr id="197" name="AutoShape 527"/>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98" name="Rectangle 528"/>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sp>
            <p:nvSpPr>
              <p:cNvPr id="71" name="Rectangle 532"/>
              <p:cNvSpPr>
                <a:spLocks noChangeArrowheads="1"/>
              </p:cNvSpPr>
              <p:nvPr/>
            </p:nvSpPr>
            <p:spPr bwMode="auto">
              <a:xfrm>
                <a:off x="5098415" y="2225675"/>
                <a:ext cx="685800" cy="76200"/>
              </a:xfrm>
              <a:prstGeom prst="rect">
                <a:avLst/>
              </a:prstGeom>
              <a:solidFill>
                <a:schemeClr val="bg1"/>
              </a:solidFill>
              <a:ln w="9525">
                <a:solidFill>
                  <a:schemeClr val="bg1"/>
                </a:solidFill>
                <a:miter lim="800000"/>
                <a:headEnd/>
                <a:tailEnd/>
              </a:ln>
            </p:spPr>
            <p:txBody>
              <a:bodyPr wrap="none" anchor="ctr"/>
              <a:lstStyle/>
              <a:p>
                <a:endParaRPr lang="en-US" dirty="0"/>
              </a:p>
            </p:txBody>
          </p:sp>
          <p:grpSp>
            <p:nvGrpSpPr>
              <p:cNvPr id="72" name="Group 533"/>
              <p:cNvGrpSpPr>
                <a:grpSpLocks/>
              </p:cNvGrpSpPr>
              <p:nvPr/>
            </p:nvGrpSpPr>
            <p:grpSpPr bwMode="auto">
              <a:xfrm flipH="1">
                <a:off x="4884098" y="2085971"/>
                <a:ext cx="1001714" cy="346073"/>
                <a:chOff x="1292" y="1548"/>
                <a:chExt cx="2604" cy="763"/>
              </a:xfrm>
            </p:grpSpPr>
            <p:sp>
              <p:nvSpPr>
                <p:cNvPr id="189" name="Freeform 534"/>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90" name="Freeform 535"/>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91" name="Freeform 536"/>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92" name="Freeform 537"/>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93" name="Freeform 538"/>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94" name="Freeform 539"/>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195" name="Oval 540"/>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196" name="Oval 541"/>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73" name="Group 542"/>
              <p:cNvGrpSpPr>
                <a:grpSpLocks/>
              </p:cNvGrpSpPr>
              <p:nvPr/>
            </p:nvGrpSpPr>
            <p:grpSpPr bwMode="auto">
              <a:xfrm rot="2083627">
                <a:off x="5163503" y="2241550"/>
                <a:ext cx="42862" cy="63500"/>
                <a:chOff x="2051" y="2620"/>
                <a:chExt cx="190" cy="374"/>
              </a:xfrm>
            </p:grpSpPr>
            <p:sp>
              <p:nvSpPr>
                <p:cNvPr id="187" name="AutoShape 54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88" name="Rectangle 54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4" name="Group 545"/>
              <p:cNvGrpSpPr>
                <a:grpSpLocks/>
              </p:cNvGrpSpPr>
              <p:nvPr/>
            </p:nvGrpSpPr>
            <p:grpSpPr bwMode="auto">
              <a:xfrm rot="-4975378">
                <a:off x="5334158" y="2189957"/>
                <a:ext cx="42863" cy="63500"/>
                <a:chOff x="2051" y="2620"/>
                <a:chExt cx="190" cy="374"/>
              </a:xfrm>
            </p:grpSpPr>
            <p:sp>
              <p:nvSpPr>
                <p:cNvPr id="185" name="AutoShape 54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86" name="Rectangle 54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5" name="Group 548"/>
              <p:cNvGrpSpPr>
                <a:grpSpLocks/>
              </p:cNvGrpSpPr>
              <p:nvPr/>
            </p:nvGrpSpPr>
            <p:grpSpPr bwMode="auto">
              <a:xfrm rot="9116753">
                <a:off x="5479415" y="2232025"/>
                <a:ext cx="42863" cy="63500"/>
                <a:chOff x="2051" y="2620"/>
                <a:chExt cx="190" cy="374"/>
              </a:xfrm>
            </p:grpSpPr>
            <p:sp>
              <p:nvSpPr>
                <p:cNvPr id="183" name="AutoShape 54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84" name="Rectangle 55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6" name="Group 551"/>
              <p:cNvGrpSpPr>
                <a:grpSpLocks/>
              </p:cNvGrpSpPr>
              <p:nvPr/>
            </p:nvGrpSpPr>
            <p:grpSpPr bwMode="auto">
              <a:xfrm>
                <a:off x="5601653" y="2159000"/>
                <a:ext cx="42862" cy="63500"/>
                <a:chOff x="2051" y="2620"/>
                <a:chExt cx="190" cy="374"/>
              </a:xfrm>
            </p:grpSpPr>
            <p:sp>
              <p:nvSpPr>
                <p:cNvPr id="181" name="AutoShape 55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82" name="Rectangle 55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7" name="Group 554"/>
              <p:cNvGrpSpPr>
                <a:grpSpLocks/>
              </p:cNvGrpSpPr>
              <p:nvPr/>
            </p:nvGrpSpPr>
            <p:grpSpPr bwMode="auto">
              <a:xfrm>
                <a:off x="3704592" y="2085971"/>
                <a:ext cx="1001714" cy="346073"/>
                <a:chOff x="1292" y="1548"/>
                <a:chExt cx="2604" cy="763"/>
              </a:xfrm>
            </p:grpSpPr>
            <p:sp>
              <p:nvSpPr>
                <p:cNvPr id="173" name="Freeform 555"/>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74" name="Freeform 556"/>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75" name="Freeform 557"/>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76" name="Freeform 558"/>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77" name="Freeform 559"/>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178" name="Freeform 560"/>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179" name="Oval 561"/>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180" name="Oval 562"/>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78" name="Group 563"/>
              <p:cNvGrpSpPr>
                <a:grpSpLocks/>
              </p:cNvGrpSpPr>
              <p:nvPr/>
            </p:nvGrpSpPr>
            <p:grpSpPr bwMode="auto">
              <a:xfrm rot="-1088285">
                <a:off x="3915728" y="2219325"/>
                <a:ext cx="42862" cy="63500"/>
                <a:chOff x="2051" y="2620"/>
                <a:chExt cx="190" cy="374"/>
              </a:xfrm>
            </p:grpSpPr>
            <p:sp>
              <p:nvSpPr>
                <p:cNvPr id="171" name="AutoShape 56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72" name="Rectangle 56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9" name="Group 566"/>
              <p:cNvGrpSpPr>
                <a:grpSpLocks/>
              </p:cNvGrpSpPr>
              <p:nvPr/>
            </p:nvGrpSpPr>
            <p:grpSpPr bwMode="auto">
              <a:xfrm rot="-1583851">
                <a:off x="4285615" y="2222500"/>
                <a:ext cx="42863" cy="63500"/>
                <a:chOff x="2051" y="2620"/>
                <a:chExt cx="190" cy="374"/>
              </a:xfrm>
            </p:grpSpPr>
            <p:sp>
              <p:nvSpPr>
                <p:cNvPr id="169" name="AutoShape 56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70" name="Rectangle 56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0" name="Group 569"/>
              <p:cNvGrpSpPr>
                <a:grpSpLocks/>
              </p:cNvGrpSpPr>
              <p:nvPr/>
            </p:nvGrpSpPr>
            <p:grpSpPr bwMode="auto">
              <a:xfrm>
                <a:off x="4023678" y="2151063"/>
                <a:ext cx="42862" cy="63500"/>
                <a:chOff x="2051" y="2620"/>
                <a:chExt cx="190" cy="374"/>
              </a:xfrm>
            </p:grpSpPr>
            <p:sp>
              <p:nvSpPr>
                <p:cNvPr id="167" name="AutoShape 57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68" name="Rectangle 57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1" name="Group 572"/>
              <p:cNvGrpSpPr>
                <a:grpSpLocks/>
              </p:cNvGrpSpPr>
              <p:nvPr/>
            </p:nvGrpSpPr>
            <p:grpSpPr bwMode="auto">
              <a:xfrm rot="-3575335">
                <a:off x="4148296" y="2221707"/>
                <a:ext cx="42863" cy="63500"/>
                <a:chOff x="2051" y="2620"/>
                <a:chExt cx="190" cy="374"/>
              </a:xfrm>
            </p:grpSpPr>
            <p:sp>
              <p:nvSpPr>
                <p:cNvPr id="165" name="AutoShape 57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66" name="Rectangle 57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2" name="Group 575"/>
              <p:cNvGrpSpPr>
                <a:grpSpLocks/>
              </p:cNvGrpSpPr>
              <p:nvPr/>
            </p:nvGrpSpPr>
            <p:grpSpPr bwMode="auto">
              <a:xfrm rot="2083627">
                <a:off x="4436428" y="2235200"/>
                <a:ext cx="42862" cy="63500"/>
                <a:chOff x="2051" y="2620"/>
                <a:chExt cx="190" cy="374"/>
              </a:xfrm>
            </p:grpSpPr>
            <p:sp>
              <p:nvSpPr>
                <p:cNvPr id="163" name="AutoShape 57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64" name="Rectangle 57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sp>
            <p:nvSpPr>
              <p:cNvPr id="83" name="Oval 1395"/>
              <p:cNvSpPr>
                <a:spLocks noChangeArrowheads="1"/>
              </p:cNvSpPr>
              <p:nvPr/>
            </p:nvSpPr>
            <p:spPr bwMode="auto">
              <a:xfrm>
                <a:off x="2449685" y="2735251"/>
                <a:ext cx="816310" cy="482893"/>
              </a:xfrm>
              <a:prstGeom prst="ellipse">
                <a:avLst/>
              </a:prstGeom>
              <a:solidFill>
                <a:schemeClr val="tx1"/>
              </a:solidFill>
              <a:ln w="9525">
                <a:solidFill>
                  <a:schemeClr val="tx1"/>
                </a:solidFill>
                <a:round/>
                <a:headEnd/>
                <a:tailEnd/>
              </a:ln>
            </p:spPr>
            <p:txBody>
              <a:bodyPr wrap="none" anchor="ctr"/>
              <a:lstStyle/>
              <a:p>
                <a:pPr algn="ctr"/>
                <a:r>
                  <a:rPr lang="en-US" sz="2000" b="1" dirty="0">
                    <a:solidFill>
                      <a:schemeClr val="bg1"/>
                    </a:solidFill>
                  </a:rPr>
                  <a:t>3</a:t>
                </a:r>
              </a:p>
            </p:txBody>
          </p:sp>
          <p:sp>
            <p:nvSpPr>
              <p:cNvPr id="87" name="Text Box 1755"/>
              <p:cNvSpPr txBox="1">
                <a:spLocks noChangeArrowheads="1"/>
              </p:cNvSpPr>
              <p:nvPr/>
            </p:nvSpPr>
            <p:spPr bwMode="auto">
              <a:xfrm>
                <a:off x="2923888" y="3185181"/>
                <a:ext cx="3004836" cy="486063"/>
              </a:xfrm>
              <a:prstGeom prst="rect">
                <a:avLst/>
              </a:prstGeom>
              <a:noFill/>
              <a:ln w="9525">
                <a:noFill/>
                <a:miter lim="800000"/>
                <a:headEnd/>
                <a:tailEnd/>
              </a:ln>
            </p:spPr>
            <p:txBody>
              <a:bodyPr wrap="square">
                <a:spAutoFit/>
              </a:bodyPr>
              <a:lstStyle/>
              <a:p>
                <a:r>
                  <a:rPr lang="en-US" sz="2400" b="1" dirty="0" smtClean="0"/>
                  <a:t> </a:t>
                </a:r>
                <a:r>
                  <a:rPr lang="en-US" sz="2400" dirty="0" smtClean="0"/>
                  <a:t>as before</a:t>
                </a:r>
                <a:endParaRPr lang="en-US" sz="2400" dirty="0"/>
              </a:p>
            </p:txBody>
          </p:sp>
          <p:grpSp>
            <p:nvGrpSpPr>
              <p:cNvPr id="88" name="Group 1785"/>
              <p:cNvGrpSpPr>
                <a:grpSpLocks/>
              </p:cNvGrpSpPr>
              <p:nvPr/>
            </p:nvGrpSpPr>
            <p:grpSpPr bwMode="auto">
              <a:xfrm rot="1691882">
                <a:off x="1385214" y="421746"/>
                <a:ext cx="404813" cy="1106490"/>
                <a:chOff x="328" y="768"/>
                <a:chExt cx="255" cy="697"/>
              </a:xfrm>
            </p:grpSpPr>
            <p:grpSp>
              <p:nvGrpSpPr>
                <p:cNvPr id="140" name="Group 1765"/>
                <p:cNvGrpSpPr>
                  <a:grpSpLocks/>
                </p:cNvGrpSpPr>
                <p:nvPr/>
              </p:nvGrpSpPr>
              <p:grpSpPr bwMode="auto">
                <a:xfrm rot="10141859">
                  <a:off x="328" y="768"/>
                  <a:ext cx="255" cy="697"/>
                  <a:chOff x="562" y="2548"/>
                  <a:chExt cx="299" cy="1325"/>
                </a:xfrm>
              </p:grpSpPr>
              <p:sp>
                <p:nvSpPr>
                  <p:cNvPr id="159" name="AutoShape 1758"/>
                  <p:cNvSpPr>
                    <a:spLocks noChangeArrowheads="1"/>
                  </p:cNvSpPr>
                  <p:nvPr/>
                </p:nvSpPr>
                <p:spPr bwMode="auto">
                  <a:xfrm>
                    <a:off x="703" y="2548"/>
                    <a:ext cx="27" cy="610"/>
                  </a:xfrm>
                  <a:prstGeom prst="triangle">
                    <a:avLst>
                      <a:gd name="adj" fmla="val 50000"/>
                    </a:avLst>
                  </a:prstGeom>
                  <a:solidFill>
                    <a:schemeClr val="bg2"/>
                  </a:solidFill>
                  <a:ln w="9525">
                    <a:solidFill>
                      <a:schemeClr val="tx1"/>
                    </a:solidFill>
                    <a:miter lim="800000"/>
                    <a:headEnd/>
                    <a:tailEnd/>
                  </a:ln>
                </p:spPr>
                <p:txBody>
                  <a:bodyPr wrap="none" anchor="ctr"/>
                  <a:lstStyle/>
                  <a:p>
                    <a:endParaRPr lang="en-US" dirty="0"/>
                  </a:p>
                </p:txBody>
              </p:sp>
              <p:sp>
                <p:nvSpPr>
                  <p:cNvPr id="160" name="Rectangle 1759"/>
                  <p:cNvSpPr>
                    <a:spLocks noChangeArrowheads="1"/>
                  </p:cNvSpPr>
                  <p:nvPr/>
                </p:nvSpPr>
                <p:spPr bwMode="auto">
                  <a:xfrm>
                    <a:off x="617" y="3158"/>
                    <a:ext cx="196" cy="488"/>
                  </a:xfrm>
                  <a:prstGeom prst="rect">
                    <a:avLst/>
                  </a:prstGeom>
                  <a:solidFill>
                    <a:schemeClr val="accent1"/>
                  </a:solidFill>
                  <a:ln w="9525">
                    <a:solidFill>
                      <a:schemeClr val="tx1"/>
                    </a:solidFill>
                    <a:miter lim="800000"/>
                    <a:headEnd/>
                    <a:tailEnd/>
                  </a:ln>
                </p:spPr>
                <p:txBody>
                  <a:bodyPr wrap="none" anchor="ctr"/>
                  <a:lstStyle/>
                  <a:p>
                    <a:endParaRPr lang="en-US" dirty="0"/>
                  </a:p>
                </p:txBody>
              </p:sp>
              <p:sp>
                <p:nvSpPr>
                  <p:cNvPr id="161" name="Freeform 1764"/>
                  <p:cNvSpPr>
                    <a:spLocks/>
                  </p:cNvSpPr>
                  <p:nvPr/>
                </p:nvSpPr>
                <p:spPr bwMode="auto">
                  <a:xfrm>
                    <a:off x="606" y="3465"/>
                    <a:ext cx="219" cy="408"/>
                  </a:xfrm>
                  <a:custGeom>
                    <a:avLst/>
                    <a:gdLst>
                      <a:gd name="T0" fmla="*/ 0 w 219"/>
                      <a:gd name="T1" fmla="*/ 408 h 408"/>
                      <a:gd name="T2" fmla="*/ 219 w 219"/>
                      <a:gd name="T3" fmla="*/ 408 h 408"/>
                      <a:gd name="T4" fmla="*/ 219 w 219"/>
                      <a:gd name="T5" fmla="*/ 352 h 408"/>
                      <a:gd name="T6" fmla="*/ 178 w 219"/>
                      <a:gd name="T7" fmla="*/ 352 h 408"/>
                      <a:gd name="T8" fmla="*/ 177 w 219"/>
                      <a:gd name="T9" fmla="*/ 0 h 408"/>
                      <a:gd name="T10" fmla="*/ 42 w 219"/>
                      <a:gd name="T11" fmla="*/ 0 h 408"/>
                      <a:gd name="T12" fmla="*/ 41 w 219"/>
                      <a:gd name="T13" fmla="*/ 353 h 408"/>
                      <a:gd name="T14" fmla="*/ 0 w 219"/>
                      <a:gd name="T15" fmla="*/ 353 h 408"/>
                      <a:gd name="T16" fmla="*/ 0 w 219"/>
                      <a:gd name="T17" fmla="*/ 408 h 4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9"/>
                      <a:gd name="T28" fmla="*/ 0 h 408"/>
                      <a:gd name="T29" fmla="*/ 219 w 219"/>
                      <a:gd name="T30" fmla="*/ 408 h 4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9" h="408">
                        <a:moveTo>
                          <a:pt x="0" y="408"/>
                        </a:moveTo>
                        <a:lnTo>
                          <a:pt x="219" y="408"/>
                        </a:lnTo>
                        <a:lnTo>
                          <a:pt x="219" y="352"/>
                        </a:lnTo>
                        <a:lnTo>
                          <a:pt x="178" y="352"/>
                        </a:lnTo>
                        <a:lnTo>
                          <a:pt x="177" y="0"/>
                        </a:lnTo>
                        <a:lnTo>
                          <a:pt x="42" y="0"/>
                        </a:lnTo>
                        <a:lnTo>
                          <a:pt x="41" y="353"/>
                        </a:lnTo>
                        <a:lnTo>
                          <a:pt x="0" y="353"/>
                        </a:lnTo>
                        <a:lnTo>
                          <a:pt x="0" y="408"/>
                        </a:lnTo>
                        <a:close/>
                      </a:path>
                    </a:pathLst>
                  </a:custGeom>
                  <a:solidFill>
                    <a:schemeClr val="bg1"/>
                  </a:solidFill>
                  <a:ln w="9525">
                    <a:solidFill>
                      <a:schemeClr val="tx1"/>
                    </a:solidFill>
                    <a:round/>
                    <a:headEnd/>
                    <a:tailEnd/>
                  </a:ln>
                </p:spPr>
                <p:txBody>
                  <a:bodyPr/>
                  <a:lstStyle/>
                  <a:p>
                    <a:endParaRPr lang="en-US" dirty="0"/>
                  </a:p>
                </p:txBody>
              </p:sp>
              <p:sp>
                <p:nvSpPr>
                  <p:cNvPr id="162" name="Rectangle 1760"/>
                  <p:cNvSpPr>
                    <a:spLocks noChangeArrowheads="1"/>
                  </p:cNvSpPr>
                  <p:nvPr/>
                </p:nvSpPr>
                <p:spPr bwMode="auto">
                  <a:xfrm>
                    <a:off x="562" y="3632"/>
                    <a:ext cx="299" cy="56"/>
                  </a:xfrm>
                  <a:prstGeom prst="rect">
                    <a:avLst/>
                  </a:prstGeom>
                  <a:solidFill>
                    <a:schemeClr val="bg2"/>
                  </a:solidFill>
                  <a:ln w="9525">
                    <a:solidFill>
                      <a:schemeClr val="tx1"/>
                    </a:solidFill>
                    <a:miter lim="800000"/>
                    <a:headEnd/>
                    <a:tailEnd/>
                  </a:ln>
                </p:spPr>
                <p:txBody>
                  <a:bodyPr wrap="none" anchor="ctr"/>
                  <a:lstStyle/>
                  <a:p>
                    <a:endParaRPr lang="en-US" dirty="0"/>
                  </a:p>
                </p:txBody>
              </p:sp>
            </p:grpSp>
            <p:grpSp>
              <p:nvGrpSpPr>
                <p:cNvPr id="141" name="Group 1767"/>
                <p:cNvGrpSpPr>
                  <a:grpSpLocks/>
                </p:cNvGrpSpPr>
                <p:nvPr/>
              </p:nvGrpSpPr>
              <p:grpSpPr bwMode="auto">
                <a:xfrm rot="-4583237">
                  <a:off x="374" y="1046"/>
                  <a:ext cx="27" cy="40"/>
                  <a:chOff x="2051" y="2620"/>
                  <a:chExt cx="190" cy="374"/>
                </a:xfrm>
              </p:grpSpPr>
              <p:sp>
                <p:nvSpPr>
                  <p:cNvPr id="157" name="AutoShape 176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58" name="Rectangle 176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2" name="Group 1770"/>
                <p:cNvGrpSpPr>
                  <a:grpSpLocks/>
                </p:cNvGrpSpPr>
                <p:nvPr/>
              </p:nvGrpSpPr>
              <p:grpSpPr bwMode="auto">
                <a:xfrm>
                  <a:off x="379" y="1097"/>
                  <a:ext cx="27" cy="40"/>
                  <a:chOff x="2051" y="2620"/>
                  <a:chExt cx="190" cy="374"/>
                </a:xfrm>
              </p:grpSpPr>
              <p:sp>
                <p:nvSpPr>
                  <p:cNvPr id="155" name="AutoShape 177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56" name="Rectangle 177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3" name="Group 1773"/>
                <p:cNvGrpSpPr>
                  <a:grpSpLocks/>
                </p:cNvGrpSpPr>
                <p:nvPr/>
              </p:nvGrpSpPr>
              <p:grpSpPr bwMode="auto">
                <a:xfrm rot="-4975378">
                  <a:off x="362" y="1002"/>
                  <a:ext cx="27" cy="40"/>
                  <a:chOff x="2051" y="2620"/>
                  <a:chExt cx="190" cy="374"/>
                </a:xfrm>
              </p:grpSpPr>
              <p:sp>
                <p:nvSpPr>
                  <p:cNvPr id="153" name="AutoShape 177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54" name="Rectangle 177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4" name="Group 1776"/>
                <p:cNvGrpSpPr>
                  <a:grpSpLocks/>
                </p:cNvGrpSpPr>
                <p:nvPr/>
              </p:nvGrpSpPr>
              <p:grpSpPr bwMode="auto">
                <a:xfrm rot="2682682">
                  <a:off x="453" y="1086"/>
                  <a:ext cx="27" cy="40"/>
                  <a:chOff x="2051" y="2620"/>
                  <a:chExt cx="190" cy="374"/>
                </a:xfrm>
              </p:grpSpPr>
              <p:sp>
                <p:nvSpPr>
                  <p:cNvPr id="151" name="AutoShape 177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52" name="Rectangle 177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45" name="Group 1779"/>
                <p:cNvGrpSpPr>
                  <a:grpSpLocks/>
                </p:cNvGrpSpPr>
                <p:nvPr/>
              </p:nvGrpSpPr>
              <p:grpSpPr bwMode="auto">
                <a:xfrm>
                  <a:off x="423" y="995"/>
                  <a:ext cx="27" cy="40"/>
                  <a:chOff x="2051" y="2620"/>
                  <a:chExt cx="190" cy="374"/>
                </a:xfrm>
              </p:grpSpPr>
              <p:sp>
                <p:nvSpPr>
                  <p:cNvPr id="149" name="AutoShape 178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50" name="Rectangle 178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46" name="Group 1782"/>
                <p:cNvGrpSpPr>
                  <a:grpSpLocks/>
                </p:cNvGrpSpPr>
                <p:nvPr/>
              </p:nvGrpSpPr>
              <p:grpSpPr bwMode="auto">
                <a:xfrm rot="-8800323">
                  <a:off x="462" y="1025"/>
                  <a:ext cx="27" cy="40"/>
                  <a:chOff x="2051" y="2620"/>
                  <a:chExt cx="190" cy="374"/>
                </a:xfrm>
              </p:grpSpPr>
              <p:sp>
                <p:nvSpPr>
                  <p:cNvPr id="147" name="AutoShape 178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48" name="Rectangle 178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grpSp>
            <p:nvGrpSpPr>
              <p:cNvPr id="89" name="Group 1786"/>
              <p:cNvGrpSpPr>
                <a:grpSpLocks/>
              </p:cNvGrpSpPr>
              <p:nvPr/>
            </p:nvGrpSpPr>
            <p:grpSpPr bwMode="auto">
              <a:xfrm rot="-131691">
                <a:off x="425468" y="1091595"/>
                <a:ext cx="404813" cy="1106490"/>
                <a:chOff x="328" y="768"/>
                <a:chExt cx="255" cy="697"/>
              </a:xfrm>
            </p:grpSpPr>
            <p:grpSp>
              <p:nvGrpSpPr>
                <p:cNvPr id="117" name="Group 1787"/>
                <p:cNvGrpSpPr>
                  <a:grpSpLocks/>
                </p:cNvGrpSpPr>
                <p:nvPr/>
              </p:nvGrpSpPr>
              <p:grpSpPr bwMode="auto">
                <a:xfrm rot="10141859">
                  <a:off x="328" y="768"/>
                  <a:ext cx="255" cy="697"/>
                  <a:chOff x="562" y="2548"/>
                  <a:chExt cx="299" cy="1325"/>
                </a:xfrm>
              </p:grpSpPr>
              <p:sp>
                <p:nvSpPr>
                  <p:cNvPr id="136" name="AutoShape 1788"/>
                  <p:cNvSpPr>
                    <a:spLocks noChangeArrowheads="1"/>
                  </p:cNvSpPr>
                  <p:nvPr/>
                </p:nvSpPr>
                <p:spPr bwMode="auto">
                  <a:xfrm>
                    <a:off x="703" y="2548"/>
                    <a:ext cx="27" cy="610"/>
                  </a:xfrm>
                  <a:prstGeom prst="triangle">
                    <a:avLst>
                      <a:gd name="adj" fmla="val 50000"/>
                    </a:avLst>
                  </a:prstGeom>
                  <a:solidFill>
                    <a:schemeClr val="bg2"/>
                  </a:solidFill>
                  <a:ln w="9525">
                    <a:solidFill>
                      <a:schemeClr val="tx1"/>
                    </a:solidFill>
                    <a:miter lim="800000"/>
                    <a:headEnd/>
                    <a:tailEnd/>
                  </a:ln>
                </p:spPr>
                <p:txBody>
                  <a:bodyPr wrap="none" anchor="ctr"/>
                  <a:lstStyle/>
                  <a:p>
                    <a:endParaRPr lang="en-US" dirty="0"/>
                  </a:p>
                </p:txBody>
              </p:sp>
              <p:sp>
                <p:nvSpPr>
                  <p:cNvPr id="137" name="Rectangle 1789"/>
                  <p:cNvSpPr>
                    <a:spLocks noChangeArrowheads="1"/>
                  </p:cNvSpPr>
                  <p:nvPr/>
                </p:nvSpPr>
                <p:spPr bwMode="auto">
                  <a:xfrm>
                    <a:off x="617" y="3158"/>
                    <a:ext cx="196" cy="488"/>
                  </a:xfrm>
                  <a:prstGeom prst="rect">
                    <a:avLst/>
                  </a:prstGeom>
                  <a:solidFill>
                    <a:schemeClr val="accent1"/>
                  </a:solidFill>
                  <a:ln w="9525">
                    <a:solidFill>
                      <a:schemeClr val="tx1"/>
                    </a:solidFill>
                    <a:miter lim="800000"/>
                    <a:headEnd/>
                    <a:tailEnd/>
                  </a:ln>
                </p:spPr>
                <p:txBody>
                  <a:bodyPr wrap="none" anchor="ctr"/>
                  <a:lstStyle/>
                  <a:p>
                    <a:endParaRPr lang="en-US" dirty="0"/>
                  </a:p>
                </p:txBody>
              </p:sp>
              <p:sp>
                <p:nvSpPr>
                  <p:cNvPr id="138" name="Freeform 1790"/>
                  <p:cNvSpPr>
                    <a:spLocks/>
                  </p:cNvSpPr>
                  <p:nvPr/>
                </p:nvSpPr>
                <p:spPr bwMode="auto">
                  <a:xfrm>
                    <a:off x="606" y="3465"/>
                    <a:ext cx="219" cy="408"/>
                  </a:xfrm>
                  <a:custGeom>
                    <a:avLst/>
                    <a:gdLst>
                      <a:gd name="T0" fmla="*/ 0 w 219"/>
                      <a:gd name="T1" fmla="*/ 408 h 408"/>
                      <a:gd name="T2" fmla="*/ 219 w 219"/>
                      <a:gd name="T3" fmla="*/ 408 h 408"/>
                      <a:gd name="T4" fmla="*/ 219 w 219"/>
                      <a:gd name="T5" fmla="*/ 352 h 408"/>
                      <a:gd name="T6" fmla="*/ 178 w 219"/>
                      <a:gd name="T7" fmla="*/ 352 h 408"/>
                      <a:gd name="T8" fmla="*/ 177 w 219"/>
                      <a:gd name="T9" fmla="*/ 0 h 408"/>
                      <a:gd name="T10" fmla="*/ 42 w 219"/>
                      <a:gd name="T11" fmla="*/ 0 h 408"/>
                      <a:gd name="T12" fmla="*/ 41 w 219"/>
                      <a:gd name="T13" fmla="*/ 353 h 408"/>
                      <a:gd name="T14" fmla="*/ 0 w 219"/>
                      <a:gd name="T15" fmla="*/ 353 h 408"/>
                      <a:gd name="T16" fmla="*/ 0 w 219"/>
                      <a:gd name="T17" fmla="*/ 408 h 4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9"/>
                      <a:gd name="T28" fmla="*/ 0 h 408"/>
                      <a:gd name="T29" fmla="*/ 219 w 219"/>
                      <a:gd name="T30" fmla="*/ 408 h 4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9" h="408">
                        <a:moveTo>
                          <a:pt x="0" y="408"/>
                        </a:moveTo>
                        <a:lnTo>
                          <a:pt x="219" y="408"/>
                        </a:lnTo>
                        <a:lnTo>
                          <a:pt x="219" y="352"/>
                        </a:lnTo>
                        <a:lnTo>
                          <a:pt x="178" y="352"/>
                        </a:lnTo>
                        <a:lnTo>
                          <a:pt x="177" y="0"/>
                        </a:lnTo>
                        <a:lnTo>
                          <a:pt x="42" y="0"/>
                        </a:lnTo>
                        <a:lnTo>
                          <a:pt x="41" y="353"/>
                        </a:lnTo>
                        <a:lnTo>
                          <a:pt x="0" y="353"/>
                        </a:lnTo>
                        <a:lnTo>
                          <a:pt x="0" y="408"/>
                        </a:lnTo>
                        <a:close/>
                      </a:path>
                    </a:pathLst>
                  </a:custGeom>
                  <a:solidFill>
                    <a:schemeClr val="bg1"/>
                  </a:solidFill>
                  <a:ln w="9525">
                    <a:solidFill>
                      <a:schemeClr val="tx1"/>
                    </a:solidFill>
                    <a:round/>
                    <a:headEnd/>
                    <a:tailEnd/>
                  </a:ln>
                </p:spPr>
                <p:txBody>
                  <a:bodyPr/>
                  <a:lstStyle/>
                  <a:p>
                    <a:endParaRPr lang="en-US" dirty="0"/>
                  </a:p>
                </p:txBody>
              </p:sp>
              <p:sp>
                <p:nvSpPr>
                  <p:cNvPr id="139" name="Rectangle 1791"/>
                  <p:cNvSpPr>
                    <a:spLocks noChangeArrowheads="1"/>
                  </p:cNvSpPr>
                  <p:nvPr/>
                </p:nvSpPr>
                <p:spPr bwMode="auto">
                  <a:xfrm>
                    <a:off x="562" y="3632"/>
                    <a:ext cx="299" cy="56"/>
                  </a:xfrm>
                  <a:prstGeom prst="rect">
                    <a:avLst/>
                  </a:prstGeom>
                  <a:solidFill>
                    <a:schemeClr val="bg2"/>
                  </a:solidFill>
                  <a:ln w="9525">
                    <a:solidFill>
                      <a:schemeClr val="tx1"/>
                    </a:solidFill>
                    <a:miter lim="800000"/>
                    <a:headEnd/>
                    <a:tailEnd/>
                  </a:ln>
                </p:spPr>
                <p:txBody>
                  <a:bodyPr wrap="none" anchor="ctr"/>
                  <a:lstStyle/>
                  <a:p>
                    <a:endParaRPr lang="en-US" dirty="0"/>
                  </a:p>
                </p:txBody>
              </p:sp>
            </p:grpSp>
            <p:grpSp>
              <p:nvGrpSpPr>
                <p:cNvPr id="118" name="Group 1792"/>
                <p:cNvGrpSpPr>
                  <a:grpSpLocks/>
                </p:cNvGrpSpPr>
                <p:nvPr/>
              </p:nvGrpSpPr>
              <p:grpSpPr bwMode="auto">
                <a:xfrm rot="-4583237">
                  <a:off x="374" y="1046"/>
                  <a:ext cx="27" cy="40"/>
                  <a:chOff x="2051" y="2620"/>
                  <a:chExt cx="190" cy="374"/>
                </a:xfrm>
              </p:grpSpPr>
              <p:sp>
                <p:nvSpPr>
                  <p:cNvPr id="134" name="AutoShape 179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35" name="Rectangle 179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19" name="Group 1795"/>
                <p:cNvGrpSpPr>
                  <a:grpSpLocks/>
                </p:cNvGrpSpPr>
                <p:nvPr/>
              </p:nvGrpSpPr>
              <p:grpSpPr bwMode="auto">
                <a:xfrm>
                  <a:off x="379" y="1097"/>
                  <a:ext cx="27" cy="40"/>
                  <a:chOff x="2051" y="2620"/>
                  <a:chExt cx="190" cy="374"/>
                </a:xfrm>
              </p:grpSpPr>
              <p:sp>
                <p:nvSpPr>
                  <p:cNvPr id="132" name="AutoShape 179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33" name="Rectangle 179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20" name="Group 1798"/>
                <p:cNvGrpSpPr>
                  <a:grpSpLocks/>
                </p:cNvGrpSpPr>
                <p:nvPr/>
              </p:nvGrpSpPr>
              <p:grpSpPr bwMode="auto">
                <a:xfrm rot="-4975378">
                  <a:off x="362" y="1002"/>
                  <a:ext cx="27" cy="40"/>
                  <a:chOff x="2051" y="2620"/>
                  <a:chExt cx="190" cy="374"/>
                </a:xfrm>
              </p:grpSpPr>
              <p:sp>
                <p:nvSpPr>
                  <p:cNvPr id="130" name="AutoShape 179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31" name="Rectangle 180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21" name="Group 1801"/>
                <p:cNvGrpSpPr>
                  <a:grpSpLocks/>
                </p:cNvGrpSpPr>
                <p:nvPr/>
              </p:nvGrpSpPr>
              <p:grpSpPr bwMode="auto">
                <a:xfrm rot="2682682">
                  <a:off x="453" y="1086"/>
                  <a:ext cx="27" cy="40"/>
                  <a:chOff x="2051" y="2620"/>
                  <a:chExt cx="190" cy="374"/>
                </a:xfrm>
              </p:grpSpPr>
              <p:sp>
                <p:nvSpPr>
                  <p:cNvPr id="128" name="AutoShape 180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29" name="Rectangle 180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22" name="Group 1804"/>
                <p:cNvGrpSpPr>
                  <a:grpSpLocks/>
                </p:cNvGrpSpPr>
                <p:nvPr/>
              </p:nvGrpSpPr>
              <p:grpSpPr bwMode="auto">
                <a:xfrm>
                  <a:off x="423" y="995"/>
                  <a:ext cx="27" cy="40"/>
                  <a:chOff x="2051" y="2620"/>
                  <a:chExt cx="190" cy="374"/>
                </a:xfrm>
              </p:grpSpPr>
              <p:sp>
                <p:nvSpPr>
                  <p:cNvPr id="126" name="AutoShape 1805"/>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27" name="Rectangle 1806"/>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23" name="Group 1807"/>
                <p:cNvGrpSpPr>
                  <a:grpSpLocks/>
                </p:cNvGrpSpPr>
                <p:nvPr/>
              </p:nvGrpSpPr>
              <p:grpSpPr bwMode="auto">
                <a:xfrm rot="-8800323">
                  <a:off x="462" y="1025"/>
                  <a:ext cx="27" cy="40"/>
                  <a:chOff x="2051" y="2620"/>
                  <a:chExt cx="190" cy="374"/>
                </a:xfrm>
              </p:grpSpPr>
              <p:sp>
                <p:nvSpPr>
                  <p:cNvPr id="124" name="AutoShape 180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25" name="Rectangle 180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grpSp>
            <p:nvGrpSpPr>
              <p:cNvPr id="90" name="Group 1810"/>
              <p:cNvGrpSpPr>
                <a:grpSpLocks/>
              </p:cNvGrpSpPr>
              <p:nvPr/>
            </p:nvGrpSpPr>
            <p:grpSpPr bwMode="auto">
              <a:xfrm rot="2982119">
                <a:off x="1359829" y="1885871"/>
                <a:ext cx="404812" cy="1106490"/>
                <a:chOff x="328" y="768"/>
                <a:chExt cx="255" cy="697"/>
              </a:xfrm>
            </p:grpSpPr>
            <p:grpSp>
              <p:nvGrpSpPr>
                <p:cNvPr id="94" name="Group 1811"/>
                <p:cNvGrpSpPr>
                  <a:grpSpLocks/>
                </p:cNvGrpSpPr>
                <p:nvPr/>
              </p:nvGrpSpPr>
              <p:grpSpPr bwMode="auto">
                <a:xfrm rot="10141859">
                  <a:off x="328" y="768"/>
                  <a:ext cx="255" cy="697"/>
                  <a:chOff x="562" y="2548"/>
                  <a:chExt cx="299" cy="1325"/>
                </a:xfrm>
              </p:grpSpPr>
              <p:sp>
                <p:nvSpPr>
                  <p:cNvPr id="113" name="AutoShape 1812"/>
                  <p:cNvSpPr>
                    <a:spLocks noChangeArrowheads="1"/>
                  </p:cNvSpPr>
                  <p:nvPr/>
                </p:nvSpPr>
                <p:spPr bwMode="auto">
                  <a:xfrm>
                    <a:off x="703" y="2548"/>
                    <a:ext cx="27" cy="610"/>
                  </a:xfrm>
                  <a:prstGeom prst="triangle">
                    <a:avLst>
                      <a:gd name="adj" fmla="val 50000"/>
                    </a:avLst>
                  </a:prstGeom>
                  <a:solidFill>
                    <a:schemeClr val="bg2"/>
                  </a:solidFill>
                  <a:ln w="9525">
                    <a:solidFill>
                      <a:schemeClr val="tx1"/>
                    </a:solidFill>
                    <a:miter lim="800000"/>
                    <a:headEnd/>
                    <a:tailEnd/>
                  </a:ln>
                </p:spPr>
                <p:txBody>
                  <a:bodyPr wrap="none" anchor="ctr"/>
                  <a:lstStyle/>
                  <a:p>
                    <a:endParaRPr lang="en-US" dirty="0"/>
                  </a:p>
                </p:txBody>
              </p:sp>
              <p:sp>
                <p:nvSpPr>
                  <p:cNvPr id="114" name="Rectangle 1813"/>
                  <p:cNvSpPr>
                    <a:spLocks noChangeArrowheads="1"/>
                  </p:cNvSpPr>
                  <p:nvPr/>
                </p:nvSpPr>
                <p:spPr bwMode="auto">
                  <a:xfrm>
                    <a:off x="617" y="3158"/>
                    <a:ext cx="196" cy="488"/>
                  </a:xfrm>
                  <a:prstGeom prst="rect">
                    <a:avLst/>
                  </a:prstGeom>
                  <a:solidFill>
                    <a:schemeClr val="accent1"/>
                  </a:solidFill>
                  <a:ln w="9525">
                    <a:solidFill>
                      <a:schemeClr val="tx1"/>
                    </a:solidFill>
                    <a:miter lim="800000"/>
                    <a:headEnd/>
                    <a:tailEnd/>
                  </a:ln>
                </p:spPr>
                <p:txBody>
                  <a:bodyPr wrap="none" anchor="ctr"/>
                  <a:lstStyle/>
                  <a:p>
                    <a:endParaRPr lang="en-US" dirty="0"/>
                  </a:p>
                </p:txBody>
              </p:sp>
              <p:sp>
                <p:nvSpPr>
                  <p:cNvPr id="115" name="Freeform 1814"/>
                  <p:cNvSpPr>
                    <a:spLocks/>
                  </p:cNvSpPr>
                  <p:nvPr/>
                </p:nvSpPr>
                <p:spPr bwMode="auto">
                  <a:xfrm>
                    <a:off x="606" y="3465"/>
                    <a:ext cx="219" cy="408"/>
                  </a:xfrm>
                  <a:custGeom>
                    <a:avLst/>
                    <a:gdLst>
                      <a:gd name="T0" fmla="*/ 0 w 219"/>
                      <a:gd name="T1" fmla="*/ 408 h 408"/>
                      <a:gd name="T2" fmla="*/ 219 w 219"/>
                      <a:gd name="T3" fmla="*/ 408 h 408"/>
                      <a:gd name="T4" fmla="*/ 219 w 219"/>
                      <a:gd name="T5" fmla="*/ 352 h 408"/>
                      <a:gd name="T6" fmla="*/ 178 w 219"/>
                      <a:gd name="T7" fmla="*/ 352 h 408"/>
                      <a:gd name="T8" fmla="*/ 177 w 219"/>
                      <a:gd name="T9" fmla="*/ 0 h 408"/>
                      <a:gd name="T10" fmla="*/ 42 w 219"/>
                      <a:gd name="T11" fmla="*/ 0 h 408"/>
                      <a:gd name="T12" fmla="*/ 41 w 219"/>
                      <a:gd name="T13" fmla="*/ 353 h 408"/>
                      <a:gd name="T14" fmla="*/ 0 w 219"/>
                      <a:gd name="T15" fmla="*/ 353 h 408"/>
                      <a:gd name="T16" fmla="*/ 0 w 219"/>
                      <a:gd name="T17" fmla="*/ 408 h 4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9"/>
                      <a:gd name="T28" fmla="*/ 0 h 408"/>
                      <a:gd name="T29" fmla="*/ 219 w 219"/>
                      <a:gd name="T30" fmla="*/ 408 h 4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9" h="408">
                        <a:moveTo>
                          <a:pt x="0" y="408"/>
                        </a:moveTo>
                        <a:lnTo>
                          <a:pt x="219" y="408"/>
                        </a:lnTo>
                        <a:lnTo>
                          <a:pt x="219" y="352"/>
                        </a:lnTo>
                        <a:lnTo>
                          <a:pt x="178" y="352"/>
                        </a:lnTo>
                        <a:lnTo>
                          <a:pt x="177" y="0"/>
                        </a:lnTo>
                        <a:lnTo>
                          <a:pt x="42" y="0"/>
                        </a:lnTo>
                        <a:lnTo>
                          <a:pt x="41" y="353"/>
                        </a:lnTo>
                        <a:lnTo>
                          <a:pt x="0" y="353"/>
                        </a:lnTo>
                        <a:lnTo>
                          <a:pt x="0" y="408"/>
                        </a:lnTo>
                        <a:close/>
                      </a:path>
                    </a:pathLst>
                  </a:custGeom>
                  <a:solidFill>
                    <a:schemeClr val="bg1"/>
                  </a:solidFill>
                  <a:ln w="9525">
                    <a:solidFill>
                      <a:schemeClr val="tx1"/>
                    </a:solidFill>
                    <a:round/>
                    <a:headEnd/>
                    <a:tailEnd/>
                  </a:ln>
                </p:spPr>
                <p:txBody>
                  <a:bodyPr/>
                  <a:lstStyle/>
                  <a:p>
                    <a:endParaRPr lang="en-US" dirty="0"/>
                  </a:p>
                </p:txBody>
              </p:sp>
              <p:sp>
                <p:nvSpPr>
                  <p:cNvPr id="116" name="Rectangle 1815"/>
                  <p:cNvSpPr>
                    <a:spLocks noChangeArrowheads="1"/>
                  </p:cNvSpPr>
                  <p:nvPr/>
                </p:nvSpPr>
                <p:spPr bwMode="auto">
                  <a:xfrm>
                    <a:off x="562" y="3632"/>
                    <a:ext cx="299" cy="56"/>
                  </a:xfrm>
                  <a:prstGeom prst="rect">
                    <a:avLst/>
                  </a:prstGeom>
                  <a:solidFill>
                    <a:schemeClr val="bg2"/>
                  </a:solidFill>
                  <a:ln w="9525">
                    <a:solidFill>
                      <a:schemeClr val="tx1"/>
                    </a:solidFill>
                    <a:miter lim="800000"/>
                    <a:headEnd/>
                    <a:tailEnd/>
                  </a:ln>
                </p:spPr>
                <p:txBody>
                  <a:bodyPr wrap="none" anchor="ctr"/>
                  <a:lstStyle/>
                  <a:p>
                    <a:endParaRPr lang="en-US" dirty="0"/>
                  </a:p>
                </p:txBody>
              </p:sp>
            </p:grpSp>
            <p:grpSp>
              <p:nvGrpSpPr>
                <p:cNvPr id="95" name="Group 1816"/>
                <p:cNvGrpSpPr>
                  <a:grpSpLocks/>
                </p:cNvGrpSpPr>
                <p:nvPr/>
              </p:nvGrpSpPr>
              <p:grpSpPr bwMode="auto">
                <a:xfrm rot="-4583237">
                  <a:off x="374" y="1046"/>
                  <a:ext cx="27" cy="40"/>
                  <a:chOff x="2051" y="2620"/>
                  <a:chExt cx="190" cy="374"/>
                </a:xfrm>
              </p:grpSpPr>
              <p:sp>
                <p:nvSpPr>
                  <p:cNvPr id="111" name="AutoShape 1817"/>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12" name="Rectangle 1818"/>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96" name="Group 1819"/>
                <p:cNvGrpSpPr>
                  <a:grpSpLocks/>
                </p:cNvGrpSpPr>
                <p:nvPr/>
              </p:nvGrpSpPr>
              <p:grpSpPr bwMode="auto">
                <a:xfrm>
                  <a:off x="379" y="1097"/>
                  <a:ext cx="27" cy="40"/>
                  <a:chOff x="2051" y="2620"/>
                  <a:chExt cx="190" cy="374"/>
                </a:xfrm>
              </p:grpSpPr>
              <p:sp>
                <p:nvSpPr>
                  <p:cNvPr id="109" name="AutoShape 182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10" name="Rectangle 182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7" name="Group 1822"/>
                <p:cNvGrpSpPr>
                  <a:grpSpLocks/>
                </p:cNvGrpSpPr>
                <p:nvPr/>
              </p:nvGrpSpPr>
              <p:grpSpPr bwMode="auto">
                <a:xfrm rot="-4975378">
                  <a:off x="362" y="1002"/>
                  <a:ext cx="27" cy="40"/>
                  <a:chOff x="2051" y="2620"/>
                  <a:chExt cx="190" cy="374"/>
                </a:xfrm>
              </p:grpSpPr>
              <p:sp>
                <p:nvSpPr>
                  <p:cNvPr id="107" name="AutoShape 182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08" name="Rectangle 182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8" name="Group 1825"/>
                <p:cNvGrpSpPr>
                  <a:grpSpLocks/>
                </p:cNvGrpSpPr>
                <p:nvPr/>
              </p:nvGrpSpPr>
              <p:grpSpPr bwMode="auto">
                <a:xfrm rot="2682682">
                  <a:off x="453" y="1086"/>
                  <a:ext cx="27" cy="40"/>
                  <a:chOff x="2051" y="2620"/>
                  <a:chExt cx="190" cy="374"/>
                </a:xfrm>
              </p:grpSpPr>
              <p:sp>
                <p:nvSpPr>
                  <p:cNvPr id="105" name="AutoShape 182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06" name="Rectangle 182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9" name="Group 1828"/>
                <p:cNvGrpSpPr>
                  <a:grpSpLocks/>
                </p:cNvGrpSpPr>
                <p:nvPr/>
              </p:nvGrpSpPr>
              <p:grpSpPr bwMode="auto">
                <a:xfrm>
                  <a:off x="423" y="995"/>
                  <a:ext cx="27" cy="40"/>
                  <a:chOff x="2051" y="2620"/>
                  <a:chExt cx="190" cy="374"/>
                </a:xfrm>
              </p:grpSpPr>
              <p:sp>
                <p:nvSpPr>
                  <p:cNvPr id="103" name="AutoShape 182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04" name="Rectangle 183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00" name="Group 1831"/>
                <p:cNvGrpSpPr>
                  <a:grpSpLocks/>
                </p:cNvGrpSpPr>
                <p:nvPr/>
              </p:nvGrpSpPr>
              <p:grpSpPr bwMode="auto">
                <a:xfrm rot="-8800323">
                  <a:off x="462" y="1025"/>
                  <a:ext cx="27" cy="40"/>
                  <a:chOff x="2051" y="2620"/>
                  <a:chExt cx="190" cy="374"/>
                </a:xfrm>
              </p:grpSpPr>
              <p:sp>
                <p:nvSpPr>
                  <p:cNvPr id="101" name="AutoShape 183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02" name="Rectangle 183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sp>
            <p:nvSpPr>
              <p:cNvPr id="91" name="Freeform 90"/>
              <p:cNvSpPr/>
              <p:nvPr/>
            </p:nvSpPr>
            <p:spPr>
              <a:xfrm>
                <a:off x="1623060" y="535305"/>
                <a:ext cx="1291590" cy="2116455"/>
              </a:xfrm>
              <a:custGeom>
                <a:avLst/>
                <a:gdLst>
                  <a:gd name="connsiteX0" fmla="*/ 0 w 1291590"/>
                  <a:gd name="connsiteY0" fmla="*/ 2116455 h 2116455"/>
                  <a:gd name="connsiteX1" fmla="*/ 868680 w 1291590"/>
                  <a:gd name="connsiteY1" fmla="*/ 184785 h 2116455"/>
                  <a:gd name="connsiteX2" fmla="*/ 1291590 w 1291590"/>
                  <a:gd name="connsiteY2" fmla="*/ 1007745 h 2116455"/>
                </a:gdLst>
                <a:ahLst/>
                <a:cxnLst>
                  <a:cxn ang="0">
                    <a:pos x="connsiteX0" y="connsiteY0"/>
                  </a:cxn>
                  <a:cxn ang="0">
                    <a:pos x="connsiteX1" y="connsiteY1"/>
                  </a:cxn>
                  <a:cxn ang="0">
                    <a:pos x="connsiteX2" y="connsiteY2"/>
                  </a:cxn>
                </a:cxnLst>
                <a:rect l="l" t="t" r="r" b="b"/>
                <a:pathLst>
                  <a:path w="1291590" h="2116455">
                    <a:moveTo>
                      <a:pt x="0" y="2116455"/>
                    </a:moveTo>
                    <a:cubicBezTo>
                      <a:pt x="326707" y="1243012"/>
                      <a:pt x="653415" y="369570"/>
                      <a:pt x="868680" y="184785"/>
                    </a:cubicBezTo>
                    <a:cubicBezTo>
                      <a:pt x="1083945" y="0"/>
                      <a:pt x="1187767" y="503872"/>
                      <a:pt x="1291590" y="1007745"/>
                    </a:cubicBezTo>
                  </a:path>
                </a:pathLst>
              </a:cu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2" name="Freeform 91"/>
              <p:cNvSpPr/>
              <p:nvPr/>
            </p:nvSpPr>
            <p:spPr>
              <a:xfrm>
                <a:off x="1623060" y="643890"/>
                <a:ext cx="2514600" cy="933450"/>
              </a:xfrm>
              <a:custGeom>
                <a:avLst/>
                <a:gdLst>
                  <a:gd name="connsiteX0" fmla="*/ 0 w 2514600"/>
                  <a:gd name="connsiteY0" fmla="*/ 681990 h 933450"/>
                  <a:gd name="connsiteX1" fmla="*/ 914400 w 2514600"/>
                  <a:gd name="connsiteY1" fmla="*/ 41910 h 933450"/>
                  <a:gd name="connsiteX2" fmla="*/ 2514600 w 2514600"/>
                  <a:gd name="connsiteY2" fmla="*/ 933450 h 933450"/>
                  <a:gd name="connsiteX3" fmla="*/ 2514600 w 2514600"/>
                  <a:gd name="connsiteY3" fmla="*/ 933450 h 933450"/>
                </a:gdLst>
                <a:ahLst/>
                <a:cxnLst>
                  <a:cxn ang="0">
                    <a:pos x="connsiteX0" y="connsiteY0"/>
                  </a:cxn>
                  <a:cxn ang="0">
                    <a:pos x="connsiteX1" y="connsiteY1"/>
                  </a:cxn>
                  <a:cxn ang="0">
                    <a:pos x="connsiteX2" y="connsiteY2"/>
                  </a:cxn>
                  <a:cxn ang="0">
                    <a:pos x="connsiteX3" y="connsiteY3"/>
                  </a:cxn>
                </a:cxnLst>
                <a:rect l="l" t="t" r="r" b="b"/>
                <a:pathLst>
                  <a:path w="2514600" h="933450">
                    <a:moveTo>
                      <a:pt x="0" y="681990"/>
                    </a:moveTo>
                    <a:cubicBezTo>
                      <a:pt x="247650" y="340995"/>
                      <a:pt x="495300" y="0"/>
                      <a:pt x="914400" y="41910"/>
                    </a:cubicBezTo>
                    <a:cubicBezTo>
                      <a:pt x="1333500" y="83820"/>
                      <a:pt x="2514600" y="933450"/>
                      <a:pt x="2514600" y="933450"/>
                    </a:cubicBezTo>
                    <a:lnTo>
                      <a:pt x="2514600" y="933450"/>
                    </a:lnTo>
                  </a:path>
                </a:pathLst>
              </a:cu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3" name="Freeform 92"/>
              <p:cNvSpPr/>
              <p:nvPr/>
            </p:nvSpPr>
            <p:spPr>
              <a:xfrm>
                <a:off x="523875" y="609600"/>
                <a:ext cx="4893945" cy="1451610"/>
              </a:xfrm>
              <a:custGeom>
                <a:avLst/>
                <a:gdLst>
                  <a:gd name="connsiteX0" fmla="*/ 253365 w 4893945"/>
                  <a:gd name="connsiteY0" fmla="*/ 1310640 h 1451610"/>
                  <a:gd name="connsiteX1" fmla="*/ 299085 w 4893945"/>
                  <a:gd name="connsiteY1" fmla="*/ 1242060 h 1451610"/>
                  <a:gd name="connsiteX2" fmla="*/ 2047875 w 4893945"/>
                  <a:gd name="connsiteY2" fmla="*/ 53340 h 1451610"/>
                  <a:gd name="connsiteX3" fmla="*/ 4893945 w 4893945"/>
                  <a:gd name="connsiteY3" fmla="*/ 922020 h 1451610"/>
                  <a:gd name="connsiteX4" fmla="*/ 4893945 w 4893945"/>
                  <a:gd name="connsiteY4" fmla="*/ 922020 h 1451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3945" h="1451610">
                    <a:moveTo>
                      <a:pt x="253365" y="1310640"/>
                    </a:moveTo>
                    <a:cubicBezTo>
                      <a:pt x="126682" y="1381125"/>
                      <a:pt x="0" y="1451610"/>
                      <a:pt x="299085" y="1242060"/>
                    </a:cubicBezTo>
                    <a:cubicBezTo>
                      <a:pt x="598170" y="1032510"/>
                      <a:pt x="1282065" y="106680"/>
                      <a:pt x="2047875" y="53340"/>
                    </a:cubicBezTo>
                    <a:cubicBezTo>
                      <a:pt x="2813685" y="0"/>
                      <a:pt x="4893945" y="922020"/>
                      <a:pt x="4893945" y="922020"/>
                    </a:cubicBezTo>
                    <a:lnTo>
                      <a:pt x="4893945" y="922020"/>
                    </a:lnTo>
                  </a:path>
                </a:pathLst>
              </a:cu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239" name="Oval 1395"/>
            <p:cNvSpPr>
              <a:spLocks noChangeArrowheads="1"/>
            </p:cNvSpPr>
            <p:nvPr/>
          </p:nvSpPr>
          <p:spPr bwMode="auto">
            <a:xfrm>
              <a:off x="2035494" y="6448048"/>
              <a:ext cx="401142" cy="259497"/>
            </a:xfrm>
            <a:prstGeom prst="ellipse">
              <a:avLst/>
            </a:prstGeom>
            <a:solidFill>
              <a:schemeClr val="tx1"/>
            </a:solidFill>
            <a:ln w="9525">
              <a:solidFill>
                <a:schemeClr val="tx1"/>
              </a:solidFill>
              <a:round/>
              <a:headEnd/>
              <a:tailEnd/>
            </a:ln>
          </p:spPr>
          <p:txBody>
            <a:bodyPr wrap="none" anchor="ctr"/>
            <a:lstStyle/>
            <a:p>
              <a:pPr algn="ctr"/>
              <a:r>
                <a:rPr lang="en-US" sz="2000" b="1" dirty="0">
                  <a:solidFill>
                    <a:schemeClr val="bg1"/>
                  </a:solidFill>
                </a:rPr>
                <a:t>4</a:t>
              </a:r>
            </a:p>
          </p:txBody>
        </p:sp>
        <p:sp>
          <p:nvSpPr>
            <p:cNvPr id="240" name="Oval 1395"/>
            <p:cNvSpPr>
              <a:spLocks noChangeArrowheads="1"/>
            </p:cNvSpPr>
            <p:nvPr/>
          </p:nvSpPr>
          <p:spPr bwMode="auto">
            <a:xfrm>
              <a:off x="2523831" y="6441584"/>
              <a:ext cx="377286" cy="259497"/>
            </a:xfrm>
            <a:prstGeom prst="ellipse">
              <a:avLst/>
            </a:prstGeom>
            <a:solidFill>
              <a:schemeClr val="tx1"/>
            </a:solidFill>
            <a:ln w="9525">
              <a:solidFill>
                <a:schemeClr val="tx1"/>
              </a:solidFill>
              <a:round/>
              <a:headEnd/>
              <a:tailEnd/>
            </a:ln>
          </p:spPr>
          <p:txBody>
            <a:bodyPr wrap="none" anchor="ctr"/>
            <a:lstStyle/>
            <a:p>
              <a:pPr algn="ctr"/>
              <a:r>
                <a:rPr lang="en-US" sz="2000" b="1" dirty="0" smtClean="0">
                  <a:solidFill>
                    <a:schemeClr val="bg1"/>
                  </a:solidFill>
                </a:rPr>
                <a:t>5</a:t>
              </a:r>
              <a:endParaRPr lang="en-US" sz="2000" b="1" dirty="0">
                <a:solidFill>
                  <a:schemeClr val="bg1"/>
                </a:solidFill>
              </a:endParaRPr>
            </a:p>
          </p:txBody>
        </p:sp>
        <p:sp>
          <p:nvSpPr>
            <p:cNvPr id="241" name="Oval 1395"/>
            <p:cNvSpPr>
              <a:spLocks noChangeArrowheads="1"/>
            </p:cNvSpPr>
            <p:nvPr/>
          </p:nvSpPr>
          <p:spPr bwMode="auto">
            <a:xfrm>
              <a:off x="2972688" y="6441583"/>
              <a:ext cx="414023" cy="259497"/>
            </a:xfrm>
            <a:prstGeom prst="ellipse">
              <a:avLst/>
            </a:prstGeom>
            <a:solidFill>
              <a:schemeClr val="tx1"/>
            </a:solidFill>
            <a:ln w="9525">
              <a:solidFill>
                <a:schemeClr val="tx1"/>
              </a:solidFill>
              <a:round/>
              <a:headEnd/>
              <a:tailEnd/>
            </a:ln>
          </p:spPr>
          <p:txBody>
            <a:bodyPr wrap="none" anchor="ctr"/>
            <a:lstStyle/>
            <a:p>
              <a:pPr algn="ctr"/>
              <a:r>
                <a:rPr lang="en-US" sz="2000" b="1" dirty="0" smtClean="0">
                  <a:solidFill>
                    <a:schemeClr val="bg1"/>
                  </a:solidFill>
                </a:rPr>
                <a:t>6</a:t>
              </a:r>
              <a:endParaRPr lang="en-US" sz="2000" b="1" dirty="0">
                <a:solidFill>
                  <a:schemeClr val="bg1"/>
                </a:solidFill>
              </a:endParaRPr>
            </a:p>
          </p:txBody>
        </p:sp>
      </p:grpSp>
      <p:sp>
        <p:nvSpPr>
          <p:cNvPr id="242" name="Oval 1395"/>
          <p:cNvSpPr>
            <a:spLocks noChangeArrowheads="1"/>
          </p:cNvSpPr>
          <p:nvPr/>
        </p:nvSpPr>
        <p:spPr bwMode="auto">
          <a:xfrm>
            <a:off x="1376329" y="4020086"/>
            <a:ext cx="261018" cy="259497"/>
          </a:xfrm>
          <a:prstGeom prst="ellipse">
            <a:avLst/>
          </a:prstGeom>
          <a:solidFill>
            <a:schemeClr val="tx1"/>
          </a:solidFill>
          <a:ln w="9525">
            <a:solidFill>
              <a:schemeClr val="tx1"/>
            </a:solidFill>
            <a:round/>
            <a:headEnd/>
            <a:tailEnd/>
          </a:ln>
        </p:spPr>
        <p:txBody>
          <a:bodyPr wrap="none" anchor="ctr"/>
          <a:lstStyle/>
          <a:p>
            <a:pPr algn="ctr"/>
            <a:r>
              <a:rPr lang="en-US" sz="2000" b="1" dirty="0">
                <a:solidFill>
                  <a:schemeClr val="bg1"/>
                </a:solidFill>
              </a:rPr>
              <a:t>1</a:t>
            </a:r>
          </a:p>
        </p:txBody>
      </p:sp>
      <p:sp>
        <p:nvSpPr>
          <p:cNvPr id="243" name="Oval 1395"/>
          <p:cNvSpPr>
            <a:spLocks noChangeArrowheads="1"/>
          </p:cNvSpPr>
          <p:nvPr/>
        </p:nvSpPr>
        <p:spPr bwMode="auto">
          <a:xfrm>
            <a:off x="2946049" y="2650391"/>
            <a:ext cx="261018" cy="259497"/>
          </a:xfrm>
          <a:prstGeom prst="ellipse">
            <a:avLst/>
          </a:prstGeom>
          <a:solidFill>
            <a:schemeClr val="tx1"/>
          </a:solidFill>
          <a:ln w="9525">
            <a:solidFill>
              <a:schemeClr val="tx1"/>
            </a:solidFill>
            <a:round/>
            <a:headEnd/>
            <a:tailEnd/>
          </a:ln>
        </p:spPr>
        <p:txBody>
          <a:bodyPr wrap="none" anchor="ctr"/>
          <a:lstStyle/>
          <a:p>
            <a:pPr algn="ctr"/>
            <a:r>
              <a:rPr lang="en-US" sz="2000" b="1" dirty="0" smtClean="0">
                <a:solidFill>
                  <a:schemeClr val="bg1"/>
                </a:solidFill>
              </a:rPr>
              <a:t>2</a:t>
            </a:r>
            <a:endParaRPr lang="en-US" sz="2000" b="1" dirty="0">
              <a:solidFill>
                <a:schemeClr val="bg1"/>
              </a:solidFill>
            </a:endParaRPr>
          </a:p>
        </p:txBody>
      </p:sp>
      <p:sp>
        <p:nvSpPr>
          <p:cNvPr id="244" name="Oval 1395"/>
          <p:cNvSpPr>
            <a:spLocks noChangeArrowheads="1"/>
          </p:cNvSpPr>
          <p:nvPr/>
        </p:nvSpPr>
        <p:spPr bwMode="auto">
          <a:xfrm>
            <a:off x="3128929" y="3832940"/>
            <a:ext cx="261018" cy="259497"/>
          </a:xfrm>
          <a:prstGeom prst="ellipse">
            <a:avLst/>
          </a:prstGeom>
          <a:solidFill>
            <a:schemeClr val="tx1"/>
          </a:solidFill>
          <a:ln w="9525">
            <a:solidFill>
              <a:schemeClr val="tx1"/>
            </a:solidFill>
            <a:round/>
            <a:headEnd/>
            <a:tailEnd/>
          </a:ln>
        </p:spPr>
        <p:txBody>
          <a:bodyPr wrap="none" anchor="ctr"/>
          <a:lstStyle/>
          <a:p>
            <a:pPr algn="ctr"/>
            <a:r>
              <a:rPr lang="en-US" sz="2000" b="1" dirty="0">
                <a:solidFill>
                  <a:schemeClr val="bg1"/>
                </a:solidFill>
              </a:rPr>
              <a:t>3</a:t>
            </a:r>
          </a:p>
        </p:txBody>
      </p:sp>
      <p:sp>
        <p:nvSpPr>
          <p:cNvPr id="245" name="Oval 1395"/>
          <p:cNvSpPr>
            <a:spLocks noChangeArrowheads="1"/>
          </p:cNvSpPr>
          <p:nvPr/>
        </p:nvSpPr>
        <p:spPr bwMode="auto">
          <a:xfrm>
            <a:off x="2930809" y="5029736"/>
            <a:ext cx="261018" cy="259497"/>
          </a:xfrm>
          <a:prstGeom prst="ellipse">
            <a:avLst/>
          </a:prstGeom>
          <a:solidFill>
            <a:schemeClr val="tx1"/>
          </a:solidFill>
          <a:ln w="9525">
            <a:solidFill>
              <a:schemeClr val="tx1"/>
            </a:solidFill>
            <a:round/>
            <a:headEnd/>
            <a:tailEnd/>
          </a:ln>
        </p:spPr>
        <p:txBody>
          <a:bodyPr wrap="none" anchor="ctr"/>
          <a:lstStyle/>
          <a:p>
            <a:pPr algn="ctr"/>
            <a:r>
              <a:rPr lang="en-US" sz="2000" b="1" dirty="0">
                <a:solidFill>
                  <a:schemeClr val="bg1"/>
                </a:solidFill>
              </a:rPr>
              <a:t>4</a:t>
            </a:r>
          </a:p>
        </p:txBody>
      </p:sp>
      <p:sp>
        <p:nvSpPr>
          <p:cNvPr id="246" name="Oval 1395"/>
          <p:cNvSpPr>
            <a:spLocks noChangeArrowheads="1"/>
          </p:cNvSpPr>
          <p:nvPr/>
        </p:nvSpPr>
        <p:spPr bwMode="auto">
          <a:xfrm>
            <a:off x="1989739" y="5667911"/>
            <a:ext cx="261018" cy="259497"/>
          </a:xfrm>
          <a:prstGeom prst="ellipse">
            <a:avLst/>
          </a:prstGeom>
          <a:solidFill>
            <a:schemeClr val="tx1"/>
          </a:solidFill>
          <a:ln w="9525">
            <a:solidFill>
              <a:schemeClr val="tx1"/>
            </a:solidFill>
            <a:round/>
            <a:headEnd/>
            <a:tailEnd/>
          </a:ln>
        </p:spPr>
        <p:txBody>
          <a:bodyPr wrap="none" anchor="ctr"/>
          <a:lstStyle/>
          <a:p>
            <a:pPr algn="ctr"/>
            <a:r>
              <a:rPr lang="en-US" sz="2000" b="1" dirty="0" smtClean="0">
                <a:solidFill>
                  <a:schemeClr val="bg1"/>
                </a:solidFill>
              </a:rPr>
              <a:t>5</a:t>
            </a:r>
            <a:endParaRPr lang="en-US" sz="2000" b="1" dirty="0">
              <a:solidFill>
                <a:schemeClr val="bg1"/>
              </a:solidFill>
            </a:endParaRPr>
          </a:p>
        </p:txBody>
      </p:sp>
      <p:sp>
        <p:nvSpPr>
          <p:cNvPr id="247" name="Oval 1395"/>
          <p:cNvSpPr>
            <a:spLocks noChangeArrowheads="1"/>
          </p:cNvSpPr>
          <p:nvPr/>
        </p:nvSpPr>
        <p:spPr bwMode="auto">
          <a:xfrm>
            <a:off x="2005932" y="6153685"/>
            <a:ext cx="261018" cy="259497"/>
          </a:xfrm>
          <a:prstGeom prst="ellipse">
            <a:avLst/>
          </a:prstGeom>
          <a:solidFill>
            <a:schemeClr val="tx1"/>
          </a:solidFill>
          <a:ln w="9525">
            <a:solidFill>
              <a:schemeClr val="tx1"/>
            </a:solidFill>
            <a:round/>
            <a:headEnd/>
            <a:tailEnd/>
          </a:ln>
        </p:spPr>
        <p:txBody>
          <a:bodyPr wrap="none" anchor="ctr"/>
          <a:lstStyle/>
          <a:p>
            <a:pPr algn="ctr"/>
            <a:r>
              <a:rPr lang="en-US" sz="2000" b="1" dirty="0" smtClean="0">
                <a:solidFill>
                  <a:schemeClr val="bg1"/>
                </a:solidFill>
              </a:rPr>
              <a:t>6</a:t>
            </a:r>
            <a:endParaRPr lang="en-US" sz="2000" b="1" dirty="0">
              <a:solidFill>
                <a:schemeClr val="bg1"/>
              </a:solidFill>
            </a:endParaRPr>
          </a:p>
        </p:txBody>
      </p:sp>
      <p:sp>
        <p:nvSpPr>
          <p:cNvPr id="252" name="TextBox 251"/>
          <p:cNvSpPr txBox="1"/>
          <p:nvPr/>
        </p:nvSpPr>
        <p:spPr>
          <a:xfrm>
            <a:off x="1120140" y="2674620"/>
            <a:ext cx="886781" cy="461665"/>
          </a:xfrm>
          <a:prstGeom prst="rect">
            <a:avLst/>
          </a:prstGeom>
          <a:noFill/>
        </p:spPr>
        <p:txBody>
          <a:bodyPr wrap="none" rtlCol="0">
            <a:spAutoFit/>
          </a:bodyPr>
          <a:lstStyle/>
          <a:p>
            <a:r>
              <a:rPr lang="en-US" sz="2400" dirty="0" smtClean="0"/>
              <a:t>12 hr</a:t>
            </a:r>
            <a:endParaRPr lang="en-US" sz="2400" dirty="0"/>
          </a:p>
        </p:txBody>
      </p:sp>
      <p:sp>
        <p:nvSpPr>
          <p:cNvPr id="253" name="Rectangle 252"/>
          <p:cNvSpPr/>
          <p:nvPr/>
        </p:nvSpPr>
        <p:spPr>
          <a:xfrm>
            <a:off x="1337310" y="3737610"/>
            <a:ext cx="32004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6" name="AutoShape 29"/>
          <p:cNvSpPr>
            <a:spLocks/>
          </p:cNvSpPr>
          <p:nvPr/>
        </p:nvSpPr>
        <p:spPr bwMode="auto">
          <a:xfrm>
            <a:off x="1826578" y="4817428"/>
            <a:ext cx="144462" cy="1728787"/>
          </a:xfrm>
          <a:prstGeom prst="leftBrace">
            <a:avLst>
              <a:gd name="adj1" fmla="val 99726"/>
              <a:gd name="adj2" fmla="val 50000"/>
            </a:avLst>
          </a:prstGeom>
          <a:noFill/>
          <a:ln w="28575">
            <a:solidFill>
              <a:schemeClr val="tx1"/>
            </a:solidFill>
            <a:round/>
            <a:headEnd/>
            <a:tailEnd/>
          </a:ln>
        </p:spPr>
        <p:txBody>
          <a:bodyPr wrap="none" anchor="ctr"/>
          <a:lstStyle/>
          <a:p>
            <a:endParaRPr lang="en-US" dirty="0"/>
          </a:p>
        </p:txBody>
      </p:sp>
      <p:sp>
        <p:nvSpPr>
          <p:cNvPr id="258" name="Rectangle 257"/>
          <p:cNvSpPr/>
          <p:nvPr/>
        </p:nvSpPr>
        <p:spPr>
          <a:xfrm>
            <a:off x="2674620" y="5360670"/>
            <a:ext cx="400050" cy="1051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9" name="Rectangle 258"/>
          <p:cNvSpPr/>
          <p:nvPr/>
        </p:nvSpPr>
        <p:spPr>
          <a:xfrm>
            <a:off x="3729990" y="5234940"/>
            <a:ext cx="400050" cy="1158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0" name="Rectangle 259"/>
          <p:cNvSpPr/>
          <p:nvPr/>
        </p:nvSpPr>
        <p:spPr>
          <a:xfrm>
            <a:off x="4739640" y="5189220"/>
            <a:ext cx="400050" cy="1230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484875173"/>
      </p:ext>
    </p:extLst>
  </p:cSld>
  <p:clrMapOvr>
    <a:masterClrMapping/>
  </p:clrMapOvr>
  <mc:AlternateContent xmlns:mc="http://schemas.openxmlformats.org/markup-compatibility/2006" xmlns:p14="http://schemas.microsoft.com/office/powerpoint/2010/main">
    <mc:Choice Requires="p14">
      <p:transition spd="slow" p14:dur="2000" advTm="75435"/>
    </mc:Choice>
    <mc:Fallback xmlns="">
      <p:transition spd="slow" advTm="75435"/>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6024"/>
                                        </p:tgtEl>
                                        <p:attrNameLst>
                                          <p:attrName>style.visibility</p:attrName>
                                        </p:attrNameLst>
                                      </p:cBhvr>
                                      <p:to>
                                        <p:strVal val="visible"/>
                                      </p:to>
                                    </p:set>
                                  </p:childTnLst>
                                </p:cTn>
                              </p:par>
                              <p:par>
                                <p:cTn id="13" presetID="1" presetClass="entr" presetSubtype="0" fill="hold" grpId="0" nodeType="withEffect" nodePh="1">
                                  <p:stCondLst>
                                    <p:cond delay="0"/>
                                  </p:stCondLst>
                                  <p:endCondLst>
                                    <p:cond evt="begin" delay="0">
                                      <p:tn val="13"/>
                                    </p:cond>
                                  </p:endCondLst>
                                  <p:childTnLst>
                                    <p:set>
                                      <p:cBhvr>
                                        <p:cTn id="14" dur="1" fill="hold">
                                          <p:stCondLst>
                                            <p:cond delay="0"/>
                                          </p:stCondLst>
                                        </p:cTn>
                                        <p:tgtEl>
                                          <p:spTgt spid="133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6029"/>
                                        </p:tgtEl>
                                        <p:attrNameLst>
                                          <p:attrName>style.visibility</p:attrName>
                                        </p:attrNameLst>
                                      </p:cBhvr>
                                      <p:to>
                                        <p:strVal val="visible"/>
                                      </p:to>
                                    </p:set>
                                  </p:childTnLst>
                                </p:cTn>
                              </p:par>
                              <p:par>
                                <p:cTn id="17" presetID="1" presetClass="entr" presetSubtype="0" fill="hold" grpId="0" nodeType="withEffect" nodePh="1">
                                  <p:stCondLst>
                                    <p:cond delay="0"/>
                                  </p:stCondLst>
                                  <p:endCondLst>
                                    <p:cond evt="begin" delay="0">
                                      <p:tn val="17"/>
                                    </p:cond>
                                  </p:endCondLst>
                                  <p:childTnLst>
                                    <p:set>
                                      <p:cBhvr>
                                        <p:cTn id="18" dur="1" fill="hold">
                                          <p:stCondLst>
                                            <p:cond delay="0"/>
                                          </p:stCondLst>
                                        </p:cTn>
                                        <p:tgtEl>
                                          <p:spTgt spid="133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45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6046">
                                            <p:txEl>
                                              <p:pRg st="0" end="0"/>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258"/>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259"/>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260"/>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86046">
                                            <p:txEl>
                                              <p:pRg st="2" end="2"/>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86046">
                                            <p:txEl>
                                              <p:pRg st="3" end="3"/>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8603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p:bldP spid="86029" grpId="0"/>
      <p:bldP spid="86030" grpId="0"/>
      <p:bldP spid="17436" grpId="0"/>
      <p:bldP spid="13342" grpId="0"/>
      <p:bldP spid="17452" grpId="0" animBg="1"/>
      <p:bldP spid="242" grpId="0" animBg="1"/>
      <p:bldP spid="243" grpId="0" animBg="1"/>
      <p:bldP spid="244" grpId="0" animBg="1"/>
      <p:bldP spid="245" grpId="0" animBg="1"/>
      <p:bldP spid="246" grpId="0" animBg="1"/>
      <p:bldP spid="247" grpId="0" animBg="1"/>
      <p:bldP spid="252" grpId="0"/>
      <p:bldP spid="253" grpId="0" animBg="1"/>
      <p:bldP spid="256" grpId="0" animBg="1"/>
      <p:bldP spid="258" grpId="0" animBg="1"/>
      <p:bldP spid="258" grpId="1" animBg="1"/>
      <p:bldP spid="259" grpId="0" animBg="1"/>
      <p:bldP spid="259" grpId="1" animBg="1"/>
      <p:bldP spid="260" grpId="0" animBg="1"/>
      <p:bldP spid="260" grpId="1"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ext Box 11"/>
          <p:cNvSpPr txBox="1">
            <a:spLocks noChangeArrowheads="1"/>
          </p:cNvSpPr>
          <p:nvPr/>
        </p:nvSpPr>
        <p:spPr bwMode="auto">
          <a:xfrm>
            <a:off x="5632450" y="4097338"/>
            <a:ext cx="184150" cy="366712"/>
          </a:xfrm>
          <a:prstGeom prst="rect">
            <a:avLst/>
          </a:prstGeom>
          <a:noFill/>
          <a:ln w="9525">
            <a:noFill/>
            <a:miter lim="800000"/>
            <a:headEnd/>
            <a:tailEnd/>
          </a:ln>
        </p:spPr>
        <p:txBody>
          <a:bodyPr wrap="none">
            <a:spAutoFit/>
          </a:bodyPr>
          <a:lstStyle/>
          <a:p>
            <a:endParaRPr lang="en-US" dirty="0"/>
          </a:p>
        </p:txBody>
      </p:sp>
      <p:sp>
        <p:nvSpPr>
          <p:cNvPr id="13320" name="Text Box 15"/>
          <p:cNvSpPr txBox="1">
            <a:spLocks noChangeArrowheads="1"/>
          </p:cNvSpPr>
          <p:nvPr/>
        </p:nvSpPr>
        <p:spPr bwMode="auto">
          <a:xfrm>
            <a:off x="3157773" y="4186116"/>
            <a:ext cx="3003323" cy="523220"/>
          </a:xfrm>
          <a:prstGeom prst="rect">
            <a:avLst/>
          </a:prstGeom>
          <a:noFill/>
          <a:ln w="9525">
            <a:noFill/>
            <a:miter lim="800000"/>
            <a:headEnd/>
            <a:tailEnd/>
          </a:ln>
        </p:spPr>
        <p:txBody>
          <a:bodyPr wrap="none">
            <a:spAutoFit/>
          </a:bodyPr>
          <a:lstStyle/>
          <a:p>
            <a:r>
              <a:rPr lang="en-US" sz="2800" dirty="0" smtClean="0"/>
              <a:t>HV + LV 1:1 ratio </a:t>
            </a:r>
            <a:endParaRPr lang="en-US" sz="2800" dirty="0"/>
          </a:p>
        </p:txBody>
      </p:sp>
      <p:sp>
        <p:nvSpPr>
          <p:cNvPr id="13337" name="Text Box 29"/>
          <p:cNvSpPr txBox="1">
            <a:spLocks noChangeArrowheads="1"/>
          </p:cNvSpPr>
          <p:nvPr/>
        </p:nvSpPr>
        <p:spPr bwMode="auto">
          <a:xfrm>
            <a:off x="6784975" y="423863"/>
            <a:ext cx="184150" cy="366712"/>
          </a:xfrm>
          <a:prstGeom prst="rect">
            <a:avLst/>
          </a:prstGeom>
          <a:noFill/>
          <a:ln w="9525">
            <a:noFill/>
            <a:miter lim="800000"/>
            <a:headEnd/>
            <a:tailEnd/>
          </a:ln>
        </p:spPr>
        <p:txBody>
          <a:bodyPr wrap="none">
            <a:spAutoFit/>
          </a:bodyPr>
          <a:lstStyle/>
          <a:p>
            <a:endParaRPr lang="en-US" dirty="0"/>
          </a:p>
        </p:txBody>
      </p:sp>
      <p:sp>
        <p:nvSpPr>
          <p:cNvPr id="13339" name="Text Box 36"/>
          <p:cNvSpPr txBox="1">
            <a:spLocks noChangeArrowheads="1"/>
          </p:cNvSpPr>
          <p:nvPr/>
        </p:nvSpPr>
        <p:spPr bwMode="auto">
          <a:xfrm>
            <a:off x="4048125" y="639763"/>
            <a:ext cx="184150" cy="366712"/>
          </a:xfrm>
          <a:prstGeom prst="rect">
            <a:avLst/>
          </a:prstGeom>
          <a:noFill/>
          <a:ln w="9525">
            <a:noFill/>
            <a:miter lim="800000"/>
            <a:headEnd/>
            <a:tailEnd/>
          </a:ln>
        </p:spPr>
        <p:txBody>
          <a:bodyPr wrap="none">
            <a:spAutoFit/>
          </a:bodyPr>
          <a:lstStyle/>
          <a:p>
            <a:endParaRPr lang="en-US" dirty="0"/>
          </a:p>
        </p:txBody>
      </p:sp>
      <p:sp>
        <p:nvSpPr>
          <p:cNvPr id="13341" name="Text Box 39"/>
          <p:cNvSpPr txBox="1">
            <a:spLocks noChangeArrowheads="1"/>
          </p:cNvSpPr>
          <p:nvPr/>
        </p:nvSpPr>
        <p:spPr bwMode="auto">
          <a:xfrm>
            <a:off x="7216775" y="136525"/>
            <a:ext cx="184150" cy="366713"/>
          </a:xfrm>
          <a:prstGeom prst="rect">
            <a:avLst/>
          </a:prstGeom>
          <a:noFill/>
          <a:ln w="9525">
            <a:noFill/>
            <a:miter lim="800000"/>
            <a:headEnd/>
            <a:tailEnd/>
          </a:ln>
        </p:spPr>
        <p:txBody>
          <a:bodyPr wrap="none">
            <a:spAutoFit/>
          </a:bodyPr>
          <a:lstStyle/>
          <a:p>
            <a:endParaRPr lang="en-US" dirty="0"/>
          </a:p>
        </p:txBody>
      </p:sp>
      <p:sp>
        <p:nvSpPr>
          <p:cNvPr id="32" name="TextBox 31"/>
          <p:cNvSpPr txBox="1"/>
          <p:nvPr/>
        </p:nvSpPr>
        <p:spPr>
          <a:xfrm>
            <a:off x="2696867" y="874972"/>
            <a:ext cx="4199640" cy="523220"/>
          </a:xfrm>
          <a:prstGeom prst="rect">
            <a:avLst/>
          </a:prstGeom>
          <a:noFill/>
        </p:spPr>
        <p:txBody>
          <a:bodyPr wrap="square" rtlCol="0">
            <a:spAutoFit/>
          </a:bodyPr>
          <a:lstStyle/>
          <a:p>
            <a:r>
              <a:rPr lang="en-US" sz="2800" u="sng" dirty="0" smtClean="0"/>
              <a:t>Treatments</a:t>
            </a:r>
            <a:r>
              <a:rPr lang="en-US" sz="2800" dirty="0" smtClean="0"/>
              <a:t> – (14-28 fish)</a:t>
            </a:r>
          </a:p>
        </p:txBody>
      </p:sp>
      <p:grpSp>
        <p:nvGrpSpPr>
          <p:cNvPr id="2" name="Group 12"/>
          <p:cNvGrpSpPr/>
          <p:nvPr/>
        </p:nvGrpSpPr>
        <p:grpSpPr>
          <a:xfrm>
            <a:off x="455700" y="1909746"/>
            <a:ext cx="3260746" cy="1955626"/>
            <a:chOff x="4211638" y="836613"/>
            <a:chExt cx="2320925" cy="1368425"/>
          </a:xfrm>
        </p:grpSpPr>
        <p:pic>
          <p:nvPicPr>
            <p:cNvPr id="34" name="Picture 38" descr="3032536186_96c678cf10"/>
            <p:cNvPicPr>
              <a:picLocks noChangeAspect="1" noChangeArrowheads="1"/>
            </p:cNvPicPr>
            <p:nvPr/>
          </p:nvPicPr>
          <p:blipFill>
            <a:blip r:embed="rId4" cstate="print"/>
            <a:srcRect/>
            <a:stretch>
              <a:fillRect/>
            </a:stretch>
          </p:blipFill>
          <p:spPr bwMode="auto">
            <a:xfrm>
              <a:off x="4211638" y="836613"/>
              <a:ext cx="2320925" cy="1368425"/>
            </a:xfrm>
            <a:prstGeom prst="rect">
              <a:avLst/>
            </a:prstGeom>
            <a:noFill/>
            <a:ln w="9525">
              <a:noFill/>
              <a:miter lim="800000"/>
              <a:headEnd/>
              <a:tailEnd/>
            </a:ln>
          </p:spPr>
        </p:pic>
        <p:sp>
          <p:nvSpPr>
            <p:cNvPr id="35" name="Oval 34"/>
            <p:cNvSpPr/>
            <p:nvPr/>
          </p:nvSpPr>
          <p:spPr>
            <a:xfrm>
              <a:off x="4932363" y="1541741"/>
              <a:ext cx="287336" cy="1444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37" name="TextBox 36"/>
          <p:cNvSpPr txBox="1"/>
          <p:nvPr/>
        </p:nvSpPr>
        <p:spPr>
          <a:xfrm>
            <a:off x="6546729" y="1387318"/>
            <a:ext cx="1578253" cy="523220"/>
          </a:xfrm>
          <a:prstGeom prst="rect">
            <a:avLst/>
          </a:prstGeom>
          <a:noFill/>
        </p:spPr>
        <p:txBody>
          <a:bodyPr wrap="none" rtlCol="0">
            <a:spAutoFit/>
          </a:bodyPr>
          <a:lstStyle/>
          <a:p>
            <a:r>
              <a:rPr lang="en-US" sz="2800" dirty="0" smtClean="0"/>
              <a:t>LV alone</a:t>
            </a:r>
          </a:p>
        </p:txBody>
      </p:sp>
      <p:grpSp>
        <p:nvGrpSpPr>
          <p:cNvPr id="3" name="Group 17"/>
          <p:cNvGrpSpPr/>
          <p:nvPr/>
        </p:nvGrpSpPr>
        <p:grpSpPr>
          <a:xfrm>
            <a:off x="5483505" y="1939636"/>
            <a:ext cx="3260746" cy="1955626"/>
            <a:chOff x="4211638" y="2420938"/>
            <a:chExt cx="2320925" cy="1368425"/>
          </a:xfrm>
        </p:grpSpPr>
        <p:pic>
          <p:nvPicPr>
            <p:cNvPr id="39" name="Picture 38" descr="3032536186_96c678cf10"/>
            <p:cNvPicPr>
              <a:picLocks noChangeAspect="1" noChangeArrowheads="1"/>
            </p:cNvPicPr>
            <p:nvPr/>
          </p:nvPicPr>
          <p:blipFill>
            <a:blip r:embed="rId4" cstate="print"/>
            <a:srcRect/>
            <a:stretch>
              <a:fillRect/>
            </a:stretch>
          </p:blipFill>
          <p:spPr bwMode="auto">
            <a:xfrm>
              <a:off x="4211638" y="2420938"/>
              <a:ext cx="2320925" cy="1368425"/>
            </a:xfrm>
            <a:prstGeom prst="rect">
              <a:avLst/>
            </a:prstGeom>
            <a:noFill/>
            <a:ln w="9525">
              <a:noFill/>
              <a:miter lim="800000"/>
              <a:headEnd/>
              <a:tailEnd/>
            </a:ln>
          </p:spPr>
        </p:pic>
        <p:sp>
          <p:nvSpPr>
            <p:cNvPr id="40" name="Oval 39"/>
            <p:cNvSpPr/>
            <p:nvPr/>
          </p:nvSpPr>
          <p:spPr>
            <a:xfrm>
              <a:off x="4859338" y="3103386"/>
              <a:ext cx="288925" cy="144462"/>
            </a:xfrm>
            <a:prstGeom prst="ellips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nvGrpSpPr>
          <p:cNvPr id="4" name="Group 46"/>
          <p:cNvGrpSpPr/>
          <p:nvPr/>
        </p:nvGrpSpPr>
        <p:grpSpPr>
          <a:xfrm>
            <a:off x="3015871" y="4709336"/>
            <a:ext cx="3287129" cy="1939313"/>
            <a:chOff x="6156176" y="2780928"/>
            <a:chExt cx="1872208" cy="1008112"/>
          </a:xfrm>
        </p:grpSpPr>
        <p:grpSp>
          <p:nvGrpSpPr>
            <p:cNvPr id="5" name="Group 12"/>
            <p:cNvGrpSpPr/>
            <p:nvPr/>
          </p:nvGrpSpPr>
          <p:grpSpPr>
            <a:xfrm>
              <a:off x="6156176" y="2780928"/>
              <a:ext cx="1872208" cy="1008112"/>
              <a:chOff x="4211638" y="836613"/>
              <a:chExt cx="2320925" cy="1368425"/>
            </a:xfrm>
          </p:grpSpPr>
          <p:pic>
            <p:nvPicPr>
              <p:cNvPr id="43" name="Picture 38" descr="3032536186_96c678cf10"/>
              <p:cNvPicPr>
                <a:picLocks noChangeAspect="1" noChangeArrowheads="1"/>
              </p:cNvPicPr>
              <p:nvPr/>
            </p:nvPicPr>
            <p:blipFill>
              <a:blip r:embed="rId4" cstate="print"/>
              <a:srcRect/>
              <a:stretch>
                <a:fillRect/>
              </a:stretch>
            </p:blipFill>
            <p:spPr bwMode="auto">
              <a:xfrm>
                <a:off x="4211638" y="836613"/>
                <a:ext cx="2320925" cy="1368425"/>
              </a:xfrm>
              <a:prstGeom prst="rect">
                <a:avLst/>
              </a:prstGeom>
              <a:noFill/>
              <a:ln w="9525">
                <a:noFill/>
                <a:miter lim="800000"/>
                <a:headEnd/>
                <a:tailEnd/>
              </a:ln>
            </p:spPr>
          </p:pic>
          <p:sp>
            <p:nvSpPr>
              <p:cNvPr id="44" name="Oval 43"/>
              <p:cNvSpPr/>
              <p:nvPr/>
            </p:nvSpPr>
            <p:spPr>
              <a:xfrm>
                <a:off x="4932363" y="1505957"/>
                <a:ext cx="287337" cy="1444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46" name="Oval 45"/>
            <p:cNvSpPr/>
            <p:nvPr/>
          </p:nvSpPr>
          <p:spPr>
            <a:xfrm>
              <a:off x="7092280" y="3356992"/>
              <a:ext cx="231785" cy="105255"/>
            </a:xfrm>
            <a:prstGeom prst="ellips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48" name="TextBox 47"/>
          <p:cNvSpPr txBox="1"/>
          <p:nvPr/>
        </p:nvSpPr>
        <p:spPr>
          <a:xfrm>
            <a:off x="1096414" y="1388184"/>
            <a:ext cx="2134525" cy="523220"/>
          </a:xfrm>
          <a:prstGeom prst="rect">
            <a:avLst/>
          </a:prstGeom>
          <a:noFill/>
        </p:spPr>
        <p:txBody>
          <a:bodyPr wrap="square" rtlCol="0">
            <a:spAutoFit/>
          </a:bodyPr>
          <a:lstStyle/>
          <a:p>
            <a:r>
              <a:rPr lang="en-US" sz="2800" dirty="0" smtClean="0"/>
              <a:t>HV alone</a:t>
            </a:r>
          </a:p>
        </p:txBody>
      </p:sp>
      <p:sp>
        <p:nvSpPr>
          <p:cNvPr id="27" name="Text Box 27"/>
          <p:cNvSpPr txBox="1">
            <a:spLocks noChangeArrowheads="1"/>
          </p:cNvSpPr>
          <p:nvPr/>
        </p:nvSpPr>
        <p:spPr bwMode="auto">
          <a:xfrm>
            <a:off x="0" y="117877"/>
            <a:ext cx="9144000" cy="646331"/>
          </a:xfrm>
          <a:prstGeom prst="rect">
            <a:avLst/>
          </a:prstGeom>
          <a:solidFill>
            <a:srgbClr val="99FFCC"/>
          </a:solidFill>
          <a:ln w="9525">
            <a:noFill/>
            <a:miter lim="800000"/>
            <a:headEnd/>
            <a:tailEnd/>
          </a:ln>
        </p:spPr>
        <p:txBody>
          <a:bodyPr wrap="square">
            <a:spAutoFit/>
          </a:bodyPr>
          <a:lstStyle/>
          <a:p>
            <a:pPr algn="ctr"/>
            <a:r>
              <a:rPr lang="en-US" sz="3600" dirty="0" smtClean="0"/>
              <a:t>Experimental Design - Continued </a:t>
            </a:r>
            <a:endParaRPr lang="en-US" sz="3600" dirty="0"/>
          </a:p>
        </p:txBody>
      </p:sp>
    </p:spTree>
    <p:custDataLst>
      <p:tags r:id="rId1"/>
    </p:custDataLst>
    <p:extLst>
      <p:ext uri="{BB962C8B-B14F-4D97-AF65-F5344CB8AC3E}">
        <p14:creationId xmlns:p14="http://schemas.microsoft.com/office/powerpoint/2010/main" val="3627337559"/>
      </p:ext>
    </p:extLst>
  </p:cSld>
  <p:clrMapOvr>
    <a:masterClrMapping/>
  </p:clrMapOvr>
  <mc:AlternateContent xmlns:mc="http://schemas.openxmlformats.org/markup-compatibility/2006" xmlns:p14="http://schemas.microsoft.com/office/powerpoint/2010/main">
    <mc:Choice Requires="p14">
      <p:transition spd="slow" p14:dur="2000" advTm="54928"/>
    </mc:Choice>
    <mc:Fallback xmlns="">
      <p:transition spd="slow" advTm="5492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3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0" grpId="0"/>
      <p:bldP spid="37" grpId="0"/>
      <p:bldP spid="48"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ext Box 11"/>
          <p:cNvSpPr txBox="1">
            <a:spLocks noChangeArrowheads="1"/>
          </p:cNvSpPr>
          <p:nvPr/>
        </p:nvSpPr>
        <p:spPr bwMode="auto">
          <a:xfrm>
            <a:off x="5632450" y="4097338"/>
            <a:ext cx="184150" cy="366712"/>
          </a:xfrm>
          <a:prstGeom prst="rect">
            <a:avLst/>
          </a:prstGeom>
          <a:noFill/>
          <a:ln w="9525">
            <a:noFill/>
            <a:miter lim="800000"/>
            <a:headEnd/>
            <a:tailEnd/>
          </a:ln>
        </p:spPr>
        <p:txBody>
          <a:bodyPr wrap="none">
            <a:spAutoFit/>
          </a:bodyPr>
          <a:lstStyle/>
          <a:p>
            <a:endParaRPr lang="en-US" dirty="0"/>
          </a:p>
        </p:txBody>
      </p:sp>
      <p:pic>
        <p:nvPicPr>
          <p:cNvPr id="86032" name="Picture 16"/>
          <p:cNvPicPr>
            <a:picLocks noGrp="1" noChangeAspect="1" noChangeArrowheads="1"/>
          </p:cNvPicPr>
          <p:nvPr>
            <p:ph sz="quarter" idx="3"/>
          </p:nvPr>
        </p:nvPicPr>
        <p:blipFill>
          <a:blip r:embed="rId4" cstate="print"/>
          <a:srcRect l="32349" t="24901" r="35303" b="45534"/>
          <a:stretch>
            <a:fillRect/>
          </a:stretch>
        </p:blipFill>
        <p:spPr>
          <a:xfrm>
            <a:off x="5178916" y="3284747"/>
            <a:ext cx="3714124" cy="2784583"/>
          </a:xfrm>
        </p:spPr>
      </p:pic>
      <p:sp>
        <p:nvSpPr>
          <p:cNvPr id="86036" name="Oval 20"/>
          <p:cNvSpPr>
            <a:spLocks noChangeArrowheads="1"/>
          </p:cNvSpPr>
          <p:nvPr/>
        </p:nvSpPr>
        <p:spPr bwMode="auto">
          <a:xfrm>
            <a:off x="5941288" y="3161612"/>
            <a:ext cx="2345462" cy="1113208"/>
          </a:xfrm>
          <a:prstGeom prst="ellipse">
            <a:avLst/>
          </a:prstGeom>
          <a:solidFill>
            <a:schemeClr val="accent1">
              <a:alpha val="0"/>
            </a:schemeClr>
          </a:solidFill>
          <a:ln w="50800">
            <a:solidFill>
              <a:srgbClr val="FF6600"/>
            </a:solidFill>
            <a:round/>
            <a:headEnd/>
            <a:tailEnd/>
          </a:ln>
        </p:spPr>
        <p:txBody>
          <a:bodyPr wrap="none" anchor="ctr"/>
          <a:lstStyle/>
          <a:p>
            <a:endParaRPr lang="en-US" dirty="0"/>
          </a:p>
        </p:txBody>
      </p:sp>
      <p:sp>
        <p:nvSpPr>
          <p:cNvPr id="86040" name="Text Box 24"/>
          <p:cNvSpPr txBox="1">
            <a:spLocks noChangeArrowheads="1"/>
          </p:cNvSpPr>
          <p:nvPr/>
        </p:nvSpPr>
        <p:spPr bwMode="auto">
          <a:xfrm>
            <a:off x="123131" y="6199423"/>
            <a:ext cx="5715806" cy="523220"/>
          </a:xfrm>
          <a:prstGeom prst="rect">
            <a:avLst/>
          </a:prstGeom>
          <a:noFill/>
          <a:ln w="9525">
            <a:noFill/>
            <a:miter lim="800000"/>
            <a:headEnd/>
            <a:tailEnd/>
          </a:ln>
        </p:spPr>
        <p:txBody>
          <a:bodyPr wrap="square">
            <a:spAutoFit/>
          </a:bodyPr>
          <a:lstStyle/>
          <a:p>
            <a:r>
              <a:rPr lang="en-US" sz="2800" b="1" dirty="0">
                <a:solidFill>
                  <a:srgbClr val="FF6600"/>
                </a:solidFill>
              </a:rPr>
              <a:t>Injection bypasses host entry</a:t>
            </a:r>
          </a:p>
        </p:txBody>
      </p:sp>
      <p:sp>
        <p:nvSpPr>
          <p:cNvPr id="13337" name="Text Box 29"/>
          <p:cNvSpPr txBox="1">
            <a:spLocks noChangeArrowheads="1"/>
          </p:cNvSpPr>
          <p:nvPr/>
        </p:nvSpPr>
        <p:spPr bwMode="auto">
          <a:xfrm>
            <a:off x="6784975" y="423863"/>
            <a:ext cx="184150" cy="366712"/>
          </a:xfrm>
          <a:prstGeom prst="rect">
            <a:avLst/>
          </a:prstGeom>
          <a:noFill/>
          <a:ln w="9525">
            <a:noFill/>
            <a:miter lim="800000"/>
            <a:headEnd/>
            <a:tailEnd/>
          </a:ln>
        </p:spPr>
        <p:txBody>
          <a:bodyPr wrap="none">
            <a:spAutoFit/>
          </a:bodyPr>
          <a:lstStyle/>
          <a:p>
            <a:endParaRPr lang="en-US" dirty="0"/>
          </a:p>
        </p:txBody>
      </p:sp>
      <p:sp>
        <p:nvSpPr>
          <p:cNvPr id="13339" name="Text Box 36"/>
          <p:cNvSpPr txBox="1">
            <a:spLocks noChangeArrowheads="1"/>
          </p:cNvSpPr>
          <p:nvPr/>
        </p:nvSpPr>
        <p:spPr bwMode="auto">
          <a:xfrm>
            <a:off x="4048125" y="639763"/>
            <a:ext cx="184150" cy="366712"/>
          </a:xfrm>
          <a:prstGeom prst="rect">
            <a:avLst/>
          </a:prstGeom>
          <a:noFill/>
          <a:ln w="9525">
            <a:noFill/>
            <a:miter lim="800000"/>
            <a:headEnd/>
            <a:tailEnd/>
          </a:ln>
        </p:spPr>
        <p:txBody>
          <a:bodyPr wrap="none">
            <a:spAutoFit/>
          </a:bodyPr>
          <a:lstStyle/>
          <a:p>
            <a:endParaRPr lang="en-US" dirty="0"/>
          </a:p>
        </p:txBody>
      </p:sp>
      <p:sp>
        <p:nvSpPr>
          <p:cNvPr id="13341" name="Text Box 39"/>
          <p:cNvSpPr txBox="1">
            <a:spLocks noChangeArrowheads="1"/>
          </p:cNvSpPr>
          <p:nvPr/>
        </p:nvSpPr>
        <p:spPr bwMode="auto">
          <a:xfrm>
            <a:off x="7216775" y="136525"/>
            <a:ext cx="184150" cy="366713"/>
          </a:xfrm>
          <a:prstGeom prst="rect">
            <a:avLst/>
          </a:prstGeom>
          <a:noFill/>
          <a:ln w="9525">
            <a:noFill/>
            <a:miter lim="800000"/>
            <a:headEnd/>
            <a:tailEnd/>
          </a:ln>
        </p:spPr>
        <p:txBody>
          <a:bodyPr wrap="none">
            <a:spAutoFit/>
          </a:bodyPr>
          <a:lstStyle/>
          <a:p>
            <a:endParaRPr lang="en-US" dirty="0"/>
          </a:p>
        </p:txBody>
      </p:sp>
      <p:sp>
        <p:nvSpPr>
          <p:cNvPr id="27" name="Text Box 27"/>
          <p:cNvSpPr txBox="1">
            <a:spLocks noChangeArrowheads="1"/>
          </p:cNvSpPr>
          <p:nvPr/>
        </p:nvSpPr>
        <p:spPr bwMode="auto">
          <a:xfrm>
            <a:off x="0" y="68329"/>
            <a:ext cx="9144000" cy="646331"/>
          </a:xfrm>
          <a:prstGeom prst="rect">
            <a:avLst/>
          </a:prstGeom>
          <a:solidFill>
            <a:srgbClr val="99FFCC"/>
          </a:solidFill>
          <a:ln w="9525">
            <a:noFill/>
            <a:miter lim="800000"/>
            <a:headEnd/>
            <a:tailEnd/>
          </a:ln>
        </p:spPr>
        <p:txBody>
          <a:bodyPr wrap="square">
            <a:spAutoFit/>
          </a:bodyPr>
          <a:lstStyle/>
          <a:p>
            <a:pPr algn="ctr"/>
            <a:r>
              <a:rPr lang="en-US" sz="3600" dirty="0" smtClean="0"/>
              <a:t>Infection Cycle Fitness </a:t>
            </a:r>
            <a:endParaRPr lang="en-US" sz="3600" dirty="0"/>
          </a:p>
        </p:txBody>
      </p:sp>
      <p:grpSp>
        <p:nvGrpSpPr>
          <p:cNvPr id="375" name="Group 374"/>
          <p:cNvGrpSpPr/>
          <p:nvPr/>
        </p:nvGrpSpPr>
        <p:grpSpPr>
          <a:xfrm>
            <a:off x="2981035" y="737718"/>
            <a:ext cx="2895512" cy="2423893"/>
            <a:chOff x="6008053" y="1127207"/>
            <a:chExt cx="2095817" cy="1958893"/>
          </a:xfrm>
        </p:grpSpPr>
        <p:sp>
          <p:nvSpPr>
            <p:cNvPr id="13342" name="Text Box 42"/>
            <p:cNvSpPr txBox="1">
              <a:spLocks noChangeArrowheads="1"/>
            </p:cNvSpPr>
            <p:nvPr/>
          </p:nvSpPr>
          <p:spPr bwMode="auto">
            <a:xfrm>
              <a:off x="6008053" y="2864630"/>
              <a:ext cx="464146" cy="140240"/>
            </a:xfrm>
            <a:prstGeom prst="rect">
              <a:avLst/>
            </a:prstGeom>
            <a:noFill/>
            <a:ln w="9525">
              <a:noFill/>
              <a:miter lim="800000"/>
              <a:headEnd/>
              <a:tailEnd/>
            </a:ln>
          </p:spPr>
          <p:txBody>
            <a:bodyPr>
              <a:spAutoFit/>
            </a:bodyPr>
            <a:lstStyle/>
            <a:p>
              <a:pPr>
                <a:spcBef>
                  <a:spcPct val="50000"/>
                </a:spcBef>
              </a:pPr>
              <a:endParaRPr lang="en-US" sz="200" dirty="0"/>
            </a:p>
          </p:txBody>
        </p:sp>
        <p:sp>
          <p:nvSpPr>
            <p:cNvPr id="29" name="AutoShape 458"/>
            <p:cNvSpPr>
              <a:spLocks noChangeArrowheads="1"/>
            </p:cNvSpPr>
            <p:nvPr/>
          </p:nvSpPr>
          <p:spPr bwMode="auto">
            <a:xfrm>
              <a:off x="6234197" y="1127207"/>
              <a:ext cx="1869673" cy="1499666"/>
            </a:xfrm>
            <a:prstGeom prst="can">
              <a:avLst>
                <a:gd name="adj" fmla="val 25000"/>
              </a:avLst>
            </a:prstGeom>
            <a:noFill/>
            <a:ln w="9525">
              <a:solidFill>
                <a:schemeClr val="tx1"/>
              </a:solidFill>
              <a:round/>
              <a:headEnd/>
              <a:tailEnd/>
            </a:ln>
          </p:spPr>
          <p:txBody>
            <a:bodyPr wrap="none" anchor="ctr"/>
            <a:lstStyle/>
            <a:p>
              <a:endParaRPr lang="en-US" dirty="0"/>
            </a:p>
          </p:txBody>
        </p:sp>
        <p:sp>
          <p:nvSpPr>
            <p:cNvPr id="30" name="AutoShape 19"/>
            <p:cNvSpPr>
              <a:spLocks noChangeArrowheads="1"/>
            </p:cNvSpPr>
            <p:nvPr/>
          </p:nvSpPr>
          <p:spPr bwMode="auto">
            <a:xfrm>
              <a:off x="6234197" y="1586434"/>
              <a:ext cx="1869673" cy="1499666"/>
            </a:xfrm>
            <a:prstGeom prst="can">
              <a:avLst>
                <a:gd name="adj" fmla="val 25000"/>
              </a:avLst>
            </a:prstGeom>
            <a:solidFill>
              <a:schemeClr val="accent1"/>
            </a:solidFill>
            <a:ln w="9525">
              <a:solidFill>
                <a:schemeClr val="tx1"/>
              </a:solidFill>
              <a:round/>
              <a:headEnd/>
              <a:tailEnd/>
            </a:ln>
          </p:spPr>
          <p:txBody>
            <a:bodyPr wrap="none" anchor="ctr"/>
            <a:lstStyle/>
            <a:p>
              <a:endParaRPr lang="en-US" dirty="0"/>
            </a:p>
          </p:txBody>
        </p:sp>
        <p:grpSp>
          <p:nvGrpSpPr>
            <p:cNvPr id="31" name="Group 18"/>
            <p:cNvGrpSpPr>
              <a:grpSpLocks/>
            </p:cNvGrpSpPr>
            <p:nvPr/>
          </p:nvGrpSpPr>
          <p:grpSpPr bwMode="auto">
            <a:xfrm>
              <a:off x="7144041" y="2689056"/>
              <a:ext cx="901272" cy="260705"/>
              <a:chOff x="1292" y="1548"/>
              <a:chExt cx="2604" cy="763"/>
            </a:xfrm>
          </p:grpSpPr>
          <p:sp>
            <p:nvSpPr>
              <p:cNvPr id="255" name="Freeform 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56" name="Freeform 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57" name="Freeform 1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58" name="Freeform 1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59" name="Freeform 1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60" name="Freeform 7"/>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261" name="Oval 1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262" name="Oval 1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33" name="Group 20"/>
            <p:cNvGrpSpPr>
              <a:grpSpLocks/>
            </p:cNvGrpSpPr>
            <p:nvPr/>
          </p:nvGrpSpPr>
          <p:grpSpPr bwMode="auto">
            <a:xfrm flipH="1">
              <a:off x="6315608" y="2392472"/>
              <a:ext cx="901272" cy="260705"/>
              <a:chOff x="1292" y="1548"/>
              <a:chExt cx="2604" cy="763"/>
            </a:xfrm>
          </p:grpSpPr>
          <p:sp>
            <p:nvSpPr>
              <p:cNvPr id="247" name="Freeform 21"/>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48" name="Freeform 22"/>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49" name="Freeform 23"/>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50" name="Freeform 24"/>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51" name="Freeform 25"/>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52" name="Freeform 26"/>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253" name="Oval 27"/>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254" name="Oval 28"/>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36" name="Group 29"/>
            <p:cNvGrpSpPr>
              <a:grpSpLocks/>
            </p:cNvGrpSpPr>
            <p:nvPr/>
          </p:nvGrpSpPr>
          <p:grpSpPr bwMode="auto">
            <a:xfrm>
              <a:off x="6928364" y="2100671"/>
              <a:ext cx="901272" cy="260705"/>
              <a:chOff x="1292" y="1548"/>
              <a:chExt cx="2604" cy="763"/>
            </a:xfrm>
          </p:grpSpPr>
          <p:sp>
            <p:nvSpPr>
              <p:cNvPr id="239" name="Freeform 3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40" name="Freeform 3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41" name="Freeform 3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42" name="Freeform 3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43" name="Freeform 3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44" name="Freeform 3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tx1">
                  <a:lumMod val="50000"/>
                  <a:lumOff val="50000"/>
                </a:schemeClr>
              </a:solidFill>
              <a:ln w="9525">
                <a:solidFill>
                  <a:schemeClr val="tx1"/>
                </a:solidFill>
                <a:round/>
                <a:headEnd/>
                <a:tailEnd/>
              </a:ln>
            </p:spPr>
            <p:txBody>
              <a:bodyPr/>
              <a:lstStyle/>
              <a:p>
                <a:endParaRPr lang="en-US" dirty="0"/>
              </a:p>
            </p:txBody>
          </p:sp>
          <p:sp>
            <p:nvSpPr>
              <p:cNvPr id="245" name="Oval 36"/>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246" name="Oval 37"/>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38" name="Group 40"/>
            <p:cNvGrpSpPr>
              <a:grpSpLocks/>
            </p:cNvGrpSpPr>
            <p:nvPr/>
          </p:nvGrpSpPr>
          <p:grpSpPr bwMode="auto">
            <a:xfrm rot="2682682">
              <a:off x="6298473" y="1965537"/>
              <a:ext cx="38564" cy="47837"/>
              <a:chOff x="2051" y="2620"/>
              <a:chExt cx="190" cy="374"/>
            </a:xfrm>
          </p:grpSpPr>
          <p:sp>
            <p:nvSpPr>
              <p:cNvPr id="237" name="AutoShape 38"/>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38" name="Rectangle 39"/>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41" name="Group 41"/>
            <p:cNvGrpSpPr>
              <a:grpSpLocks/>
            </p:cNvGrpSpPr>
            <p:nvPr/>
          </p:nvGrpSpPr>
          <p:grpSpPr bwMode="auto">
            <a:xfrm rot="20511715">
              <a:off x="6338465" y="2125788"/>
              <a:ext cx="38564" cy="47837"/>
              <a:chOff x="2051" y="2620"/>
              <a:chExt cx="190" cy="374"/>
            </a:xfrm>
          </p:grpSpPr>
          <p:sp>
            <p:nvSpPr>
              <p:cNvPr id="235" name="AutoShape 4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36" name="Rectangle 4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42" name="Group 44"/>
            <p:cNvGrpSpPr>
              <a:grpSpLocks/>
            </p:cNvGrpSpPr>
            <p:nvPr/>
          </p:nvGrpSpPr>
          <p:grpSpPr bwMode="auto">
            <a:xfrm rot="20016149">
              <a:off x="6474156" y="2002610"/>
              <a:ext cx="38565" cy="47837"/>
              <a:chOff x="2051" y="2620"/>
              <a:chExt cx="190" cy="374"/>
            </a:xfrm>
          </p:grpSpPr>
          <p:sp>
            <p:nvSpPr>
              <p:cNvPr id="233" name="AutoShape 4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34" name="Rectangle 4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45" name="Group 47"/>
            <p:cNvGrpSpPr>
              <a:grpSpLocks/>
            </p:cNvGrpSpPr>
            <p:nvPr/>
          </p:nvGrpSpPr>
          <p:grpSpPr bwMode="auto">
            <a:xfrm rot="2083627">
              <a:off x="6499866" y="2203522"/>
              <a:ext cx="38565" cy="47837"/>
              <a:chOff x="2051" y="2620"/>
              <a:chExt cx="190" cy="374"/>
            </a:xfrm>
          </p:grpSpPr>
          <p:sp>
            <p:nvSpPr>
              <p:cNvPr id="231" name="AutoShape 4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32" name="Rectangle 4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47" name="Group 50"/>
            <p:cNvGrpSpPr>
              <a:grpSpLocks/>
            </p:cNvGrpSpPr>
            <p:nvPr/>
          </p:nvGrpSpPr>
          <p:grpSpPr bwMode="auto">
            <a:xfrm rot="19833119">
              <a:off x="6675549" y="2080344"/>
              <a:ext cx="38564" cy="47837"/>
              <a:chOff x="2051" y="2620"/>
              <a:chExt cx="190" cy="374"/>
            </a:xfrm>
          </p:grpSpPr>
          <p:sp>
            <p:nvSpPr>
              <p:cNvPr id="229" name="AutoShape 5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30" name="Rectangle 5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49" name="Group 53"/>
            <p:cNvGrpSpPr>
              <a:grpSpLocks/>
            </p:cNvGrpSpPr>
            <p:nvPr/>
          </p:nvGrpSpPr>
          <p:grpSpPr bwMode="auto">
            <a:xfrm rot="9116753">
              <a:off x="6882655" y="2015765"/>
              <a:ext cx="38565" cy="47837"/>
              <a:chOff x="2051" y="2620"/>
              <a:chExt cx="190" cy="374"/>
            </a:xfrm>
          </p:grpSpPr>
          <p:sp>
            <p:nvSpPr>
              <p:cNvPr id="227" name="AutoShape 5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28" name="Rectangle 5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50" name="Group 56"/>
            <p:cNvGrpSpPr>
              <a:grpSpLocks/>
            </p:cNvGrpSpPr>
            <p:nvPr/>
          </p:nvGrpSpPr>
          <p:grpSpPr bwMode="auto">
            <a:xfrm rot="12559809">
              <a:off x="6384172" y="2321917"/>
              <a:ext cx="38564" cy="47837"/>
              <a:chOff x="2051" y="2620"/>
              <a:chExt cx="190" cy="374"/>
            </a:xfrm>
          </p:grpSpPr>
          <p:sp>
            <p:nvSpPr>
              <p:cNvPr id="225" name="AutoShape 5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26" name="Rectangle 5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51" name="Group 59"/>
            <p:cNvGrpSpPr>
              <a:grpSpLocks/>
            </p:cNvGrpSpPr>
            <p:nvPr/>
          </p:nvGrpSpPr>
          <p:grpSpPr bwMode="auto">
            <a:xfrm>
              <a:off x="6831236" y="2246574"/>
              <a:ext cx="38565" cy="47837"/>
              <a:chOff x="2051" y="2620"/>
              <a:chExt cx="190" cy="374"/>
            </a:xfrm>
          </p:grpSpPr>
          <p:sp>
            <p:nvSpPr>
              <p:cNvPr id="223" name="AutoShape 6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24" name="Rectangle 6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52" name="Group 62"/>
            <p:cNvGrpSpPr>
              <a:grpSpLocks/>
            </p:cNvGrpSpPr>
            <p:nvPr/>
          </p:nvGrpSpPr>
          <p:grpSpPr bwMode="auto">
            <a:xfrm>
              <a:off x="6549857" y="2330288"/>
              <a:ext cx="38564" cy="47837"/>
              <a:chOff x="2051" y="2620"/>
              <a:chExt cx="190" cy="374"/>
            </a:xfrm>
          </p:grpSpPr>
          <p:sp>
            <p:nvSpPr>
              <p:cNvPr id="221" name="AutoShape 6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22" name="Rectangle 6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53" name="Group 65"/>
            <p:cNvGrpSpPr>
              <a:grpSpLocks/>
            </p:cNvGrpSpPr>
            <p:nvPr/>
          </p:nvGrpSpPr>
          <p:grpSpPr bwMode="auto">
            <a:xfrm>
              <a:off x="6302756" y="2259730"/>
              <a:ext cx="38565" cy="47837"/>
              <a:chOff x="2051" y="2620"/>
              <a:chExt cx="190" cy="374"/>
            </a:xfrm>
          </p:grpSpPr>
          <p:sp>
            <p:nvSpPr>
              <p:cNvPr id="219" name="AutoShape 6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20" name="Rectangle 6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54" name="Group 68"/>
            <p:cNvGrpSpPr>
              <a:grpSpLocks/>
            </p:cNvGrpSpPr>
            <p:nvPr/>
          </p:nvGrpSpPr>
          <p:grpSpPr bwMode="auto">
            <a:xfrm rot="16624622">
              <a:off x="6647978" y="2218606"/>
              <a:ext cx="32289" cy="57133"/>
              <a:chOff x="2051" y="2620"/>
              <a:chExt cx="190" cy="374"/>
            </a:xfrm>
          </p:grpSpPr>
          <p:sp>
            <p:nvSpPr>
              <p:cNvPr id="217" name="AutoShape 6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18" name="Rectangle 7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55" name="Group 71"/>
            <p:cNvGrpSpPr>
              <a:grpSpLocks/>
            </p:cNvGrpSpPr>
            <p:nvPr/>
          </p:nvGrpSpPr>
          <p:grpSpPr bwMode="auto">
            <a:xfrm rot="14805090">
              <a:off x="6286612" y="2674247"/>
              <a:ext cx="32290" cy="57133"/>
              <a:chOff x="2051" y="2620"/>
              <a:chExt cx="190" cy="374"/>
            </a:xfrm>
          </p:grpSpPr>
          <p:sp>
            <p:nvSpPr>
              <p:cNvPr id="215" name="AutoShape 7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16" name="Rectangle 7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56" name="Group 74"/>
            <p:cNvGrpSpPr>
              <a:grpSpLocks/>
            </p:cNvGrpSpPr>
            <p:nvPr/>
          </p:nvGrpSpPr>
          <p:grpSpPr bwMode="auto">
            <a:xfrm rot="19275134">
              <a:off x="6432735" y="2846919"/>
              <a:ext cx="38564" cy="47837"/>
              <a:chOff x="2051" y="2620"/>
              <a:chExt cx="190" cy="374"/>
            </a:xfrm>
          </p:grpSpPr>
          <p:sp>
            <p:nvSpPr>
              <p:cNvPr id="213" name="AutoShape 7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14" name="Rectangle 7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57" name="Group 77"/>
            <p:cNvGrpSpPr>
              <a:grpSpLocks/>
            </p:cNvGrpSpPr>
            <p:nvPr/>
          </p:nvGrpSpPr>
          <p:grpSpPr bwMode="auto">
            <a:xfrm rot="17016763">
              <a:off x="6609413" y="2897880"/>
              <a:ext cx="32289" cy="57133"/>
              <a:chOff x="2051" y="2620"/>
              <a:chExt cx="190" cy="374"/>
            </a:xfrm>
          </p:grpSpPr>
          <p:sp>
            <p:nvSpPr>
              <p:cNvPr id="211" name="AutoShape 7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12" name="Rectangle 7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58" name="Group 80"/>
            <p:cNvGrpSpPr>
              <a:grpSpLocks/>
            </p:cNvGrpSpPr>
            <p:nvPr/>
          </p:nvGrpSpPr>
          <p:grpSpPr bwMode="auto">
            <a:xfrm rot="6014426">
              <a:off x="6583703" y="2751980"/>
              <a:ext cx="32289" cy="57133"/>
              <a:chOff x="2051" y="2620"/>
              <a:chExt cx="190" cy="374"/>
            </a:xfrm>
          </p:grpSpPr>
          <p:sp>
            <p:nvSpPr>
              <p:cNvPr id="209" name="AutoShape 8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10" name="Rectangle 8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59" name="Group 83"/>
            <p:cNvGrpSpPr>
              <a:grpSpLocks/>
            </p:cNvGrpSpPr>
            <p:nvPr/>
          </p:nvGrpSpPr>
          <p:grpSpPr bwMode="auto">
            <a:xfrm rot="2541315">
              <a:off x="7109758" y="2030116"/>
              <a:ext cx="38564" cy="47837"/>
              <a:chOff x="2051" y="2620"/>
              <a:chExt cx="190" cy="374"/>
            </a:xfrm>
          </p:grpSpPr>
          <p:sp>
            <p:nvSpPr>
              <p:cNvPr id="207" name="AutoShape 8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08" name="Rectangle 8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0" name="Group 86"/>
            <p:cNvGrpSpPr>
              <a:grpSpLocks/>
            </p:cNvGrpSpPr>
            <p:nvPr/>
          </p:nvGrpSpPr>
          <p:grpSpPr bwMode="auto">
            <a:xfrm rot="3075134">
              <a:off x="7007915" y="2331021"/>
              <a:ext cx="32289" cy="57133"/>
              <a:chOff x="2051" y="2620"/>
              <a:chExt cx="190" cy="374"/>
            </a:xfrm>
          </p:grpSpPr>
          <p:sp>
            <p:nvSpPr>
              <p:cNvPr id="205" name="AutoShape 8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06" name="Rectangle 8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1" name="Group 89"/>
            <p:cNvGrpSpPr>
              <a:grpSpLocks/>
            </p:cNvGrpSpPr>
            <p:nvPr/>
          </p:nvGrpSpPr>
          <p:grpSpPr bwMode="auto">
            <a:xfrm rot="18024665">
              <a:off x="7295007" y="2036828"/>
              <a:ext cx="32289" cy="57133"/>
              <a:chOff x="2051" y="2620"/>
              <a:chExt cx="190" cy="374"/>
            </a:xfrm>
          </p:grpSpPr>
          <p:sp>
            <p:nvSpPr>
              <p:cNvPr id="203" name="AutoShape 9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04" name="Rectangle 9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2" name="Group 92"/>
            <p:cNvGrpSpPr>
              <a:grpSpLocks/>
            </p:cNvGrpSpPr>
            <p:nvPr/>
          </p:nvGrpSpPr>
          <p:grpSpPr bwMode="auto">
            <a:xfrm rot="19532884">
              <a:off x="7898192" y="2217873"/>
              <a:ext cx="38564" cy="47837"/>
              <a:chOff x="2051" y="2620"/>
              <a:chExt cx="190" cy="374"/>
            </a:xfrm>
          </p:grpSpPr>
          <p:sp>
            <p:nvSpPr>
              <p:cNvPr id="201" name="AutoShape 9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02" name="Rectangle 9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3" name="Group 95"/>
            <p:cNvGrpSpPr>
              <a:grpSpLocks/>
            </p:cNvGrpSpPr>
            <p:nvPr/>
          </p:nvGrpSpPr>
          <p:grpSpPr bwMode="auto">
            <a:xfrm rot="1759809">
              <a:off x="7442557" y="2019352"/>
              <a:ext cx="38565" cy="47837"/>
              <a:chOff x="2051" y="2620"/>
              <a:chExt cx="190" cy="374"/>
            </a:xfrm>
          </p:grpSpPr>
          <p:sp>
            <p:nvSpPr>
              <p:cNvPr id="199" name="AutoShape 9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00" name="Rectangle 9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4" name="Group 98"/>
            <p:cNvGrpSpPr>
              <a:grpSpLocks/>
            </p:cNvGrpSpPr>
            <p:nvPr/>
          </p:nvGrpSpPr>
          <p:grpSpPr bwMode="auto">
            <a:xfrm>
              <a:off x="7179745" y="2332680"/>
              <a:ext cx="38565" cy="47837"/>
              <a:chOff x="2051" y="2620"/>
              <a:chExt cx="190" cy="374"/>
            </a:xfrm>
          </p:grpSpPr>
          <p:sp>
            <p:nvSpPr>
              <p:cNvPr id="197" name="AutoShape 9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98" name="Rectangle 10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5" name="Group 101"/>
            <p:cNvGrpSpPr>
              <a:grpSpLocks/>
            </p:cNvGrpSpPr>
            <p:nvPr/>
          </p:nvGrpSpPr>
          <p:grpSpPr bwMode="auto">
            <a:xfrm>
              <a:off x="7342574" y="2372145"/>
              <a:ext cx="38565" cy="47837"/>
              <a:chOff x="2051" y="2620"/>
              <a:chExt cx="190" cy="374"/>
            </a:xfrm>
          </p:grpSpPr>
          <p:sp>
            <p:nvSpPr>
              <p:cNvPr id="195" name="AutoShape 10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96" name="Rectangle 10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6" name="Group 104"/>
            <p:cNvGrpSpPr>
              <a:grpSpLocks/>
            </p:cNvGrpSpPr>
            <p:nvPr/>
          </p:nvGrpSpPr>
          <p:grpSpPr bwMode="auto">
            <a:xfrm rot="20016149">
              <a:off x="7301154" y="2562294"/>
              <a:ext cx="38564" cy="47837"/>
              <a:chOff x="2051" y="2620"/>
              <a:chExt cx="190" cy="374"/>
            </a:xfrm>
          </p:grpSpPr>
          <p:sp>
            <p:nvSpPr>
              <p:cNvPr id="193" name="AutoShape 10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94" name="Rectangle 10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7" name="Group 107"/>
            <p:cNvGrpSpPr>
              <a:grpSpLocks/>
            </p:cNvGrpSpPr>
            <p:nvPr/>
          </p:nvGrpSpPr>
          <p:grpSpPr bwMode="auto">
            <a:xfrm rot="2083627">
              <a:off x="8025312" y="2203522"/>
              <a:ext cx="38565" cy="47837"/>
              <a:chOff x="2051" y="2620"/>
              <a:chExt cx="190" cy="374"/>
            </a:xfrm>
          </p:grpSpPr>
          <p:sp>
            <p:nvSpPr>
              <p:cNvPr id="191" name="AutoShape 10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92" name="Rectangle 10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8" name="Group 110"/>
            <p:cNvGrpSpPr>
              <a:grpSpLocks/>
            </p:cNvGrpSpPr>
            <p:nvPr/>
          </p:nvGrpSpPr>
          <p:grpSpPr bwMode="auto">
            <a:xfrm>
              <a:off x="6681262" y="2717761"/>
              <a:ext cx="38564" cy="47837"/>
              <a:chOff x="2051" y="2620"/>
              <a:chExt cx="190" cy="374"/>
            </a:xfrm>
          </p:grpSpPr>
          <p:sp>
            <p:nvSpPr>
              <p:cNvPr id="189" name="AutoShape 11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90" name="Rectangle 11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9" name="Group 113"/>
            <p:cNvGrpSpPr>
              <a:grpSpLocks/>
            </p:cNvGrpSpPr>
            <p:nvPr/>
          </p:nvGrpSpPr>
          <p:grpSpPr bwMode="auto">
            <a:xfrm>
              <a:off x="7791068" y="2568273"/>
              <a:ext cx="38565" cy="47837"/>
              <a:chOff x="2051" y="2620"/>
              <a:chExt cx="190" cy="374"/>
            </a:xfrm>
          </p:grpSpPr>
          <p:sp>
            <p:nvSpPr>
              <p:cNvPr id="187" name="AutoShape 11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88" name="Rectangle 11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0" name="Group 116"/>
            <p:cNvGrpSpPr>
              <a:grpSpLocks/>
            </p:cNvGrpSpPr>
            <p:nvPr/>
          </p:nvGrpSpPr>
          <p:grpSpPr bwMode="auto">
            <a:xfrm rot="2541315">
              <a:off x="7829633" y="1988259"/>
              <a:ext cx="38564" cy="47837"/>
              <a:chOff x="2051" y="2620"/>
              <a:chExt cx="190" cy="374"/>
            </a:xfrm>
          </p:grpSpPr>
          <p:sp>
            <p:nvSpPr>
              <p:cNvPr id="185" name="AutoShape 117"/>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86" name="Rectangle 118"/>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1" name="Group 119"/>
            <p:cNvGrpSpPr>
              <a:grpSpLocks/>
            </p:cNvGrpSpPr>
            <p:nvPr/>
          </p:nvGrpSpPr>
          <p:grpSpPr bwMode="auto">
            <a:xfrm rot="19532884">
              <a:off x="7965322" y="2014569"/>
              <a:ext cx="38565" cy="47837"/>
              <a:chOff x="2051" y="2620"/>
              <a:chExt cx="190" cy="374"/>
            </a:xfrm>
          </p:grpSpPr>
          <p:sp>
            <p:nvSpPr>
              <p:cNvPr id="183" name="AutoShape 12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84" name="Rectangle 12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2" name="Group 122"/>
            <p:cNvGrpSpPr>
              <a:grpSpLocks/>
            </p:cNvGrpSpPr>
            <p:nvPr/>
          </p:nvGrpSpPr>
          <p:grpSpPr bwMode="auto">
            <a:xfrm rot="20511715">
              <a:off x="7582533" y="2419981"/>
              <a:ext cx="38565" cy="47837"/>
              <a:chOff x="2051" y="2620"/>
              <a:chExt cx="190" cy="374"/>
            </a:xfrm>
          </p:grpSpPr>
          <p:sp>
            <p:nvSpPr>
              <p:cNvPr id="181" name="AutoShape 12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82" name="Rectangle 12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3" name="Group 125"/>
            <p:cNvGrpSpPr>
              <a:grpSpLocks/>
            </p:cNvGrpSpPr>
            <p:nvPr/>
          </p:nvGrpSpPr>
          <p:grpSpPr bwMode="auto">
            <a:xfrm rot="2083627">
              <a:off x="7978178" y="2495323"/>
              <a:ext cx="38564" cy="47837"/>
              <a:chOff x="2051" y="2620"/>
              <a:chExt cx="190" cy="374"/>
            </a:xfrm>
          </p:grpSpPr>
          <p:sp>
            <p:nvSpPr>
              <p:cNvPr id="179" name="AutoShape 12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80" name="Rectangle 12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4" name="Group 128"/>
            <p:cNvGrpSpPr>
              <a:grpSpLocks/>
            </p:cNvGrpSpPr>
            <p:nvPr/>
          </p:nvGrpSpPr>
          <p:grpSpPr bwMode="auto">
            <a:xfrm>
              <a:off x="7698227" y="2027724"/>
              <a:ext cx="38564" cy="47837"/>
              <a:chOff x="2051" y="2620"/>
              <a:chExt cx="190" cy="374"/>
            </a:xfrm>
          </p:grpSpPr>
          <p:sp>
            <p:nvSpPr>
              <p:cNvPr id="177" name="AutoShape 12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78" name="Rectangle 13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5" name="Group 131"/>
            <p:cNvGrpSpPr>
              <a:grpSpLocks/>
            </p:cNvGrpSpPr>
            <p:nvPr/>
          </p:nvGrpSpPr>
          <p:grpSpPr bwMode="auto">
            <a:xfrm rot="19275134">
              <a:off x="7829633" y="2355403"/>
              <a:ext cx="38564" cy="47837"/>
              <a:chOff x="2051" y="2620"/>
              <a:chExt cx="190" cy="374"/>
            </a:xfrm>
          </p:grpSpPr>
          <p:sp>
            <p:nvSpPr>
              <p:cNvPr id="175" name="AutoShape 13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76" name="Rectangle 13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6" name="Group 134"/>
            <p:cNvGrpSpPr>
              <a:grpSpLocks/>
            </p:cNvGrpSpPr>
            <p:nvPr/>
          </p:nvGrpSpPr>
          <p:grpSpPr bwMode="auto">
            <a:xfrm rot="3075134">
              <a:off x="7460692" y="2376466"/>
              <a:ext cx="32289" cy="57133"/>
              <a:chOff x="2051" y="2620"/>
              <a:chExt cx="190" cy="374"/>
            </a:xfrm>
          </p:grpSpPr>
          <p:sp>
            <p:nvSpPr>
              <p:cNvPr id="173" name="AutoShape 13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74" name="Rectangle 13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7" name="Group 137"/>
            <p:cNvGrpSpPr>
              <a:grpSpLocks/>
            </p:cNvGrpSpPr>
            <p:nvPr/>
          </p:nvGrpSpPr>
          <p:grpSpPr bwMode="auto">
            <a:xfrm>
              <a:off x="7439700" y="2641223"/>
              <a:ext cx="38565" cy="47837"/>
              <a:chOff x="2051" y="2620"/>
              <a:chExt cx="190" cy="374"/>
            </a:xfrm>
          </p:grpSpPr>
          <p:sp>
            <p:nvSpPr>
              <p:cNvPr id="171" name="AutoShape 13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72" name="Rectangle 13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8" name="Group 140"/>
            <p:cNvGrpSpPr>
              <a:grpSpLocks/>
            </p:cNvGrpSpPr>
            <p:nvPr/>
          </p:nvGrpSpPr>
          <p:grpSpPr bwMode="auto">
            <a:xfrm>
              <a:off x="6842662" y="2668730"/>
              <a:ext cx="38565" cy="47837"/>
              <a:chOff x="2051" y="2620"/>
              <a:chExt cx="190" cy="374"/>
            </a:xfrm>
          </p:grpSpPr>
          <p:sp>
            <p:nvSpPr>
              <p:cNvPr id="169" name="AutoShape 14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70" name="Rectangle 14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9" name="Group 143"/>
            <p:cNvGrpSpPr>
              <a:grpSpLocks/>
            </p:cNvGrpSpPr>
            <p:nvPr/>
          </p:nvGrpSpPr>
          <p:grpSpPr bwMode="auto">
            <a:xfrm rot="14805090">
              <a:off x="8003453" y="2621627"/>
              <a:ext cx="32290" cy="57133"/>
              <a:chOff x="2051" y="2620"/>
              <a:chExt cx="190" cy="374"/>
            </a:xfrm>
          </p:grpSpPr>
          <p:sp>
            <p:nvSpPr>
              <p:cNvPr id="167" name="AutoShape 14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68" name="Rectangle 14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0" name="Group 146"/>
            <p:cNvGrpSpPr>
              <a:grpSpLocks/>
            </p:cNvGrpSpPr>
            <p:nvPr/>
          </p:nvGrpSpPr>
          <p:grpSpPr bwMode="auto">
            <a:xfrm rot="19275134">
              <a:off x="6759820" y="2998799"/>
              <a:ext cx="38565" cy="47837"/>
              <a:chOff x="2051" y="2620"/>
              <a:chExt cx="190" cy="374"/>
            </a:xfrm>
          </p:grpSpPr>
          <p:sp>
            <p:nvSpPr>
              <p:cNvPr id="165" name="AutoShape 14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66" name="Rectangle 14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1" name="Group 149"/>
            <p:cNvGrpSpPr>
              <a:grpSpLocks/>
            </p:cNvGrpSpPr>
            <p:nvPr/>
          </p:nvGrpSpPr>
          <p:grpSpPr bwMode="auto">
            <a:xfrm rot="17016763">
              <a:off x="6276615" y="2885921"/>
              <a:ext cx="32289" cy="57133"/>
              <a:chOff x="2051" y="2620"/>
              <a:chExt cx="190" cy="374"/>
            </a:xfrm>
          </p:grpSpPr>
          <p:sp>
            <p:nvSpPr>
              <p:cNvPr id="163" name="AutoShape 15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64" name="Rectangle 15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2" name="Group 152"/>
            <p:cNvGrpSpPr>
              <a:grpSpLocks/>
            </p:cNvGrpSpPr>
            <p:nvPr/>
          </p:nvGrpSpPr>
          <p:grpSpPr bwMode="auto">
            <a:xfrm rot="6014426">
              <a:off x="7576387" y="2522366"/>
              <a:ext cx="32289" cy="57133"/>
              <a:chOff x="2051" y="2620"/>
              <a:chExt cx="190" cy="374"/>
            </a:xfrm>
          </p:grpSpPr>
          <p:sp>
            <p:nvSpPr>
              <p:cNvPr id="161" name="AutoShape 15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62" name="Rectangle 15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3" name="Group 155"/>
            <p:cNvGrpSpPr>
              <a:grpSpLocks/>
            </p:cNvGrpSpPr>
            <p:nvPr/>
          </p:nvGrpSpPr>
          <p:grpSpPr bwMode="auto">
            <a:xfrm>
              <a:off x="6819809" y="2846919"/>
              <a:ext cx="38565" cy="47837"/>
              <a:chOff x="2051" y="2620"/>
              <a:chExt cx="190" cy="374"/>
            </a:xfrm>
          </p:grpSpPr>
          <p:sp>
            <p:nvSpPr>
              <p:cNvPr id="159" name="AutoShape 15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60" name="Rectangle 15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4" name="Group 158"/>
            <p:cNvGrpSpPr>
              <a:grpSpLocks/>
            </p:cNvGrpSpPr>
            <p:nvPr/>
          </p:nvGrpSpPr>
          <p:grpSpPr bwMode="auto">
            <a:xfrm rot="2682682">
              <a:off x="7074051" y="2635244"/>
              <a:ext cx="38565" cy="47837"/>
              <a:chOff x="2051" y="2620"/>
              <a:chExt cx="190" cy="374"/>
            </a:xfrm>
          </p:grpSpPr>
          <p:sp>
            <p:nvSpPr>
              <p:cNvPr id="157" name="AutoShape 15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58" name="Rectangle 16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5" name="Group 161"/>
            <p:cNvGrpSpPr>
              <a:grpSpLocks/>
            </p:cNvGrpSpPr>
            <p:nvPr/>
          </p:nvGrpSpPr>
          <p:grpSpPr bwMode="auto">
            <a:xfrm rot="20511715">
              <a:off x="6986923" y="2702214"/>
              <a:ext cx="38564" cy="47837"/>
              <a:chOff x="2051" y="2620"/>
              <a:chExt cx="190" cy="374"/>
            </a:xfrm>
          </p:grpSpPr>
          <p:sp>
            <p:nvSpPr>
              <p:cNvPr id="155" name="AutoShape 16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56" name="Rectangle 16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6" name="Group 164"/>
            <p:cNvGrpSpPr>
              <a:grpSpLocks/>
            </p:cNvGrpSpPr>
            <p:nvPr/>
          </p:nvGrpSpPr>
          <p:grpSpPr bwMode="auto">
            <a:xfrm rot="20016149">
              <a:off x="6961213" y="2843331"/>
              <a:ext cx="38564" cy="47837"/>
              <a:chOff x="2051" y="2620"/>
              <a:chExt cx="190" cy="374"/>
            </a:xfrm>
          </p:grpSpPr>
          <p:sp>
            <p:nvSpPr>
              <p:cNvPr id="153" name="AutoShape 16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54" name="Rectangle 16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7" name="Group 167"/>
            <p:cNvGrpSpPr>
              <a:grpSpLocks/>
            </p:cNvGrpSpPr>
            <p:nvPr/>
          </p:nvGrpSpPr>
          <p:grpSpPr bwMode="auto">
            <a:xfrm rot="2083627">
              <a:off x="7078336" y="2921065"/>
              <a:ext cx="38564" cy="47837"/>
              <a:chOff x="2051" y="2620"/>
              <a:chExt cx="190" cy="374"/>
            </a:xfrm>
          </p:grpSpPr>
          <p:sp>
            <p:nvSpPr>
              <p:cNvPr id="151" name="AutoShape 16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52" name="Rectangle 16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8" name="Group 170"/>
            <p:cNvGrpSpPr>
              <a:grpSpLocks/>
            </p:cNvGrpSpPr>
            <p:nvPr/>
          </p:nvGrpSpPr>
          <p:grpSpPr bwMode="auto">
            <a:xfrm rot="12559809">
              <a:off x="7316865" y="2953355"/>
              <a:ext cx="38565" cy="47837"/>
              <a:chOff x="2051" y="2620"/>
              <a:chExt cx="190" cy="374"/>
            </a:xfrm>
          </p:grpSpPr>
          <p:sp>
            <p:nvSpPr>
              <p:cNvPr id="149" name="AutoShape 17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50" name="Rectangle 17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9" name="Group 173"/>
            <p:cNvGrpSpPr>
              <a:grpSpLocks/>
            </p:cNvGrpSpPr>
            <p:nvPr/>
          </p:nvGrpSpPr>
          <p:grpSpPr bwMode="auto">
            <a:xfrm>
              <a:off x="7859627" y="2944983"/>
              <a:ext cx="38565" cy="47837"/>
              <a:chOff x="2051" y="2620"/>
              <a:chExt cx="190" cy="374"/>
            </a:xfrm>
          </p:grpSpPr>
          <p:sp>
            <p:nvSpPr>
              <p:cNvPr id="147" name="AutoShape 17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48" name="Rectangle 17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90" name="Group 176"/>
            <p:cNvGrpSpPr>
              <a:grpSpLocks/>
            </p:cNvGrpSpPr>
            <p:nvPr/>
          </p:nvGrpSpPr>
          <p:grpSpPr bwMode="auto">
            <a:xfrm>
              <a:off x="6589850" y="1643838"/>
              <a:ext cx="38564" cy="47837"/>
              <a:chOff x="2051" y="2620"/>
              <a:chExt cx="190" cy="374"/>
            </a:xfrm>
          </p:grpSpPr>
          <p:sp>
            <p:nvSpPr>
              <p:cNvPr id="145" name="AutoShape 177"/>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46" name="Rectangle 178"/>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91" name="Group 179"/>
            <p:cNvGrpSpPr>
              <a:grpSpLocks/>
            </p:cNvGrpSpPr>
            <p:nvPr/>
          </p:nvGrpSpPr>
          <p:grpSpPr bwMode="auto">
            <a:xfrm rot="20016149">
              <a:off x="7989604" y="1756254"/>
              <a:ext cx="38564" cy="47837"/>
              <a:chOff x="2051" y="2620"/>
              <a:chExt cx="190" cy="374"/>
            </a:xfrm>
          </p:grpSpPr>
          <p:sp>
            <p:nvSpPr>
              <p:cNvPr id="143"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44"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2" name="Group 182"/>
            <p:cNvGrpSpPr>
              <a:grpSpLocks/>
            </p:cNvGrpSpPr>
            <p:nvPr/>
          </p:nvGrpSpPr>
          <p:grpSpPr bwMode="auto">
            <a:xfrm>
              <a:off x="7311151" y="1671344"/>
              <a:ext cx="38565" cy="47837"/>
              <a:chOff x="2051" y="2620"/>
              <a:chExt cx="190" cy="374"/>
            </a:xfrm>
          </p:grpSpPr>
          <p:sp>
            <p:nvSpPr>
              <p:cNvPr id="141" name="AutoShape 18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42" name="Rectangle 18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3" name="Group 185"/>
            <p:cNvGrpSpPr>
              <a:grpSpLocks/>
            </p:cNvGrpSpPr>
            <p:nvPr/>
          </p:nvGrpSpPr>
          <p:grpSpPr bwMode="auto">
            <a:xfrm rot="20511715">
              <a:off x="6419879" y="1753862"/>
              <a:ext cx="38565" cy="47837"/>
              <a:chOff x="2051" y="2620"/>
              <a:chExt cx="190" cy="374"/>
            </a:xfrm>
          </p:grpSpPr>
          <p:sp>
            <p:nvSpPr>
              <p:cNvPr id="139" name="AutoShape 18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40" name="Rectangle 18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94" name="Group 188"/>
            <p:cNvGrpSpPr>
              <a:grpSpLocks/>
            </p:cNvGrpSpPr>
            <p:nvPr/>
          </p:nvGrpSpPr>
          <p:grpSpPr bwMode="auto">
            <a:xfrm rot="2083627">
              <a:off x="6974067" y="1855514"/>
              <a:ext cx="38565" cy="47837"/>
              <a:chOff x="2051" y="2620"/>
              <a:chExt cx="190" cy="374"/>
            </a:xfrm>
          </p:grpSpPr>
          <p:sp>
            <p:nvSpPr>
              <p:cNvPr id="137" name="AutoShape 18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38" name="Rectangle 19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95" name="Group 191"/>
            <p:cNvGrpSpPr>
              <a:grpSpLocks/>
            </p:cNvGrpSpPr>
            <p:nvPr/>
          </p:nvGrpSpPr>
          <p:grpSpPr bwMode="auto">
            <a:xfrm rot="19275134">
              <a:off x="6801241" y="1734727"/>
              <a:ext cx="38564" cy="47837"/>
              <a:chOff x="2051" y="2620"/>
              <a:chExt cx="190" cy="374"/>
            </a:xfrm>
          </p:grpSpPr>
          <p:sp>
            <p:nvSpPr>
              <p:cNvPr id="135" name="AutoShape 19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36" name="Rectangle 19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6" name="Group 194"/>
            <p:cNvGrpSpPr>
              <a:grpSpLocks/>
            </p:cNvGrpSpPr>
            <p:nvPr/>
          </p:nvGrpSpPr>
          <p:grpSpPr bwMode="auto">
            <a:xfrm rot="3075134">
              <a:off x="6542281" y="1808411"/>
              <a:ext cx="32290" cy="57133"/>
              <a:chOff x="2051" y="2620"/>
              <a:chExt cx="190" cy="374"/>
            </a:xfrm>
          </p:grpSpPr>
          <p:sp>
            <p:nvSpPr>
              <p:cNvPr id="133" name="AutoShape 19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34" name="Rectangle 19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7" name="Group 197"/>
            <p:cNvGrpSpPr>
              <a:grpSpLocks/>
            </p:cNvGrpSpPr>
            <p:nvPr/>
          </p:nvGrpSpPr>
          <p:grpSpPr bwMode="auto">
            <a:xfrm>
              <a:off x="7586818" y="1712005"/>
              <a:ext cx="38564" cy="47837"/>
              <a:chOff x="2051" y="2620"/>
              <a:chExt cx="190" cy="374"/>
            </a:xfrm>
          </p:grpSpPr>
          <p:sp>
            <p:nvSpPr>
              <p:cNvPr id="131" name="AutoShape 19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32" name="Rectangle 19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98" name="Group 200"/>
            <p:cNvGrpSpPr>
              <a:grpSpLocks/>
            </p:cNvGrpSpPr>
            <p:nvPr/>
          </p:nvGrpSpPr>
          <p:grpSpPr bwMode="auto">
            <a:xfrm rot="14805090">
              <a:off x="6855084" y="1642180"/>
              <a:ext cx="32289" cy="57133"/>
              <a:chOff x="2051" y="2620"/>
              <a:chExt cx="190" cy="374"/>
            </a:xfrm>
          </p:grpSpPr>
          <p:sp>
            <p:nvSpPr>
              <p:cNvPr id="129" name="AutoShape 20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30" name="Rectangle 20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99" name="Group 203"/>
            <p:cNvGrpSpPr>
              <a:grpSpLocks/>
            </p:cNvGrpSpPr>
            <p:nvPr/>
          </p:nvGrpSpPr>
          <p:grpSpPr bwMode="auto">
            <a:xfrm rot="6014426">
              <a:off x="6766529" y="1859835"/>
              <a:ext cx="32289" cy="57133"/>
              <a:chOff x="2051" y="2620"/>
              <a:chExt cx="190" cy="374"/>
            </a:xfrm>
          </p:grpSpPr>
          <p:sp>
            <p:nvSpPr>
              <p:cNvPr id="127" name="AutoShape 20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28" name="Rectangle 20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00" name="Group 206"/>
            <p:cNvGrpSpPr>
              <a:grpSpLocks/>
            </p:cNvGrpSpPr>
            <p:nvPr/>
          </p:nvGrpSpPr>
          <p:grpSpPr bwMode="auto">
            <a:xfrm rot="20511715">
              <a:off x="6996920" y="1756254"/>
              <a:ext cx="38565" cy="47837"/>
              <a:chOff x="2051" y="2620"/>
              <a:chExt cx="190" cy="374"/>
            </a:xfrm>
          </p:grpSpPr>
          <p:sp>
            <p:nvSpPr>
              <p:cNvPr id="125" name="AutoShape 207"/>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26" name="Rectangle 208"/>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01" name="Group 209"/>
            <p:cNvGrpSpPr>
              <a:grpSpLocks/>
            </p:cNvGrpSpPr>
            <p:nvPr/>
          </p:nvGrpSpPr>
          <p:grpSpPr bwMode="auto">
            <a:xfrm rot="20016149">
              <a:off x="7132612" y="1633076"/>
              <a:ext cx="38564" cy="47837"/>
              <a:chOff x="2051" y="2620"/>
              <a:chExt cx="190" cy="374"/>
            </a:xfrm>
          </p:grpSpPr>
          <p:sp>
            <p:nvSpPr>
              <p:cNvPr id="123" name="AutoShape 21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24" name="Rectangle 21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02" name="Group 212"/>
            <p:cNvGrpSpPr>
              <a:grpSpLocks/>
            </p:cNvGrpSpPr>
            <p:nvPr/>
          </p:nvGrpSpPr>
          <p:grpSpPr bwMode="auto">
            <a:xfrm rot="2083627">
              <a:off x="7411133" y="1813656"/>
              <a:ext cx="38565" cy="47837"/>
              <a:chOff x="2051" y="2620"/>
              <a:chExt cx="190" cy="374"/>
            </a:xfrm>
          </p:grpSpPr>
          <p:sp>
            <p:nvSpPr>
              <p:cNvPr id="121" name="AutoShape 21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22" name="Rectangle 21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03" name="Group 215"/>
            <p:cNvGrpSpPr>
              <a:grpSpLocks/>
            </p:cNvGrpSpPr>
            <p:nvPr/>
          </p:nvGrpSpPr>
          <p:grpSpPr bwMode="auto">
            <a:xfrm rot="16624622">
              <a:off x="7837769" y="1811998"/>
              <a:ext cx="32289" cy="57133"/>
              <a:chOff x="2051" y="2620"/>
              <a:chExt cx="190" cy="374"/>
            </a:xfrm>
          </p:grpSpPr>
          <p:sp>
            <p:nvSpPr>
              <p:cNvPr id="119" name="AutoShape 21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20" name="Rectangle 21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04" name="Group 218"/>
            <p:cNvGrpSpPr>
              <a:grpSpLocks/>
            </p:cNvGrpSpPr>
            <p:nvPr/>
          </p:nvGrpSpPr>
          <p:grpSpPr bwMode="auto">
            <a:xfrm rot="20016149">
              <a:off x="7091190" y="1854317"/>
              <a:ext cx="38565" cy="47837"/>
              <a:chOff x="2051" y="2620"/>
              <a:chExt cx="190" cy="374"/>
            </a:xfrm>
          </p:grpSpPr>
          <p:sp>
            <p:nvSpPr>
              <p:cNvPr id="117" name="AutoShape 21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18" name="Rectangle 22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05" name="Group 221"/>
            <p:cNvGrpSpPr>
              <a:grpSpLocks/>
            </p:cNvGrpSpPr>
            <p:nvPr/>
          </p:nvGrpSpPr>
          <p:grpSpPr bwMode="auto">
            <a:xfrm rot="2083627">
              <a:off x="7819634" y="1680911"/>
              <a:ext cx="38565" cy="47837"/>
              <a:chOff x="2051" y="2620"/>
              <a:chExt cx="190" cy="374"/>
            </a:xfrm>
          </p:grpSpPr>
          <p:sp>
            <p:nvSpPr>
              <p:cNvPr id="115" name="AutoShape 22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16" name="Rectangle 22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06" name="Group 224"/>
            <p:cNvGrpSpPr>
              <a:grpSpLocks/>
            </p:cNvGrpSpPr>
            <p:nvPr/>
          </p:nvGrpSpPr>
          <p:grpSpPr bwMode="auto">
            <a:xfrm rot="16624622">
              <a:off x="7272152" y="1846680"/>
              <a:ext cx="32290" cy="57133"/>
              <a:chOff x="2051" y="2620"/>
              <a:chExt cx="190" cy="374"/>
            </a:xfrm>
          </p:grpSpPr>
          <p:sp>
            <p:nvSpPr>
              <p:cNvPr id="113" name="AutoShape 22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14" name="Rectangle 22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07" name="Group 227"/>
            <p:cNvGrpSpPr>
              <a:grpSpLocks/>
            </p:cNvGrpSpPr>
            <p:nvPr/>
          </p:nvGrpSpPr>
          <p:grpSpPr bwMode="auto">
            <a:xfrm>
              <a:off x="7455412" y="1621116"/>
              <a:ext cx="38564" cy="47837"/>
              <a:chOff x="2051" y="2620"/>
              <a:chExt cx="190" cy="374"/>
            </a:xfrm>
          </p:grpSpPr>
          <p:sp>
            <p:nvSpPr>
              <p:cNvPr id="111" name="AutoShape 228"/>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12" name="Rectangle 229"/>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08" name="Group 230"/>
            <p:cNvGrpSpPr>
              <a:grpSpLocks/>
            </p:cNvGrpSpPr>
            <p:nvPr/>
          </p:nvGrpSpPr>
          <p:grpSpPr bwMode="auto">
            <a:xfrm>
              <a:off x="7656805" y="1833987"/>
              <a:ext cx="38565" cy="47837"/>
              <a:chOff x="2051" y="2620"/>
              <a:chExt cx="190" cy="374"/>
            </a:xfrm>
          </p:grpSpPr>
          <p:sp>
            <p:nvSpPr>
              <p:cNvPr id="109" name="AutoShape 23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10" name="Rectangle 23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86" name="Group 179"/>
            <p:cNvGrpSpPr>
              <a:grpSpLocks/>
            </p:cNvGrpSpPr>
            <p:nvPr/>
          </p:nvGrpSpPr>
          <p:grpSpPr bwMode="auto">
            <a:xfrm rot="20016149">
              <a:off x="7112428" y="2182437"/>
              <a:ext cx="38564" cy="47837"/>
              <a:chOff x="2051" y="2620"/>
              <a:chExt cx="190" cy="374"/>
            </a:xfrm>
          </p:grpSpPr>
          <p:sp>
            <p:nvSpPr>
              <p:cNvPr id="287"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88"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89" name="Group 179"/>
            <p:cNvGrpSpPr>
              <a:grpSpLocks/>
            </p:cNvGrpSpPr>
            <p:nvPr/>
          </p:nvGrpSpPr>
          <p:grpSpPr bwMode="auto">
            <a:xfrm rot="20016149">
              <a:off x="7308719" y="2193365"/>
              <a:ext cx="38564" cy="47837"/>
              <a:chOff x="2051" y="2620"/>
              <a:chExt cx="190" cy="374"/>
            </a:xfrm>
          </p:grpSpPr>
          <p:sp>
            <p:nvSpPr>
              <p:cNvPr id="290"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91"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92" name="Group 179"/>
            <p:cNvGrpSpPr>
              <a:grpSpLocks/>
            </p:cNvGrpSpPr>
            <p:nvPr/>
          </p:nvGrpSpPr>
          <p:grpSpPr bwMode="auto">
            <a:xfrm rot="20016149">
              <a:off x="6658505" y="2504806"/>
              <a:ext cx="38564" cy="47837"/>
              <a:chOff x="2051" y="2620"/>
              <a:chExt cx="190" cy="374"/>
            </a:xfrm>
          </p:grpSpPr>
          <p:sp>
            <p:nvSpPr>
              <p:cNvPr id="293"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94"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95" name="Group 179"/>
            <p:cNvGrpSpPr>
              <a:grpSpLocks/>
            </p:cNvGrpSpPr>
            <p:nvPr/>
          </p:nvGrpSpPr>
          <p:grpSpPr bwMode="auto">
            <a:xfrm rot="20016149">
              <a:off x="6860929" y="2482950"/>
              <a:ext cx="38564" cy="47837"/>
              <a:chOff x="2051" y="2620"/>
              <a:chExt cx="190" cy="374"/>
            </a:xfrm>
          </p:grpSpPr>
          <p:sp>
            <p:nvSpPr>
              <p:cNvPr id="296"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97"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298" name="Group 179"/>
            <p:cNvGrpSpPr>
              <a:grpSpLocks/>
            </p:cNvGrpSpPr>
            <p:nvPr/>
          </p:nvGrpSpPr>
          <p:grpSpPr bwMode="auto">
            <a:xfrm rot="20016149">
              <a:off x="7327121" y="2778002"/>
              <a:ext cx="38564" cy="47837"/>
              <a:chOff x="2051" y="2620"/>
              <a:chExt cx="190" cy="374"/>
            </a:xfrm>
          </p:grpSpPr>
          <p:sp>
            <p:nvSpPr>
              <p:cNvPr id="299"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00"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01" name="Group 179"/>
            <p:cNvGrpSpPr>
              <a:grpSpLocks/>
            </p:cNvGrpSpPr>
            <p:nvPr/>
          </p:nvGrpSpPr>
          <p:grpSpPr bwMode="auto">
            <a:xfrm rot="20016149">
              <a:off x="7597020" y="2788930"/>
              <a:ext cx="38564" cy="47837"/>
              <a:chOff x="2051" y="2620"/>
              <a:chExt cx="190" cy="374"/>
            </a:xfrm>
          </p:grpSpPr>
          <p:sp>
            <p:nvSpPr>
              <p:cNvPr id="302"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03"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07" name="Group 221"/>
            <p:cNvGrpSpPr>
              <a:grpSpLocks/>
            </p:cNvGrpSpPr>
            <p:nvPr/>
          </p:nvGrpSpPr>
          <p:grpSpPr bwMode="auto">
            <a:xfrm rot="2083627">
              <a:off x="8015925" y="1855756"/>
              <a:ext cx="38565" cy="47837"/>
              <a:chOff x="2051" y="2620"/>
              <a:chExt cx="190" cy="374"/>
            </a:xfrm>
          </p:grpSpPr>
          <p:sp>
            <p:nvSpPr>
              <p:cNvPr id="308" name="AutoShape 22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09" name="Rectangle 22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10" name="Group 221"/>
            <p:cNvGrpSpPr>
              <a:grpSpLocks/>
            </p:cNvGrpSpPr>
            <p:nvPr/>
          </p:nvGrpSpPr>
          <p:grpSpPr bwMode="auto">
            <a:xfrm rot="2083627">
              <a:off x="7218491" y="2194517"/>
              <a:ext cx="38565" cy="47837"/>
              <a:chOff x="2051" y="2620"/>
              <a:chExt cx="190" cy="374"/>
            </a:xfrm>
          </p:grpSpPr>
          <p:sp>
            <p:nvSpPr>
              <p:cNvPr id="311" name="AutoShape 22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12" name="Rectangle 22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13" name="Group 221"/>
            <p:cNvGrpSpPr>
              <a:grpSpLocks/>
            </p:cNvGrpSpPr>
            <p:nvPr/>
          </p:nvGrpSpPr>
          <p:grpSpPr bwMode="auto">
            <a:xfrm rot="2083627">
              <a:off x="7457723" y="2205445"/>
              <a:ext cx="38565" cy="47837"/>
              <a:chOff x="2051" y="2620"/>
              <a:chExt cx="190" cy="374"/>
            </a:xfrm>
          </p:grpSpPr>
          <p:sp>
            <p:nvSpPr>
              <p:cNvPr id="314" name="AutoShape 22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15" name="Rectangle 22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16" name="Group 221"/>
            <p:cNvGrpSpPr>
              <a:grpSpLocks/>
            </p:cNvGrpSpPr>
            <p:nvPr/>
          </p:nvGrpSpPr>
          <p:grpSpPr bwMode="auto">
            <a:xfrm rot="2083627">
              <a:off x="6752302" y="2500495"/>
              <a:ext cx="38565" cy="47837"/>
              <a:chOff x="2051" y="2620"/>
              <a:chExt cx="190" cy="374"/>
            </a:xfrm>
          </p:grpSpPr>
          <p:sp>
            <p:nvSpPr>
              <p:cNvPr id="317" name="AutoShape 22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18" name="Rectangle 22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19" name="Group 221"/>
            <p:cNvGrpSpPr>
              <a:grpSpLocks/>
            </p:cNvGrpSpPr>
            <p:nvPr/>
          </p:nvGrpSpPr>
          <p:grpSpPr bwMode="auto">
            <a:xfrm rot="2083627">
              <a:off x="6973130" y="2473176"/>
              <a:ext cx="38565" cy="47837"/>
              <a:chOff x="2051" y="2620"/>
              <a:chExt cx="190" cy="374"/>
            </a:xfrm>
          </p:grpSpPr>
          <p:sp>
            <p:nvSpPr>
              <p:cNvPr id="320" name="AutoShape 22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21" name="Rectangle 22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22" name="Group 221"/>
            <p:cNvGrpSpPr>
              <a:grpSpLocks/>
            </p:cNvGrpSpPr>
            <p:nvPr/>
          </p:nvGrpSpPr>
          <p:grpSpPr bwMode="auto">
            <a:xfrm rot="2083627">
              <a:off x="7445455" y="2784618"/>
              <a:ext cx="38565" cy="47837"/>
              <a:chOff x="2051" y="2620"/>
              <a:chExt cx="190" cy="374"/>
            </a:xfrm>
          </p:grpSpPr>
          <p:sp>
            <p:nvSpPr>
              <p:cNvPr id="323" name="AutoShape 22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24" name="Rectangle 22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25" name="Group 221"/>
            <p:cNvGrpSpPr>
              <a:grpSpLocks/>
            </p:cNvGrpSpPr>
            <p:nvPr/>
          </p:nvGrpSpPr>
          <p:grpSpPr bwMode="auto">
            <a:xfrm rot="2083627">
              <a:off x="7703087" y="2806473"/>
              <a:ext cx="38565" cy="47837"/>
              <a:chOff x="2051" y="2620"/>
              <a:chExt cx="190" cy="374"/>
            </a:xfrm>
          </p:grpSpPr>
          <p:sp>
            <p:nvSpPr>
              <p:cNvPr id="326" name="AutoShape 22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27" name="Rectangle 22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grpSp>
        <p:nvGrpSpPr>
          <p:cNvPr id="376" name="Group 375"/>
          <p:cNvGrpSpPr/>
          <p:nvPr/>
        </p:nvGrpSpPr>
        <p:grpSpPr>
          <a:xfrm>
            <a:off x="898217" y="3554237"/>
            <a:ext cx="2044906" cy="2246695"/>
            <a:chOff x="3143310" y="4581800"/>
            <a:chExt cx="1165800" cy="1361800"/>
          </a:xfrm>
        </p:grpSpPr>
        <p:grpSp>
          <p:nvGrpSpPr>
            <p:cNvPr id="362" name="Group 361"/>
            <p:cNvGrpSpPr/>
            <p:nvPr/>
          </p:nvGrpSpPr>
          <p:grpSpPr>
            <a:xfrm>
              <a:off x="3143310" y="4581800"/>
              <a:ext cx="1165800" cy="1361800"/>
              <a:chOff x="3600510" y="5233310"/>
              <a:chExt cx="544068" cy="695591"/>
            </a:xfrm>
          </p:grpSpPr>
          <p:grpSp>
            <p:nvGrpSpPr>
              <p:cNvPr id="329" name="Group 32"/>
              <p:cNvGrpSpPr>
                <a:grpSpLocks/>
              </p:cNvGrpSpPr>
              <p:nvPr/>
            </p:nvGrpSpPr>
            <p:grpSpPr bwMode="auto">
              <a:xfrm flipH="1">
                <a:off x="3600510" y="5742928"/>
                <a:ext cx="544068" cy="185973"/>
                <a:chOff x="1292" y="1548"/>
                <a:chExt cx="2604" cy="763"/>
              </a:xfrm>
            </p:grpSpPr>
            <p:sp>
              <p:nvSpPr>
                <p:cNvPr id="330" name="Freeform 33"/>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31" name="Freeform 34"/>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32" name="Freeform 35"/>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33" name="Freeform 36"/>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34" name="Freeform 37"/>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35" name="Freeform 38"/>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336" name="Oval 39"/>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337" name="Oval 40"/>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338" name="Group 1786"/>
              <p:cNvGrpSpPr>
                <a:grpSpLocks/>
              </p:cNvGrpSpPr>
              <p:nvPr/>
            </p:nvGrpSpPr>
            <p:grpSpPr bwMode="auto">
              <a:xfrm rot="21468309">
                <a:off x="3767794" y="5233310"/>
                <a:ext cx="219869" cy="594605"/>
                <a:chOff x="328" y="768"/>
                <a:chExt cx="255" cy="697"/>
              </a:xfrm>
            </p:grpSpPr>
            <p:grpSp>
              <p:nvGrpSpPr>
                <p:cNvPr id="339" name="Group 1787"/>
                <p:cNvGrpSpPr>
                  <a:grpSpLocks/>
                </p:cNvGrpSpPr>
                <p:nvPr/>
              </p:nvGrpSpPr>
              <p:grpSpPr bwMode="auto">
                <a:xfrm rot="10141859">
                  <a:off x="328" y="768"/>
                  <a:ext cx="255" cy="697"/>
                  <a:chOff x="562" y="2548"/>
                  <a:chExt cx="299" cy="1325"/>
                </a:xfrm>
              </p:grpSpPr>
              <p:sp>
                <p:nvSpPr>
                  <p:cNvPr id="358" name="AutoShape 1788"/>
                  <p:cNvSpPr>
                    <a:spLocks noChangeArrowheads="1"/>
                  </p:cNvSpPr>
                  <p:nvPr/>
                </p:nvSpPr>
                <p:spPr bwMode="auto">
                  <a:xfrm>
                    <a:off x="703" y="2548"/>
                    <a:ext cx="27" cy="610"/>
                  </a:xfrm>
                  <a:prstGeom prst="triangle">
                    <a:avLst>
                      <a:gd name="adj" fmla="val 50000"/>
                    </a:avLst>
                  </a:prstGeom>
                  <a:solidFill>
                    <a:schemeClr val="bg2"/>
                  </a:solidFill>
                  <a:ln w="9525">
                    <a:solidFill>
                      <a:schemeClr val="tx1"/>
                    </a:solidFill>
                    <a:miter lim="800000"/>
                    <a:headEnd/>
                    <a:tailEnd/>
                  </a:ln>
                </p:spPr>
                <p:txBody>
                  <a:bodyPr wrap="none" anchor="ctr"/>
                  <a:lstStyle/>
                  <a:p>
                    <a:endParaRPr lang="en-US" dirty="0"/>
                  </a:p>
                </p:txBody>
              </p:sp>
              <p:sp>
                <p:nvSpPr>
                  <p:cNvPr id="359" name="Rectangle 1789"/>
                  <p:cNvSpPr>
                    <a:spLocks noChangeArrowheads="1"/>
                  </p:cNvSpPr>
                  <p:nvPr/>
                </p:nvSpPr>
                <p:spPr bwMode="auto">
                  <a:xfrm>
                    <a:off x="617" y="3158"/>
                    <a:ext cx="196" cy="488"/>
                  </a:xfrm>
                  <a:prstGeom prst="rect">
                    <a:avLst/>
                  </a:prstGeom>
                  <a:solidFill>
                    <a:schemeClr val="accent1"/>
                  </a:solidFill>
                  <a:ln w="9525">
                    <a:solidFill>
                      <a:schemeClr val="tx1"/>
                    </a:solidFill>
                    <a:miter lim="800000"/>
                    <a:headEnd/>
                    <a:tailEnd/>
                  </a:ln>
                </p:spPr>
                <p:txBody>
                  <a:bodyPr wrap="none" anchor="ctr"/>
                  <a:lstStyle/>
                  <a:p>
                    <a:endParaRPr lang="en-US" dirty="0"/>
                  </a:p>
                </p:txBody>
              </p:sp>
              <p:sp>
                <p:nvSpPr>
                  <p:cNvPr id="360" name="Freeform 1790"/>
                  <p:cNvSpPr>
                    <a:spLocks/>
                  </p:cNvSpPr>
                  <p:nvPr/>
                </p:nvSpPr>
                <p:spPr bwMode="auto">
                  <a:xfrm>
                    <a:off x="606" y="3465"/>
                    <a:ext cx="219" cy="408"/>
                  </a:xfrm>
                  <a:custGeom>
                    <a:avLst/>
                    <a:gdLst>
                      <a:gd name="T0" fmla="*/ 0 w 219"/>
                      <a:gd name="T1" fmla="*/ 408 h 408"/>
                      <a:gd name="T2" fmla="*/ 219 w 219"/>
                      <a:gd name="T3" fmla="*/ 408 h 408"/>
                      <a:gd name="T4" fmla="*/ 219 w 219"/>
                      <a:gd name="T5" fmla="*/ 352 h 408"/>
                      <a:gd name="T6" fmla="*/ 178 w 219"/>
                      <a:gd name="T7" fmla="*/ 352 h 408"/>
                      <a:gd name="T8" fmla="*/ 177 w 219"/>
                      <a:gd name="T9" fmla="*/ 0 h 408"/>
                      <a:gd name="T10" fmla="*/ 42 w 219"/>
                      <a:gd name="T11" fmla="*/ 0 h 408"/>
                      <a:gd name="T12" fmla="*/ 41 w 219"/>
                      <a:gd name="T13" fmla="*/ 353 h 408"/>
                      <a:gd name="T14" fmla="*/ 0 w 219"/>
                      <a:gd name="T15" fmla="*/ 353 h 408"/>
                      <a:gd name="T16" fmla="*/ 0 w 219"/>
                      <a:gd name="T17" fmla="*/ 408 h 4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9"/>
                      <a:gd name="T28" fmla="*/ 0 h 408"/>
                      <a:gd name="T29" fmla="*/ 219 w 219"/>
                      <a:gd name="T30" fmla="*/ 408 h 4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9" h="408">
                        <a:moveTo>
                          <a:pt x="0" y="408"/>
                        </a:moveTo>
                        <a:lnTo>
                          <a:pt x="219" y="408"/>
                        </a:lnTo>
                        <a:lnTo>
                          <a:pt x="219" y="352"/>
                        </a:lnTo>
                        <a:lnTo>
                          <a:pt x="178" y="352"/>
                        </a:lnTo>
                        <a:lnTo>
                          <a:pt x="177" y="0"/>
                        </a:lnTo>
                        <a:lnTo>
                          <a:pt x="42" y="0"/>
                        </a:lnTo>
                        <a:lnTo>
                          <a:pt x="41" y="353"/>
                        </a:lnTo>
                        <a:lnTo>
                          <a:pt x="0" y="353"/>
                        </a:lnTo>
                        <a:lnTo>
                          <a:pt x="0" y="408"/>
                        </a:lnTo>
                        <a:close/>
                      </a:path>
                    </a:pathLst>
                  </a:custGeom>
                  <a:solidFill>
                    <a:schemeClr val="bg1"/>
                  </a:solidFill>
                  <a:ln w="9525">
                    <a:solidFill>
                      <a:schemeClr val="tx1"/>
                    </a:solidFill>
                    <a:round/>
                    <a:headEnd/>
                    <a:tailEnd/>
                  </a:ln>
                </p:spPr>
                <p:txBody>
                  <a:bodyPr/>
                  <a:lstStyle/>
                  <a:p>
                    <a:endParaRPr lang="en-US" dirty="0"/>
                  </a:p>
                </p:txBody>
              </p:sp>
              <p:sp>
                <p:nvSpPr>
                  <p:cNvPr id="361" name="Rectangle 1791"/>
                  <p:cNvSpPr>
                    <a:spLocks noChangeArrowheads="1"/>
                  </p:cNvSpPr>
                  <p:nvPr/>
                </p:nvSpPr>
                <p:spPr bwMode="auto">
                  <a:xfrm>
                    <a:off x="562" y="3632"/>
                    <a:ext cx="299" cy="56"/>
                  </a:xfrm>
                  <a:prstGeom prst="rect">
                    <a:avLst/>
                  </a:prstGeom>
                  <a:solidFill>
                    <a:schemeClr val="bg2"/>
                  </a:solidFill>
                  <a:ln w="9525">
                    <a:solidFill>
                      <a:schemeClr val="tx1"/>
                    </a:solidFill>
                    <a:miter lim="800000"/>
                    <a:headEnd/>
                    <a:tailEnd/>
                  </a:ln>
                </p:spPr>
                <p:txBody>
                  <a:bodyPr wrap="none" anchor="ctr"/>
                  <a:lstStyle/>
                  <a:p>
                    <a:endParaRPr lang="en-US" dirty="0"/>
                  </a:p>
                </p:txBody>
              </p:sp>
            </p:grpSp>
            <p:grpSp>
              <p:nvGrpSpPr>
                <p:cNvPr id="340" name="Group 1792"/>
                <p:cNvGrpSpPr>
                  <a:grpSpLocks/>
                </p:cNvGrpSpPr>
                <p:nvPr/>
              </p:nvGrpSpPr>
              <p:grpSpPr bwMode="auto">
                <a:xfrm rot="-4583237">
                  <a:off x="374" y="1046"/>
                  <a:ext cx="27" cy="40"/>
                  <a:chOff x="2051" y="2620"/>
                  <a:chExt cx="190" cy="374"/>
                </a:xfrm>
              </p:grpSpPr>
              <p:sp>
                <p:nvSpPr>
                  <p:cNvPr id="356" name="AutoShape 179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57" name="Rectangle 179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41" name="Group 1795"/>
                <p:cNvGrpSpPr>
                  <a:grpSpLocks/>
                </p:cNvGrpSpPr>
                <p:nvPr/>
              </p:nvGrpSpPr>
              <p:grpSpPr bwMode="auto">
                <a:xfrm>
                  <a:off x="379" y="1097"/>
                  <a:ext cx="27" cy="40"/>
                  <a:chOff x="2051" y="2620"/>
                  <a:chExt cx="190" cy="374"/>
                </a:xfrm>
              </p:grpSpPr>
              <p:sp>
                <p:nvSpPr>
                  <p:cNvPr id="354" name="AutoShape 179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55" name="Rectangle 179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42" name="Group 1798"/>
                <p:cNvGrpSpPr>
                  <a:grpSpLocks/>
                </p:cNvGrpSpPr>
                <p:nvPr/>
              </p:nvGrpSpPr>
              <p:grpSpPr bwMode="auto">
                <a:xfrm rot="-4975378">
                  <a:off x="362" y="1002"/>
                  <a:ext cx="27" cy="40"/>
                  <a:chOff x="2051" y="2620"/>
                  <a:chExt cx="190" cy="374"/>
                </a:xfrm>
              </p:grpSpPr>
              <p:sp>
                <p:nvSpPr>
                  <p:cNvPr id="352" name="AutoShape 179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53" name="Rectangle 180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43" name="Group 1801"/>
                <p:cNvGrpSpPr>
                  <a:grpSpLocks/>
                </p:cNvGrpSpPr>
                <p:nvPr/>
              </p:nvGrpSpPr>
              <p:grpSpPr bwMode="auto">
                <a:xfrm rot="2682682">
                  <a:off x="453" y="1086"/>
                  <a:ext cx="27" cy="40"/>
                  <a:chOff x="2051" y="2620"/>
                  <a:chExt cx="190" cy="374"/>
                </a:xfrm>
              </p:grpSpPr>
              <p:sp>
                <p:nvSpPr>
                  <p:cNvPr id="350" name="AutoShape 180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51" name="Rectangle 180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44" name="Group 1804"/>
                <p:cNvGrpSpPr>
                  <a:grpSpLocks/>
                </p:cNvGrpSpPr>
                <p:nvPr/>
              </p:nvGrpSpPr>
              <p:grpSpPr bwMode="auto">
                <a:xfrm>
                  <a:off x="423" y="995"/>
                  <a:ext cx="27" cy="40"/>
                  <a:chOff x="2051" y="2620"/>
                  <a:chExt cx="190" cy="374"/>
                </a:xfrm>
              </p:grpSpPr>
              <p:sp>
                <p:nvSpPr>
                  <p:cNvPr id="348" name="AutoShape 1805"/>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49" name="Rectangle 1806"/>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45" name="Group 1807"/>
                <p:cNvGrpSpPr>
                  <a:grpSpLocks/>
                </p:cNvGrpSpPr>
                <p:nvPr/>
              </p:nvGrpSpPr>
              <p:grpSpPr bwMode="auto">
                <a:xfrm rot="-8800323">
                  <a:off x="462" y="1025"/>
                  <a:ext cx="27" cy="40"/>
                  <a:chOff x="2051" y="2620"/>
                  <a:chExt cx="190" cy="374"/>
                </a:xfrm>
              </p:grpSpPr>
              <p:sp>
                <p:nvSpPr>
                  <p:cNvPr id="346" name="AutoShape 180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47" name="Rectangle 180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grpSp>
        <p:grpSp>
          <p:nvGrpSpPr>
            <p:cNvPr id="363" name="Group 179"/>
            <p:cNvGrpSpPr>
              <a:grpSpLocks/>
            </p:cNvGrpSpPr>
            <p:nvPr/>
          </p:nvGrpSpPr>
          <p:grpSpPr bwMode="auto">
            <a:xfrm rot="20016149">
              <a:off x="3563225" y="5712527"/>
              <a:ext cx="81099" cy="130157"/>
              <a:chOff x="2051" y="2620"/>
              <a:chExt cx="190" cy="374"/>
            </a:xfrm>
          </p:grpSpPr>
          <p:sp>
            <p:nvSpPr>
              <p:cNvPr id="364"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65"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66" name="Group 179"/>
            <p:cNvGrpSpPr>
              <a:grpSpLocks/>
            </p:cNvGrpSpPr>
            <p:nvPr/>
          </p:nvGrpSpPr>
          <p:grpSpPr bwMode="auto">
            <a:xfrm rot="20016149">
              <a:off x="3896864" y="5696667"/>
              <a:ext cx="69141" cy="119968"/>
              <a:chOff x="2051" y="2620"/>
              <a:chExt cx="190" cy="374"/>
            </a:xfrm>
          </p:grpSpPr>
          <p:sp>
            <p:nvSpPr>
              <p:cNvPr id="367"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68"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69" name="Group 125"/>
            <p:cNvGrpSpPr>
              <a:grpSpLocks/>
            </p:cNvGrpSpPr>
            <p:nvPr/>
          </p:nvGrpSpPr>
          <p:grpSpPr bwMode="auto">
            <a:xfrm rot="2083627">
              <a:off x="3744912" y="5712679"/>
              <a:ext cx="63454" cy="108182"/>
              <a:chOff x="2051" y="2620"/>
              <a:chExt cx="190" cy="374"/>
            </a:xfrm>
          </p:grpSpPr>
          <p:sp>
            <p:nvSpPr>
              <p:cNvPr id="370" name="AutoShape 12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71" name="Rectangle 12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72" name="Group 125"/>
            <p:cNvGrpSpPr>
              <a:grpSpLocks/>
            </p:cNvGrpSpPr>
            <p:nvPr/>
          </p:nvGrpSpPr>
          <p:grpSpPr bwMode="auto">
            <a:xfrm rot="2083627">
              <a:off x="4034472" y="5682198"/>
              <a:ext cx="63454" cy="108182"/>
              <a:chOff x="2051" y="2620"/>
              <a:chExt cx="190" cy="374"/>
            </a:xfrm>
          </p:grpSpPr>
          <p:sp>
            <p:nvSpPr>
              <p:cNvPr id="373" name="AutoShape 12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74" name="Rectangle 12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sp>
        <p:nvSpPr>
          <p:cNvPr id="380" name="Oval 18"/>
          <p:cNvSpPr>
            <a:spLocks noChangeArrowheads="1"/>
          </p:cNvSpPr>
          <p:nvPr/>
        </p:nvSpPr>
        <p:spPr bwMode="auto">
          <a:xfrm>
            <a:off x="4939657" y="3421381"/>
            <a:ext cx="3545213" cy="1866236"/>
          </a:xfrm>
          <a:prstGeom prst="ellipse">
            <a:avLst/>
          </a:prstGeom>
          <a:solidFill>
            <a:srgbClr val="006600">
              <a:alpha val="0"/>
            </a:srgbClr>
          </a:solidFill>
          <a:ln w="50800">
            <a:solidFill>
              <a:srgbClr val="006600"/>
            </a:solidFill>
            <a:round/>
            <a:headEnd/>
            <a:tailEnd/>
          </a:ln>
          <a:scene3d>
            <a:camera prst="orthographicFront">
              <a:rot lat="0" lon="0" rev="2700000"/>
            </a:camera>
            <a:lightRig rig="threePt" dir="t"/>
          </a:scene3d>
        </p:spPr>
        <p:txBody>
          <a:bodyPr wrap="none" anchor="ctr"/>
          <a:lstStyle/>
          <a:p>
            <a:endParaRPr lang="en-US" dirty="0"/>
          </a:p>
        </p:txBody>
      </p:sp>
      <p:sp>
        <p:nvSpPr>
          <p:cNvPr id="381" name="Rectangle 380"/>
          <p:cNvSpPr/>
          <p:nvPr/>
        </p:nvSpPr>
        <p:spPr>
          <a:xfrm>
            <a:off x="4467080" y="2438252"/>
            <a:ext cx="1353359" cy="594360"/>
          </a:xfrm>
          <a:prstGeom prst="rect">
            <a:avLst/>
          </a:prstGeom>
          <a:noFill/>
          <a:ln w="5080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83" name="Straight Arrow Connector 382"/>
          <p:cNvCxnSpPr/>
          <p:nvPr/>
        </p:nvCxnSpPr>
        <p:spPr>
          <a:xfrm>
            <a:off x="5259302" y="3135286"/>
            <a:ext cx="398437" cy="837903"/>
          </a:xfrm>
          <a:prstGeom prst="straightConnector1">
            <a:avLst/>
          </a:prstGeom>
          <a:ln w="63500">
            <a:solidFill>
              <a:srgbClr val="008000"/>
            </a:solidFill>
            <a:tailEnd type="arrow"/>
          </a:ln>
        </p:spPr>
        <p:style>
          <a:lnRef idx="1">
            <a:schemeClr val="accent1"/>
          </a:lnRef>
          <a:fillRef idx="0">
            <a:schemeClr val="accent1"/>
          </a:fillRef>
          <a:effectRef idx="0">
            <a:schemeClr val="accent1"/>
          </a:effectRef>
          <a:fontRef idx="minor">
            <a:schemeClr val="tx1"/>
          </a:fontRef>
        </p:style>
      </p:cxnSp>
      <p:cxnSp>
        <p:nvCxnSpPr>
          <p:cNvPr id="386" name="Straight Arrow Connector 385"/>
          <p:cNvCxnSpPr/>
          <p:nvPr/>
        </p:nvCxnSpPr>
        <p:spPr>
          <a:xfrm flipV="1">
            <a:off x="3220630" y="4126230"/>
            <a:ext cx="2841029" cy="1267068"/>
          </a:xfrm>
          <a:prstGeom prst="straightConnector1">
            <a:avLst/>
          </a:prstGeom>
          <a:ln w="63500">
            <a:solidFill>
              <a:srgbClr val="FF6600"/>
            </a:solidFill>
            <a:tailEnd type="arrow"/>
          </a:ln>
        </p:spPr>
        <p:style>
          <a:lnRef idx="1">
            <a:schemeClr val="accent1"/>
          </a:lnRef>
          <a:fillRef idx="0">
            <a:schemeClr val="accent1"/>
          </a:fillRef>
          <a:effectRef idx="0">
            <a:schemeClr val="accent1"/>
          </a:effectRef>
          <a:fontRef idx="minor">
            <a:schemeClr val="tx1"/>
          </a:fontRef>
        </p:style>
      </p:cxnSp>
      <p:sp>
        <p:nvSpPr>
          <p:cNvPr id="389" name="Oval 25"/>
          <p:cNvSpPr>
            <a:spLocks noChangeArrowheads="1"/>
          </p:cNvSpPr>
          <p:nvPr/>
        </p:nvSpPr>
        <p:spPr bwMode="auto">
          <a:xfrm>
            <a:off x="5018809" y="3183978"/>
            <a:ext cx="3714750" cy="3118562"/>
          </a:xfrm>
          <a:prstGeom prst="ellipse">
            <a:avLst/>
          </a:prstGeom>
          <a:solidFill>
            <a:schemeClr val="accent1">
              <a:alpha val="0"/>
            </a:schemeClr>
          </a:solidFill>
          <a:ln w="50800">
            <a:solidFill>
              <a:srgbClr val="7030A0"/>
            </a:solidFill>
            <a:round/>
            <a:headEnd/>
            <a:tailEnd/>
          </a:ln>
        </p:spPr>
        <p:txBody>
          <a:bodyPr wrap="none" anchor="ctr"/>
          <a:lstStyle/>
          <a:p>
            <a:endParaRPr lang="en-US" dirty="0"/>
          </a:p>
        </p:txBody>
      </p:sp>
      <p:sp>
        <p:nvSpPr>
          <p:cNvPr id="390" name="Rectangle 389"/>
          <p:cNvSpPr/>
          <p:nvPr/>
        </p:nvSpPr>
        <p:spPr>
          <a:xfrm>
            <a:off x="4780135" y="1416325"/>
            <a:ext cx="902970" cy="377190"/>
          </a:xfrm>
          <a:prstGeom prst="rect">
            <a:avLst/>
          </a:prstGeom>
          <a:noFill/>
          <a:ln w="63500">
            <a:solidFill>
              <a:srgbClr val="66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92" name="Straight Arrow Connector 391"/>
          <p:cNvCxnSpPr/>
          <p:nvPr/>
        </p:nvCxnSpPr>
        <p:spPr>
          <a:xfrm>
            <a:off x="5725160" y="1843010"/>
            <a:ext cx="378460" cy="1463040"/>
          </a:xfrm>
          <a:prstGeom prst="straightConnector1">
            <a:avLst/>
          </a:prstGeom>
          <a:ln w="63500">
            <a:solidFill>
              <a:srgbClr val="660066"/>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10062462"/>
      </p:ext>
    </p:extLst>
  </p:cSld>
  <p:clrMapOvr>
    <a:masterClrMapping/>
  </p:clrMapOvr>
  <mc:AlternateContent xmlns:mc="http://schemas.openxmlformats.org/markup-compatibility/2006" xmlns:p14="http://schemas.microsoft.com/office/powerpoint/2010/main">
    <mc:Choice Requires="p14">
      <p:transition spd="slow" p14:dur="2000" advTm="54928"/>
    </mc:Choice>
    <mc:Fallback xmlns="">
      <p:transition spd="slow" advTm="5492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0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8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604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603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8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9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36" grpId="0" animBg="1"/>
      <p:bldP spid="86040" grpId="0"/>
      <p:bldP spid="380" grpId="0" animBg="1"/>
      <p:bldP spid="381" grpId="0" animBg="1"/>
      <p:bldP spid="389" grpId="0" animBg="1"/>
      <p:bldP spid="390"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3"/>
          <p:cNvSpPr>
            <a:spLocks noChangeShapeType="1"/>
          </p:cNvSpPr>
          <p:nvPr/>
        </p:nvSpPr>
        <p:spPr bwMode="auto">
          <a:xfrm>
            <a:off x="631017" y="3215796"/>
            <a:ext cx="2159000" cy="0"/>
          </a:xfrm>
          <a:prstGeom prst="line">
            <a:avLst/>
          </a:prstGeom>
          <a:noFill/>
          <a:ln w="28575">
            <a:solidFill>
              <a:schemeClr val="tx1"/>
            </a:solidFill>
            <a:round/>
            <a:headEnd/>
            <a:tailEnd/>
          </a:ln>
        </p:spPr>
        <p:txBody>
          <a:bodyPr/>
          <a:lstStyle/>
          <a:p>
            <a:endParaRPr lang="en-US" dirty="0"/>
          </a:p>
        </p:txBody>
      </p:sp>
      <p:sp>
        <p:nvSpPr>
          <p:cNvPr id="7" name="Line 4"/>
          <p:cNvSpPr>
            <a:spLocks noChangeShapeType="1"/>
          </p:cNvSpPr>
          <p:nvPr/>
        </p:nvSpPr>
        <p:spPr bwMode="auto">
          <a:xfrm rot="5400000">
            <a:off x="-448483" y="2134708"/>
            <a:ext cx="2159000" cy="0"/>
          </a:xfrm>
          <a:prstGeom prst="line">
            <a:avLst/>
          </a:prstGeom>
          <a:noFill/>
          <a:ln w="28575">
            <a:solidFill>
              <a:schemeClr val="tx1"/>
            </a:solidFill>
            <a:round/>
            <a:headEnd/>
            <a:tailEnd/>
          </a:ln>
        </p:spPr>
        <p:txBody>
          <a:bodyPr/>
          <a:lstStyle/>
          <a:p>
            <a:endParaRPr lang="en-US" dirty="0"/>
          </a:p>
        </p:txBody>
      </p:sp>
      <p:sp>
        <p:nvSpPr>
          <p:cNvPr id="8" name="Line 5"/>
          <p:cNvSpPr>
            <a:spLocks noChangeShapeType="1"/>
          </p:cNvSpPr>
          <p:nvPr/>
        </p:nvSpPr>
        <p:spPr bwMode="auto">
          <a:xfrm flipV="1">
            <a:off x="631017" y="1487008"/>
            <a:ext cx="1800225" cy="1727200"/>
          </a:xfrm>
          <a:prstGeom prst="line">
            <a:avLst/>
          </a:prstGeom>
          <a:noFill/>
          <a:ln w="28575">
            <a:solidFill>
              <a:srgbClr val="CC0000"/>
            </a:solidFill>
            <a:round/>
            <a:headEnd/>
            <a:tailEnd/>
          </a:ln>
        </p:spPr>
        <p:txBody>
          <a:bodyPr/>
          <a:lstStyle/>
          <a:p>
            <a:endParaRPr lang="en-US" dirty="0"/>
          </a:p>
        </p:txBody>
      </p:sp>
      <p:sp>
        <p:nvSpPr>
          <p:cNvPr id="9" name="Text Box 6"/>
          <p:cNvSpPr txBox="1">
            <a:spLocks noChangeArrowheads="1"/>
          </p:cNvSpPr>
          <p:nvPr/>
        </p:nvSpPr>
        <p:spPr bwMode="auto">
          <a:xfrm>
            <a:off x="172056" y="3214208"/>
            <a:ext cx="3060454" cy="461665"/>
          </a:xfrm>
          <a:prstGeom prst="rect">
            <a:avLst/>
          </a:prstGeom>
          <a:noFill/>
          <a:ln w="9525">
            <a:noFill/>
            <a:miter lim="800000"/>
            <a:headEnd/>
            <a:tailEnd/>
          </a:ln>
        </p:spPr>
        <p:txBody>
          <a:bodyPr wrap="none">
            <a:spAutoFit/>
          </a:bodyPr>
          <a:lstStyle/>
          <a:p>
            <a:pPr algn="ctr"/>
            <a:r>
              <a:rPr lang="en-GB" sz="2400" dirty="0" smtClean="0"/>
              <a:t>Replication OR Entry</a:t>
            </a:r>
          </a:p>
        </p:txBody>
      </p:sp>
      <p:sp>
        <p:nvSpPr>
          <p:cNvPr id="10" name="Text Box 7"/>
          <p:cNvSpPr txBox="1">
            <a:spLocks noChangeArrowheads="1"/>
          </p:cNvSpPr>
          <p:nvPr/>
        </p:nvSpPr>
        <p:spPr bwMode="auto">
          <a:xfrm rot="-5400000">
            <a:off x="-408622" y="1826137"/>
            <a:ext cx="1457325" cy="457200"/>
          </a:xfrm>
          <a:prstGeom prst="rect">
            <a:avLst/>
          </a:prstGeom>
          <a:noFill/>
          <a:ln w="9525">
            <a:noFill/>
            <a:miter lim="800000"/>
            <a:headEnd/>
            <a:tailEnd/>
          </a:ln>
        </p:spPr>
        <p:txBody>
          <a:bodyPr wrap="none">
            <a:spAutoFit/>
          </a:bodyPr>
          <a:lstStyle/>
          <a:p>
            <a:r>
              <a:rPr lang="en-GB" sz="2400" dirty="0"/>
              <a:t>Virulence</a:t>
            </a:r>
            <a:endParaRPr lang="en-US" sz="2400" dirty="0"/>
          </a:p>
        </p:txBody>
      </p:sp>
      <p:sp>
        <p:nvSpPr>
          <p:cNvPr id="11" name="Line 8"/>
          <p:cNvSpPr>
            <a:spLocks noChangeShapeType="1"/>
          </p:cNvSpPr>
          <p:nvPr/>
        </p:nvSpPr>
        <p:spPr bwMode="auto">
          <a:xfrm rot="5400000">
            <a:off x="2619580" y="2158984"/>
            <a:ext cx="2159000" cy="0"/>
          </a:xfrm>
          <a:prstGeom prst="line">
            <a:avLst/>
          </a:prstGeom>
          <a:noFill/>
          <a:ln w="28575">
            <a:solidFill>
              <a:schemeClr val="tx1"/>
            </a:solidFill>
            <a:round/>
            <a:headEnd/>
            <a:tailEnd/>
          </a:ln>
        </p:spPr>
        <p:txBody>
          <a:bodyPr/>
          <a:lstStyle/>
          <a:p>
            <a:endParaRPr lang="en-US" dirty="0"/>
          </a:p>
        </p:txBody>
      </p:sp>
      <p:sp>
        <p:nvSpPr>
          <p:cNvPr id="12" name="Line 9"/>
          <p:cNvSpPr>
            <a:spLocks noChangeShapeType="1"/>
          </p:cNvSpPr>
          <p:nvPr/>
        </p:nvSpPr>
        <p:spPr bwMode="auto">
          <a:xfrm>
            <a:off x="3699080" y="3240072"/>
            <a:ext cx="2159000" cy="0"/>
          </a:xfrm>
          <a:prstGeom prst="line">
            <a:avLst/>
          </a:prstGeom>
          <a:noFill/>
          <a:ln w="28575">
            <a:solidFill>
              <a:schemeClr val="tx1"/>
            </a:solidFill>
            <a:round/>
            <a:headEnd/>
            <a:tailEnd/>
          </a:ln>
        </p:spPr>
        <p:txBody>
          <a:bodyPr/>
          <a:lstStyle/>
          <a:p>
            <a:endParaRPr lang="en-US" dirty="0"/>
          </a:p>
        </p:txBody>
      </p:sp>
      <p:sp>
        <p:nvSpPr>
          <p:cNvPr id="13" name="Line 11"/>
          <p:cNvSpPr>
            <a:spLocks noChangeShapeType="1"/>
          </p:cNvSpPr>
          <p:nvPr/>
        </p:nvSpPr>
        <p:spPr bwMode="auto">
          <a:xfrm flipV="1">
            <a:off x="3699080" y="1584309"/>
            <a:ext cx="1871662" cy="1655763"/>
          </a:xfrm>
          <a:prstGeom prst="line">
            <a:avLst/>
          </a:prstGeom>
          <a:noFill/>
          <a:ln w="28575">
            <a:solidFill>
              <a:srgbClr val="CC0000"/>
            </a:solidFill>
            <a:round/>
            <a:headEnd/>
            <a:tailEnd/>
          </a:ln>
        </p:spPr>
        <p:txBody>
          <a:bodyPr/>
          <a:lstStyle/>
          <a:p>
            <a:endParaRPr lang="en-US" dirty="0"/>
          </a:p>
        </p:txBody>
      </p:sp>
      <p:sp>
        <p:nvSpPr>
          <p:cNvPr id="14" name="Text Box 12"/>
          <p:cNvSpPr txBox="1">
            <a:spLocks noChangeArrowheads="1"/>
          </p:cNvSpPr>
          <p:nvPr/>
        </p:nvSpPr>
        <p:spPr bwMode="auto">
          <a:xfrm>
            <a:off x="4048762" y="3238484"/>
            <a:ext cx="1464696" cy="461665"/>
          </a:xfrm>
          <a:prstGeom prst="rect">
            <a:avLst/>
          </a:prstGeom>
          <a:noFill/>
          <a:ln w="9525">
            <a:noFill/>
            <a:miter lim="800000"/>
            <a:headEnd/>
            <a:tailEnd/>
          </a:ln>
        </p:spPr>
        <p:txBody>
          <a:bodyPr wrap="none">
            <a:spAutoFit/>
          </a:bodyPr>
          <a:lstStyle/>
          <a:p>
            <a:r>
              <a:rPr lang="en-GB" sz="2400" dirty="0" smtClean="0"/>
              <a:t>Virulence</a:t>
            </a:r>
            <a:endParaRPr lang="en-US" sz="2400" dirty="0"/>
          </a:p>
        </p:txBody>
      </p:sp>
      <p:sp>
        <p:nvSpPr>
          <p:cNvPr id="15" name="Text Box 13"/>
          <p:cNvSpPr txBox="1">
            <a:spLocks noChangeArrowheads="1"/>
          </p:cNvSpPr>
          <p:nvPr/>
        </p:nvSpPr>
        <p:spPr bwMode="auto">
          <a:xfrm rot="-5400000">
            <a:off x="2097615" y="1797491"/>
            <a:ext cx="2741263" cy="461665"/>
          </a:xfrm>
          <a:prstGeom prst="rect">
            <a:avLst/>
          </a:prstGeom>
          <a:noFill/>
          <a:ln w="9525">
            <a:noFill/>
            <a:miter lim="800000"/>
            <a:headEnd/>
            <a:tailEnd/>
          </a:ln>
        </p:spPr>
        <p:txBody>
          <a:bodyPr wrap="none">
            <a:spAutoFit/>
          </a:bodyPr>
          <a:lstStyle/>
          <a:p>
            <a:r>
              <a:rPr lang="en-GB" sz="2400" dirty="0" smtClean="0"/>
              <a:t>Transmission Rate</a:t>
            </a:r>
            <a:endParaRPr lang="en-US" sz="2400" dirty="0"/>
          </a:p>
        </p:txBody>
      </p:sp>
      <p:sp>
        <p:nvSpPr>
          <p:cNvPr id="16" name="Line 15"/>
          <p:cNvSpPr>
            <a:spLocks noChangeShapeType="1"/>
          </p:cNvSpPr>
          <p:nvPr/>
        </p:nvSpPr>
        <p:spPr bwMode="auto">
          <a:xfrm>
            <a:off x="6723267" y="3248164"/>
            <a:ext cx="2159000" cy="0"/>
          </a:xfrm>
          <a:prstGeom prst="line">
            <a:avLst/>
          </a:prstGeom>
          <a:noFill/>
          <a:ln w="28575">
            <a:solidFill>
              <a:schemeClr val="tx1"/>
            </a:solidFill>
            <a:round/>
            <a:headEnd/>
            <a:tailEnd/>
          </a:ln>
        </p:spPr>
        <p:txBody>
          <a:bodyPr/>
          <a:lstStyle/>
          <a:p>
            <a:endParaRPr lang="en-US" dirty="0"/>
          </a:p>
        </p:txBody>
      </p:sp>
      <p:sp>
        <p:nvSpPr>
          <p:cNvPr id="17" name="Line 16"/>
          <p:cNvSpPr>
            <a:spLocks noChangeShapeType="1"/>
          </p:cNvSpPr>
          <p:nvPr/>
        </p:nvSpPr>
        <p:spPr bwMode="auto">
          <a:xfrm rot="5400000">
            <a:off x="5643767" y="2167076"/>
            <a:ext cx="2159000" cy="0"/>
          </a:xfrm>
          <a:prstGeom prst="line">
            <a:avLst/>
          </a:prstGeom>
          <a:noFill/>
          <a:ln w="28575">
            <a:solidFill>
              <a:schemeClr val="tx1"/>
            </a:solidFill>
            <a:round/>
            <a:headEnd/>
            <a:tailEnd/>
          </a:ln>
        </p:spPr>
        <p:txBody>
          <a:bodyPr/>
          <a:lstStyle/>
          <a:p>
            <a:endParaRPr lang="en-US" dirty="0"/>
          </a:p>
        </p:txBody>
      </p:sp>
      <p:sp>
        <p:nvSpPr>
          <p:cNvPr id="18" name="Text Box 17"/>
          <p:cNvSpPr txBox="1">
            <a:spLocks noChangeArrowheads="1"/>
          </p:cNvSpPr>
          <p:nvPr/>
        </p:nvSpPr>
        <p:spPr bwMode="auto">
          <a:xfrm>
            <a:off x="7067782" y="3246576"/>
            <a:ext cx="1464696" cy="461665"/>
          </a:xfrm>
          <a:prstGeom prst="rect">
            <a:avLst/>
          </a:prstGeom>
          <a:noFill/>
          <a:ln w="9525">
            <a:noFill/>
            <a:miter lim="800000"/>
            <a:headEnd/>
            <a:tailEnd/>
          </a:ln>
        </p:spPr>
        <p:txBody>
          <a:bodyPr wrap="none">
            <a:spAutoFit/>
          </a:bodyPr>
          <a:lstStyle/>
          <a:p>
            <a:r>
              <a:rPr lang="en-GB" sz="2400" dirty="0" smtClean="0"/>
              <a:t>Virulence</a:t>
            </a:r>
            <a:endParaRPr lang="en-US" sz="2400" dirty="0"/>
          </a:p>
        </p:txBody>
      </p:sp>
      <p:sp>
        <p:nvSpPr>
          <p:cNvPr id="19" name="Text Box 18"/>
          <p:cNvSpPr txBox="1">
            <a:spLocks noChangeArrowheads="1"/>
          </p:cNvSpPr>
          <p:nvPr/>
        </p:nvSpPr>
        <p:spPr bwMode="auto">
          <a:xfrm rot="-5400000">
            <a:off x="5015911" y="1784089"/>
            <a:ext cx="2862262" cy="457200"/>
          </a:xfrm>
          <a:prstGeom prst="rect">
            <a:avLst/>
          </a:prstGeom>
          <a:noFill/>
          <a:ln w="9525">
            <a:noFill/>
            <a:miter lim="800000"/>
            <a:headEnd/>
            <a:tailEnd/>
          </a:ln>
        </p:spPr>
        <p:txBody>
          <a:bodyPr wrap="none">
            <a:spAutoFit/>
          </a:bodyPr>
          <a:lstStyle/>
          <a:p>
            <a:r>
              <a:rPr lang="en-GB" sz="2400" dirty="0"/>
              <a:t>Competitive Fitness</a:t>
            </a:r>
            <a:endParaRPr lang="en-US" sz="2400" dirty="0"/>
          </a:p>
        </p:txBody>
      </p:sp>
      <p:sp>
        <p:nvSpPr>
          <p:cNvPr id="20" name="Line 20"/>
          <p:cNvSpPr>
            <a:spLocks noChangeShapeType="1"/>
          </p:cNvSpPr>
          <p:nvPr/>
        </p:nvSpPr>
        <p:spPr bwMode="auto">
          <a:xfrm flipV="1">
            <a:off x="6723267" y="1447939"/>
            <a:ext cx="1800225" cy="1800225"/>
          </a:xfrm>
          <a:prstGeom prst="line">
            <a:avLst/>
          </a:prstGeom>
          <a:noFill/>
          <a:ln w="28575">
            <a:solidFill>
              <a:srgbClr val="CC0000"/>
            </a:solidFill>
            <a:round/>
            <a:headEnd/>
            <a:tailEnd/>
          </a:ln>
        </p:spPr>
        <p:txBody>
          <a:bodyPr/>
          <a:lstStyle/>
          <a:p>
            <a:endParaRPr lang="en-US" dirty="0"/>
          </a:p>
        </p:txBody>
      </p:sp>
      <p:grpSp>
        <p:nvGrpSpPr>
          <p:cNvPr id="24" name="Group 23"/>
          <p:cNvGrpSpPr/>
          <p:nvPr/>
        </p:nvGrpSpPr>
        <p:grpSpPr>
          <a:xfrm>
            <a:off x="834390" y="3979674"/>
            <a:ext cx="2560319" cy="2868930"/>
            <a:chOff x="6008053" y="1127207"/>
            <a:chExt cx="2095817" cy="1958893"/>
          </a:xfrm>
        </p:grpSpPr>
        <p:sp>
          <p:nvSpPr>
            <p:cNvPr id="25" name="Text Box 42"/>
            <p:cNvSpPr txBox="1">
              <a:spLocks noChangeArrowheads="1"/>
            </p:cNvSpPr>
            <p:nvPr/>
          </p:nvSpPr>
          <p:spPr bwMode="auto">
            <a:xfrm>
              <a:off x="6008053" y="2864630"/>
              <a:ext cx="464146" cy="140240"/>
            </a:xfrm>
            <a:prstGeom prst="rect">
              <a:avLst/>
            </a:prstGeom>
            <a:noFill/>
            <a:ln w="9525">
              <a:noFill/>
              <a:miter lim="800000"/>
              <a:headEnd/>
              <a:tailEnd/>
            </a:ln>
          </p:spPr>
          <p:txBody>
            <a:bodyPr>
              <a:spAutoFit/>
            </a:bodyPr>
            <a:lstStyle/>
            <a:p>
              <a:pPr>
                <a:spcBef>
                  <a:spcPct val="50000"/>
                </a:spcBef>
              </a:pPr>
              <a:endParaRPr lang="en-US" sz="200" dirty="0"/>
            </a:p>
          </p:txBody>
        </p:sp>
        <p:sp>
          <p:nvSpPr>
            <p:cNvPr id="26" name="AutoShape 458"/>
            <p:cNvSpPr>
              <a:spLocks noChangeArrowheads="1"/>
            </p:cNvSpPr>
            <p:nvPr/>
          </p:nvSpPr>
          <p:spPr bwMode="auto">
            <a:xfrm>
              <a:off x="6234197" y="1127207"/>
              <a:ext cx="1869673" cy="1499666"/>
            </a:xfrm>
            <a:prstGeom prst="can">
              <a:avLst>
                <a:gd name="adj" fmla="val 25000"/>
              </a:avLst>
            </a:prstGeom>
            <a:noFill/>
            <a:ln w="9525">
              <a:solidFill>
                <a:schemeClr val="tx1"/>
              </a:solidFill>
              <a:round/>
              <a:headEnd/>
              <a:tailEnd/>
            </a:ln>
          </p:spPr>
          <p:txBody>
            <a:bodyPr wrap="none" anchor="ctr"/>
            <a:lstStyle/>
            <a:p>
              <a:endParaRPr lang="en-US" dirty="0"/>
            </a:p>
          </p:txBody>
        </p:sp>
        <p:sp>
          <p:nvSpPr>
            <p:cNvPr id="27" name="AutoShape 19"/>
            <p:cNvSpPr>
              <a:spLocks noChangeArrowheads="1"/>
            </p:cNvSpPr>
            <p:nvPr/>
          </p:nvSpPr>
          <p:spPr bwMode="auto">
            <a:xfrm>
              <a:off x="6234197" y="1586434"/>
              <a:ext cx="1869673" cy="1499666"/>
            </a:xfrm>
            <a:prstGeom prst="can">
              <a:avLst>
                <a:gd name="adj" fmla="val 25000"/>
              </a:avLst>
            </a:prstGeom>
            <a:solidFill>
              <a:schemeClr val="accent1"/>
            </a:solidFill>
            <a:ln w="9525">
              <a:solidFill>
                <a:schemeClr val="tx1"/>
              </a:solidFill>
              <a:round/>
              <a:headEnd/>
              <a:tailEnd/>
            </a:ln>
          </p:spPr>
          <p:txBody>
            <a:bodyPr wrap="none" anchor="ctr"/>
            <a:lstStyle/>
            <a:p>
              <a:endParaRPr lang="en-US" dirty="0"/>
            </a:p>
          </p:txBody>
        </p:sp>
        <p:grpSp>
          <p:nvGrpSpPr>
            <p:cNvPr id="28" name="Group 18"/>
            <p:cNvGrpSpPr>
              <a:grpSpLocks/>
            </p:cNvGrpSpPr>
            <p:nvPr/>
          </p:nvGrpSpPr>
          <p:grpSpPr bwMode="auto">
            <a:xfrm>
              <a:off x="7144041" y="2689056"/>
              <a:ext cx="901272" cy="260705"/>
              <a:chOff x="1292" y="1548"/>
              <a:chExt cx="2604" cy="763"/>
            </a:xfrm>
          </p:grpSpPr>
          <p:sp>
            <p:nvSpPr>
              <p:cNvPr id="281" name="Freeform 8"/>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82" name="Freeform 9"/>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83" name="Freeform 11"/>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84" name="Freeform 12"/>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85" name="Freeform 13"/>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86" name="Freeform 7"/>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287" name="Oval 15"/>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288" name="Oval 16"/>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29" name="Group 20"/>
            <p:cNvGrpSpPr>
              <a:grpSpLocks/>
            </p:cNvGrpSpPr>
            <p:nvPr/>
          </p:nvGrpSpPr>
          <p:grpSpPr bwMode="auto">
            <a:xfrm flipH="1">
              <a:off x="6315608" y="2392472"/>
              <a:ext cx="901272" cy="260705"/>
              <a:chOff x="1292" y="1548"/>
              <a:chExt cx="2604" cy="763"/>
            </a:xfrm>
          </p:grpSpPr>
          <p:sp>
            <p:nvSpPr>
              <p:cNvPr id="273" name="Freeform 21"/>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74" name="Freeform 22"/>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75" name="Freeform 23"/>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76" name="Freeform 24"/>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77" name="Freeform 25"/>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78" name="Freeform 26"/>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279" name="Oval 27"/>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280" name="Oval 28"/>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30" name="Group 29"/>
            <p:cNvGrpSpPr>
              <a:grpSpLocks/>
            </p:cNvGrpSpPr>
            <p:nvPr/>
          </p:nvGrpSpPr>
          <p:grpSpPr bwMode="auto">
            <a:xfrm>
              <a:off x="6928364" y="2100671"/>
              <a:ext cx="901272" cy="260705"/>
              <a:chOff x="1292" y="1548"/>
              <a:chExt cx="2604" cy="763"/>
            </a:xfrm>
          </p:grpSpPr>
          <p:sp>
            <p:nvSpPr>
              <p:cNvPr id="265" name="Freeform 30"/>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66" name="Freeform 31"/>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67" name="Freeform 32"/>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68" name="Freeform 33"/>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69" name="Freeform 34"/>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270" name="Freeform 35"/>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tx1">
                  <a:lumMod val="50000"/>
                  <a:lumOff val="50000"/>
                </a:schemeClr>
              </a:solidFill>
              <a:ln w="9525">
                <a:solidFill>
                  <a:schemeClr val="tx1"/>
                </a:solidFill>
                <a:round/>
                <a:headEnd/>
                <a:tailEnd/>
              </a:ln>
            </p:spPr>
            <p:txBody>
              <a:bodyPr/>
              <a:lstStyle/>
              <a:p>
                <a:endParaRPr lang="en-US" dirty="0"/>
              </a:p>
            </p:txBody>
          </p:sp>
          <p:sp>
            <p:nvSpPr>
              <p:cNvPr id="271" name="Oval 36"/>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272" name="Oval 37"/>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31" name="Group 40"/>
            <p:cNvGrpSpPr>
              <a:grpSpLocks/>
            </p:cNvGrpSpPr>
            <p:nvPr/>
          </p:nvGrpSpPr>
          <p:grpSpPr bwMode="auto">
            <a:xfrm rot="2682682">
              <a:off x="6298473" y="1965537"/>
              <a:ext cx="38564" cy="47837"/>
              <a:chOff x="2051" y="2620"/>
              <a:chExt cx="190" cy="374"/>
            </a:xfrm>
          </p:grpSpPr>
          <p:sp>
            <p:nvSpPr>
              <p:cNvPr id="263" name="AutoShape 38"/>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64" name="Rectangle 39"/>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2" name="Group 41"/>
            <p:cNvGrpSpPr>
              <a:grpSpLocks/>
            </p:cNvGrpSpPr>
            <p:nvPr/>
          </p:nvGrpSpPr>
          <p:grpSpPr bwMode="auto">
            <a:xfrm rot="20511715">
              <a:off x="6338465" y="2125788"/>
              <a:ext cx="38564" cy="47837"/>
              <a:chOff x="2051" y="2620"/>
              <a:chExt cx="190" cy="374"/>
            </a:xfrm>
          </p:grpSpPr>
          <p:sp>
            <p:nvSpPr>
              <p:cNvPr id="261" name="AutoShape 4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62" name="Rectangle 4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3" name="Group 44"/>
            <p:cNvGrpSpPr>
              <a:grpSpLocks/>
            </p:cNvGrpSpPr>
            <p:nvPr/>
          </p:nvGrpSpPr>
          <p:grpSpPr bwMode="auto">
            <a:xfrm rot="20016149">
              <a:off x="6474156" y="2002610"/>
              <a:ext cx="38565" cy="47837"/>
              <a:chOff x="2051" y="2620"/>
              <a:chExt cx="190" cy="374"/>
            </a:xfrm>
          </p:grpSpPr>
          <p:sp>
            <p:nvSpPr>
              <p:cNvPr id="259" name="AutoShape 4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60" name="Rectangle 4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4" name="Group 47"/>
            <p:cNvGrpSpPr>
              <a:grpSpLocks/>
            </p:cNvGrpSpPr>
            <p:nvPr/>
          </p:nvGrpSpPr>
          <p:grpSpPr bwMode="auto">
            <a:xfrm rot="2083627">
              <a:off x="6499866" y="2203522"/>
              <a:ext cx="38565" cy="47837"/>
              <a:chOff x="2051" y="2620"/>
              <a:chExt cx="190" cy="374"/>
            </a:xfrm>
          </p:grpSpPr>
          <p:sp>
            <p:nvSpPr>
              <p:cNvPr id="257" name="AutoShape 4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58" name="Rectangle 4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5" name="Group 50"/>
            <p:cNvGrpSpPr>
              <a:grpSpLocks/>
            </p:cNvGrpSpPr>
            <p:nvPr/>
          </p:nvGrpSpPr>
          <p:grpSpPr bwMode="auto">
            <a:xfrm rot="19833119">
              <a:off x="6675549" y="2080344"/>
              <a:ext cx="38564" cy="47837"/>
              <a:chOff x="2051" y="2620"/>
              <a:chExt cx="190" cy="374"/>
            </a:xfrm>
          </p:grpSpPr>
          <p:sp>
            <p:nvSpPr>
              <p:cNvPr id="255" name="AutoShape 5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56" name="Rectangle 5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6" name="Group 53"/>
            <p:cNvGrpSpPr>
              <a:grpSpLocks/>
            </p:cNvGrpSpPr>
            <p:nvPr/>
          </p:nvGrpSpPr>
          <p:grpSpPr bwMode="auto">
            <a:xfrm rot="9116753">
              <a:off x="6882655" y="2015765"/>
              <a:ext cx="38565" cy="47837"/>
              <a:chOff x="2051" y="2620"/>
              <a:chExt cx="190" cy="374"/>
            </a:xfrm>
          </p:grpSpPr>
          <p:sp>
            <p:nvSpPr>
              <p:cNvPr id="253" name="AutoShape 5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54" name="Rectangle 5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7" name="Group 56"/>
            <p:cNvGrpSpPr>
              <a:grpSpLocks/>
            </p:cNvGrpSpPr>
            <p:nvPr/>
          </p:nvGrpSpPr>
          <p:grpSpPr bwMode="auto">
            <a:xfrm rot="12559809">
              <a:off x="6384172" y="2321917"/>
              <a:ext cx="38564" cy="47837"/>
              <a:chOff x="2051" y="2620"/>
              <a:chExt cx="190" cy="374"/>
            </a:xfrm>
          </p:grpSpPr>
          <p:sp>
            <p:nvSpPr>
              <p:cNvPr id="251" name="AutoShape 5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52" name="Rectangle 5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8" name="Group 59"/>
            <p:cNvGrpSpPr>
              <a:grpSpLocks/>
            </p:cNvGrpSpPr>
            <p:nvPr/>
          </p:nvGrpSpPr>
          <p:grpSpPr bwMode="auto">
            <a:xfrm>
              <a:off x="6831236" y="2246574"/>
              <a:ext cx="38565" cy="47837"/>
              <a:chOff x="2051" y="2620"/>
              <a:chExt cx="190" cy="374"/>
            </a:xfrm>
          </p:grpSpPr>
          <p:sp>
            <p:nvSpPr>
              <p:cNvPr id="249" name="AutoShape 6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50" name="Rectangle 6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9" name="Group 62"/>
            <p:cNvGrpSpPr>
              <a:grpSpLocks/>
            </p:cNvGrpSpPr>
            <p:nvPr/>
          </p:nvGrpSpPr>
          <p:grpSpPr bwMode="auto">
            <a:xfrm>
              <a:off x="6549857" y="2330288"/>
              <a:ext cx="38564" cy="47837"/>
              <a:chOff x="2051" y="2620"/>
              <a:chExt cx="190" cy="374"/>
            </a:xfrm>
          </p:grpSpPr>
          <p:sp>
            <p:nvSpPr>
              <p:cNvPr id="247" name="AutoShape 6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48" name="Rectangle 6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40" name="Group 65"/>
            <p:cNvGrpSpPr>
              <a:grpSpLocks/>
            </p:cNvGrpSpPr>
            <p:nvPr/>
          </p:nvGrpSpPr>
          <p:grpSpPr bwMode="auto">
            <a:xfrm>
              <a:off x="6302756" y="2259730"/>
              <a:ext cx="38565" cy="47837"/>
              <a:chOff x="2051" y="2620"/>
              <a:chExt cx="190" cy="374"/>
            </a:xfrm>
          </p:grpSpPr>
          <p:sp>
            <p:nvSpPr>
              <p:cNvPr id="245" name="AutoShape 6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46" name="Rectangle 6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41" name="Group 68"/>
            <p:cNvGrpSpPr>
              <a:grpSpLocks/>
            </p:cNvGrpSpPr>
            <p:nvPr/>
          </p:nvGrpSpPr>
          <p:grpSpPr bwMode="auto">
            <a:xfrm rot="16624622">
              <a:off x="6647978" y="2218606"/>
              <a:ext cx="32289" cy="57133"/>
              <a:chOff x="2051" y="2620"/>
              <a:chExt cx="190" cy="374"/>
            </a:xfrm>
          </p:grpSpPr>
          <p:sp>
            <p:nvSpPr>
              <p:cNvPr id="243" name="AutoShape 6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44" name="Rectangle 7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42" name="Group 71"/>
            <p:cNvGrpSpPr>
              <a:grpSpLocks/>
            </p:cNvGrpSpPr>
            <p:nvPr/>
          </p:nvGrpSpPr>
          <p:grpSpPr bwMode="auto">
            <a:xfrm rot="14805090">
              <a:off x="6286612" y="2674247"/>
              <a:ext cx="32290" cy="57133"/>
              <a:chOff x="2051" y="2620"/>
              <a:chExt cx="190" cy="374"/>
            </a:xfrm>
          </p:grpSpPr>
          <p:sp>
            <p:nvSpPr>
              <p:cNvPr id="241" name="AutoShape 7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42" name="Rectangle 7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43" name="Group 74"/>
            <p:cNvGrpSpPr>
              <a:grpSpLocks/>
            </p:cNvGrpSpPr>
            <p:nvPr/>
          </p:nvGrpSpPr>
          <p:grpSpPr bwMode="auto">
            <a:xfrm rot="19275134">
              <a:off x="6432735" y="2846919"/>
              <a:ext cx="38564" cy="47837"/>
              <a:chOff x="2051" y="2620"/>
              <a:chExt cx="190" cy="374"/>
            </a:xfrm>
          </p:grpSpPr>
          <p:sp>
            <p:nvSpPr>
              <p:cNvPr id="239" name="AutoShape 7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40" name="Rectangle 7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44" name="Group 77"/>
            <p:cNvGrpSpPr>
              <a:grpSpLocks/>
            </p:cNvGrpSpPr>
            <p:nvPr/>
          </p:nvGrpSpPr>
          <p:grpSpPr bwMode="auto">
            <a:xfrm rot="17016763">
              <a:off x="6609413" y="2897880"/>
              <a:ext cx="32289" cy="57133"/>
              <a:chOff x="2051" y="2620"/>
              <a:chExt cx="190" cy="374"/>
            </a:xfrm>
          </p:grpSpPr>
          <p:sp>
            <p:nvSpPr>
              <p:cNvPr id="237" name="AutoShape 7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38" name="Rectangle 7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45" name="Group 80"/>
            <p:cNvGrpSpPr>
              <a:grpSpLocks/>
            </p:cNvGrpSpPr>
            <p:nvPr/>
          </p:nvGrpSpPr>
          <p:grpSpPr bwMode="auto">
            <a:xfrm rot="6014426">
              <a:off x="6583703" y="2751980"/>
              <a:ext cx="32289" cy="57133"/>
              <a:chOff x="2051" y="2620"/>
              <a:chExt cx="190" cy="374"/>
            </a:xfrm>
          </p:grpSpPr>
          <p:sp>
            <p:nvSpPr>
              <p:cNvPr id="235" name="AutoShape 8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36" name="Rectangle 8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46" name="Group 83"/>
            <p:cNvGrpSpPr>
              <a:grpSpLocks/>
            </p:cNvGrpSpPr>
            <p:nvPr/>
          </p:nvGrpSpPr>
          <p:grpSpPr bwMode="auto">
            <a:xfrm rot="2541315">
              <a:off x="7109758" y="2030116"/>
              <a:ext cx="38564" cy="47837"/>
              <a:chOff x="2051" y="2620"/>
              <a:chExt cx="190" cy="374"/>
            </a:xfrm>
          </p:grpSpPr>
          <p:sp>
            <p:nvSpPr>
              <p:cNvPr id="233" name="AutoShape 8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34" name="Rectangle 8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47" name="Group 86"/>
            <p:cNvGrpSpPr>
              <a:grpSpLocks/>
            </p:cNvGrpSpPr>
            <p:nvPr/>
          </p:nvGrpSpPr>
          <p:grpSpPr bwMode="auto">
            <a:xfrm rot="3075134">
              <a:off x="7007915" y="2331021"/>
              <a:ext cx="32289" cy="57133"/>
              <a:chOff x="2051" y="2620"/>
              <a:chExt cx="190" cy="374"/>
            </a:xfrm>
          </p:grpSpPr>
          <p:sp>
            <p:nvSpPr>
              <p:cNvPr id="231" name="AutoShape 8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32" name="Rectangle 8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48" name="Group 89"/>
            <p:cNvGrpSpPr>
              <a:grpSpLocks/>
            </p:cNvGrpSpPr>
            <p:nvPr/>
          </p:nvGrpSpPr>
          <p:grpSpPr bwMode="auto">
            <a:xfrm rot="18024665">
              <a:off x="7295007" y="2036828"/>
              <a:ext cx="32289" cy="57133"/>
              <a:chOff x="2051" y="2620"/>
              <a:chExt cx="190" cy="374"/>
            </a:xfrm>
          </p:grpSpPr>
          <p:sp>
            <p:nvSpPr>
              <p:cNvPr id="229" name="AutoShape 9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30" name="Rectangle 9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49" name="Group 92"/>
            <p:cNvGrpSpPr>
              <a:grpSpLocks/>
            </p:cNvGrpSpPr>
            <p:nvPr/>
          </p:nvGrpSpPr>
          <p:grpSpPr bwMode="auto">
            <a:xfrm rot="19532884">
              <a:off x="7898192" y="2217873"/>
              <a:ext cx="38564" cy="47837"/>
              <a:chOff x="2051" y="2620"/>
              <a:chExt cx="190" cy="374"/>
            </a:xfrm>
          </p:grpSpPr>
          <p:sp>
            <p:nvSpPr>
              <p:cNvPr id="227" name="AutoShape 9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28" name="Rectangle 9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50" name="Group 95"/>
            <p:cNvGrpSpPr>
              <a:grpSpLocks/>
            </p:cNvGrpSpPr>
            <p:nvPr/>
          </p:nvGrpSpPr>
          <p:grpSpPr bwMode="auto">
            <a:xfrm rot="1759809">
              <a:off x="7442557" y="2019352"/>
              <a:ext cx="38565" cy="47837"/>
              <a:chOff x="2051" y="2620"/>
              <a:chExt cx="190" cy="374"/>
            </a:xfrm>
          </p:grpSpPr>
          <p:sp>
            <p:nvSpPr>
              <p:cNvPr id="225" name="AutoShape 9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26" name="Rectangle 9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51" name="Group 98"/>
            <p:cNvGrpSpPr>
              <a:grpSpLocks/>
            </p:cNvGrpSpPr>
            <p:nvPr/>
          </p:nvGrpSpPr>
          <p:grpSpPr bwMode="auto">
            <a:xfrm>
              <a:off x="7179745" y="2332680"/>
              <a:ext cx="38565" cy="47837"/>
              <a:chOff x="2051" y="2620"/>
              <a:chExt cx="190" cy="374"/>
            </a:xfrm>
          </p:grpSpPr>
          <p:sp>
            <p:nvSpPr>
              <p:cNvPr id="223" name="AutoShape 9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24" name="Rectangle 10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52" name="Group 101"/>
            <p:cNvGrpSpPr>
              <a:grpSpLocks/>
            </p:cNvGrpSpPr>
            <p:nvPr/>
          </p:nvGrpSpPr>
          <p:grpSpPr bwMode="auto">
            <a:xfrm>
              <a:off x="7342574" y="2372145"/>
              <a:ext cx="38565" cy="47837"/>
              <a:chOff x="2051" y="2620"/>
              <a:chExt cx="190" cy="374"/>
            </a:xfrm>
          </p:grpSpPr>
          <p:sp>
            <p:nvSpPr>
              <p:cNvPr id="221" name="AutoShape 10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22" name="Rectangle 10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53" name="Group 104"/>
            <p:cNvGrpSpPr>
              <a:grpSpLocks/>
            </p:cNvGrpSpPr>
            <p:nvPr/>
          </p:nvGrpSpPr>
          <p:grpSpPr bwMode="auto">
            <a:xfrm rot="20016149">
              <a:off x="7301154" y="2562294"/>
              <a:ext cx="38564" cy="47837"/>
              <a:chOff x="2051" y="2620"/>
              <a:chExt cx="190" cy="374"/>
            </a:xfrm>
          </p:grpSpPr>
          <p:sp>
            <p:nvSpPr>
              <p:cNvPr id="219" name="AutoShape 10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20" name="Rectangle 10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54" name="Group 107"/>
            <p:cNvGrpSpPr>
              <a:grpSpLocks/>
            </p:cNvGrpSpPr>
            <p:nvPr/>
          </p:nvGrpSpPr>
          <p:grpSpPr bwMode="auto">
            <a:xfrm rot="2083627">
              <a:off x="8025312" y="2203522"/>
              <a:ext cx="38565" cy="47837"/>
              <a:chOff x="2051" y="2620"/>
              <a:chExt cx="190" cy="374"/>
            </a:xfrm>
          </p:grpSpPr>
          <p:sp>
            <p:nvSpPr>
              <p:cNvPr id="217" name="AutoShape 10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18" name="Rectangle 10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55" name="Group 110"/>
            <p:cNvGrpSpPr>
              <a:grpSpLocks/>
            </p:cNvGrpSpPr>
            <p:nvPr/>
          </p:nvGrpSpPr>
          <p:grpSpPr bwMode="auto">
            <a:xfrm>
              <a:off x="6681262" y="2717761"/>
              <a:ext cx="38564" cy="47837"/>
              <a:chOff x="2051" y="2620"/>
              <a:chExt cx="190" cy="374"/>
            </a:xfrm>
          </p:grpSpPr>
          <p:sp>
            <p:nvSpPr>
              <p:cNvPr id="215" name="AutoShape 11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16" name="Rectangle 11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56" name="Group 113"/>
            <p:cNvGrpSpPr>
              <a:grpSpLocks/>
            </p:cNvGrpSpPr>
            <p:nvPr/>
          </p:nvGrpSpPr>
          <p:grpSpPr bwMode="auto">
            <a:xfrm>
              <a:off x="7791068" y="2568273"/>
              <a:ext cx="38565" cy="47837"/>
              <a:chOff x="2051" y="2620"/>
              <a:chExt cx="190" cy="374"/>
            </a:xfrm>
          </p:grpSpPr>
          <p:sp>
            <p:nvSpPr>
              <p:cNvPr id="213" name="AutoShape 11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14" name="Rectangle 11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57" name="Group 116"/>
            <p:cNvGrpSpPr>
              <a:grpSpLocks/>
            </p:cNvGrpSpPr>
            <p:nvPr/>
          </p:nvGrpSpPr>
          <p:grpSpPr bwMode="auto">
            <a:xfrm rot="2541315">
              <a:off x="7829633" y="1988259"/>
              <a:ext cx="38564" cy="47837"/>
              <a:chOff x="2051" y="2620"/>
              <a:chExt cx="190" cy="374"/>
            </a:xfrm>
          </p:grpSpPr>
          <p:sp>
            <p:nvSpPr>
              <p:cNvPr id="211" name="AutoShape 117"/>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12" name="Rectangle 118"/>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58" name="Group 119"/>
            <p:cNvGrpSpPr>
              <a:grpSpLocks/>
            </p:cNvGrpSpPr>
            <p:nvPr/>
          </p:nvGrpSpPr>
          <p:grpSpPr bwMode="auto">
            <a:xfrm rot="19532884">
              <a:off x="7965322" y="2014569"/>
              <a:ext cx="38565" cy="47837"/>
              <a:chOff x="2051" y="2620"/>
              <a:chExt cx="190" cy="374"/>
            </a:xfrm>
          </p:grpSpPr>
          <p:sp>
            <p:nvSpPr>
              <p:cNvPr id="209" name="AutoShape 12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10" name="Rectangle 12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59" name="Group 122"/>
            <p:cNvGrpSpPr>
              <a:grpSpLocks/>
            </p:cNvGrpSpPr>
            <p:nvPr/>
          </p:nvGrpSpPr>
          <p:grpSpPr bwMode="auto">
            <a:xfrm rot="20511715">
              <a:off x="7582533" y="2419981"/>
              <a:ext cx="38565" cy="47837"/>
              <a:chOff x="2051" y="2620"/>
              <a:chExt cx="190" cy="374"/>
            </a:xfrm>
          </p:grpSpPr>
          <p:sp>
            <p:nvSpPr>
              <p:cNvPr id="207" name="AutoShape 12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08" name="Rectangle 12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0" name="Group 125"/>
            <p:cNvGrpSpPr>
              <a:grpSpLocks/>
            </p:cNvGrpSpPr>
            <p:nvPr/>
          </p:nvGrpSpPr>
          <p:grpSpPr bwMode="auto">
            <a:xfrm rot="2083627">
              <a:off x="7978178" y="2495323"/>
              <a:ext cx="38564" cy="47837"/>
              <a:chOff x="2051" y="2620"/>
              <a:chExt cx="190" cy="374"/>
            </a:xfrm>
          </p:grpSpPr>
          <p:sp>
            <p:nvSpPr>
              <p:cNvPr id="205" name="AutoShape 12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206" name="Rectangle 12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1" name="Group 128"/>
            <p:cNvGrpSpPr>
              <a:grpSpLocks/>
            </p:cNvGrpSpPr>
            <p:nvPr/>
          </p:nvGrpSpPr>
          <p:grpSpPr bwMode="auto">
            <a:xfrm>
              <a:off x="7698227" y="2027724"/>
              <a:ext cx="38564" cy="47837"/>
              <a:chOff x="2051" y="2620"/>
              <a:chExt cx="190" cy="374"/>
            </a:xfrm>
          </p:grpSpPr>
          <p:sp>
            <p:nvSpPr>
              <p:cNvPr id="203" name="AutoShape 12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04" name="Rectangle 13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2" name="Group 131"/>
            <p:cNvGrpSpPr>
              <a:grpSpLocks/>
            </p:cNvGrpSpPr>
            <p:nvPr/>
          </p:nvGrpSpPr>
          <p:grpSpPr bwMode="auto">
            <a:xfrm rot="19275134">
              <a:off x="7829633" y="2355403"/>
              <a:ext cx="38564" cy="47837"/>
              <a:chOff x="2051" y="2620"/>
              <a:chExt cx="190" cy="374"/>
            </a:xfrm>
          </p:grpSpPr>
          <p:sp>
            <p:nvSpPr>
              <p:cNvPr id="201" name="AutoShape 13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02" name="Rectangle 13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3" name="Group 134"/>
            <p:cNvGrpSpPr>
              <a:grpSpLocks/>
            </p:cNvGrpSpPr>
            <p:nvPr/>
          </p:nvGrpSpPr>
          <p:grpSpPr bwMode="auto">
            <a:xfrm rot="3075134">
              <a:off x="7460692" y="2376466"/>
              <a:ext cx="32289" cy="57133"/>
              <a:chOff x="2051" y="2620"/>
              <a:chExt cx="190" cy="374"/>
            </a:xfrm>
          </p:grpSpPr>
          <p:sp>
            <p:nvSpPr>
              <p:cNvPr id="199" name="AutoShape 13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200" name="Rectangle 13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4" name="Group 137"/>
            <p:cNvGrpSpPr>
              <a:grpSpLocks/>
            </p:cNvGrpSpPr>
            <p:nvPr/>
          </p:nvGrpSpPr>
          <p:grpSpPr bwMode="auto">
            <a:xfrm>
              <a:off x="7439700" y="2641223"/>
              <a:ext cx="38565" cy="47837"/>
              <a:chOff x="2051" y="2620"/>
              <a:chExt cx="190" cy="374"/>
            </a:xfrm>
          </p:grpSpPr>
          <p:sp>
            <p:nvSpPr>
              <p:cNvPr id="197" name="AutoShape 13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98" name="Rectangle 13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5" name="Group 140"/>
            <p:cNvGrpSpPr>
              <a:grpSpLocks/>
            </p:cNvGrpSpPr>
            <p:nvPr/>
          </p:nvGrpSpPr>
          <p:grpSpPr bwMode="auto">
            <a:xfrm>
              <a:off x="6842662" y="2668730"/>
              <a:ext cx="38565" cy="47837"/>
              <a:chOff x="2051" y="2620"/>
              <a:chExt cx="190" cy="374"/>
            </a:xfrm>
          </p:grpSpPr>
          <p:sp>
            <p:nvSpPr>
              <p:cNvPr id="195" name="AutoShape 14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96" name="Rectangle 14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6" name="Group 143"/>
            <p:cNvGrpSpPr>
              <a:grpSpLocks/>
            </p:cNvGrpSpPr>
            <p:nvPr/>
          </p:nvGrpSpPr>
          <p:grpSpPr bwMode="auto">
            <a:xfrm rot="14805090">
              <a:off x="8003453" y="2621627"/>
              <a:ext cx="32290" cy="57133"/>
              <a:chOff x="2051" y="2620"/>
              <a:chExt cx="190" cy="374"/>
            </a:xfrm>
          </p:grpSpPr>
          <p:sp>
            <p:nvSpPr>
              <p:cNvPr id="193" name="AutoShape 14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94" name="Rectangle 14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7" name="Group 146"/>
            <p:cNvGrpSpPr>
              <a:grpSpLocks/>
            </p:cNvGrpSpPr>
            <p:nvPr/>
          </p:nvGrpSpPr>
          <p:grpSpPr bwMode="auto">
            <a:xfrm rot="19275134">
              <a:off x="6759820" y="2998799"/>
              <a:ext cx="38565" cy="47837"/>
              <a:chOff x="2051" y="2620"/>
              <a:chExt cx="190" cy="374"/>
            </a:xfrm>
          </p:grpSpPr>
          <p:sp>
            <p:nvSpPr>
              <p:cNvPr id="191" name="AutoShape 147"/>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92" name="Rectangle 148"/>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68" name="Group 149"/>
            <p:cNvGrpSpPr>
              <a:grpSpLocks/>
            </p:cNvGrpSpPr>
            <p:nvPr/>
          </p:nvGrpSpPr>
          <p:grpSpPr bwMode="auto">
            <a:xfrm rot="17016763">
              <a:off x="6276615" y="2885921"/>
              <a:ext cx="32289" cy="57133"/>
              <a:chOff x="2051" y="2620"/>
              <a:chExt cx="190" cy="374"/>
            </a:xfrm>
          </p:grpSpPr>
          <p:sp>
            <p:nvSpPr>
              <p:cNvPr id="189" name="AutoShape 150"/>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90" name="Rectangle 151"/>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69" name="Group 152"/>
            <p:cNvGrpSpPr>
              <a:grpSpLocks/>
            </p:cNvGrpSpPr>
            <p:nvPr/>
          </p:nvGrpSpPr>
          <p:grpSpPr bwMode="auto">
            <a:xfrm rot="6014426">
              <a:off x="7576387" y="2522366"/>
              <a:ext cx="32289" cy="57133"/>
              <a:chOff x="2051" y="2620"/>
              <a:chExt cx="190" cy="374"/>
            </a:xfrm>
          </p:grpSpPr>
          <p:sp>
            <p:nvSpPr>
              <p:cNvPr id="187" name="AutoShape 15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88" name="Rectangle 15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0" name="Group 155"/>
            <p:cNvGrpSpPr>
              <a:grpSpLocks/>
            </p:cNvGrpSpPr>
            <p:nvPr/>
          </p:nvGrpSpPr>
          <p:grpSpPr bwMode="auto">
            <a:xfrm>
              <a:off x="6819809" y="2846919"/>
              <a:ext cx="38565" cy="47837"/>
              <a:chOff x="2051" y="2620"/>
              <a:chExt cx="190" cy="374"/>
            </a:xfrm>
          </p:grpSpPr>
          <p:sp>
            <p:nvSpPr>
              <p:cNvPr id="185" name="AutoShape 15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86" name="Rectangle 15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1" name="Group 158"/>
            <p:cNvGrpSpPr>
              <a:grpSpLocks/>
            </p:cNvGrpSpPr>
            <p:nvPr/>
          </p:nvGrpSpPr>
          <p:grpSpPr bwMode="auto">
            <a:xfrm rot="2682682">
              <a:off x="7074051" y="2635244"/>
              <a:ext cx="38565" cy="47837"/>
              <a:chOff x="2051" y="2620"/>
              <a:chExt cx="190" cy="374"/>
            </a:xfrm>
          </p:grpSpPr>
          <p:sp>
            <p:nvSpPr>
              <p:cNvPr id="183" name="AutoShape 15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84" name="Rectangle 16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2" name="Group 161"/>
            <p:cNvGrpSpPr>
              <a:grpSpLocks/>
            </p:cNvGrpSpPr>
            <p:nvPr/>
          </p:nvGrpSpPr>
          <p:grpSpPr bwMode="auto">
            <a:xfrm rot="20511715">
              <a:off x="6986923" y="2702214"/>
              <a:ext cx="38564" cy="47837"/>
              <a:chOff x="2051" y="2620"/>
              <a:chExt cx="190" cy="374"/>
            </a:xfrm>
          </p:grpSpPr>
          <p:sp>
            <p:nvSpPr>
              <p:cNvPr id="181" name="AutoShape 16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82" name="Rectangle 16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3" name="Group 164"/>
            <p:cNvGrpSpPr>
              <a:grpSpLocks/>
            </p:cNvGrpSpPr>
            <p:nvPr/>
          </p:nvGrpSpPr>
          <p:grpSpPr bwMode="auto">
            <a:xfrm rot="20016149">
              <a:off x="6961213" y="2843331"/>
              <a:ext cx="38564" cy="47837"/>
              <a:chOff x="2051" y="2620"/>
              <a:chExt cx="190" cy="374"/>
            </a:xfrm>
          </p:grpSpPr>
          <p:sp>
            <p:nvSpPr>
              <p:cNvPr id="179" name="AutoShape 16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80" name="Rectangle 16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4" name="Group 167"/>
            <p:cNvGrpSpPr>
              <a:grpSpLocks/>
            </p:cNvGrpSpPr>
            <p:nvPr/>
          </p:nvGrpSpPr>
          <p:grpSpPr bwMode="auto">
            <a:xfrm rot="2083627">
              <a:off x="7078336" y="2921065"/>
              <a:ext cx="38564" cy="47837"/>
              <a:chOff x="2051" y="2620"/>
              <a:chExt cx="190" cy="374"/>
            </a:xfrm>
          </p:grpSpPr>
          <p:sp>
            <p:nvSpPr>
              <p:cNvPr id="177" name="AutoShape 16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78" name="Rectangle 16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5" name="Group 170"/>
            <p:cNvGrpSpPr>
              <a:grpSpLocks/>
            </p:cNvGrpSpPr>
            <p:nvPr/>
          </p:nvGrpSpPr>
          <p:grpSpPr bwMode="auto">
            <a:xfrm rot="12559809">
              <a:off x="7316865" y="2953355"/>
              <a:ext cx="38565" cy="47837"/>
              <a:chOff x="2051" y="2620"/>
              <a:chExt cx="190" cy="374"/>
            </a:xfrm>
          </p:grpSpPr>
          <p:sp>
            <p:nvSpPr>
              <p:cNvPr id="175" name="AutoShape 17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76" name="Rectangle 17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6" name="Group 173"/>
            <p:cNvGrpSpPr>
              <a:grpSpLocks/>
            </p:cNvGrpSpPr>
            <p:nvPr/>
          </p:nvGrpSpPr>
          <p:grpSpPr bwMode="auto">
            <a:xfrm>
              <a:off x="7859627" y="2944983"/>
              <a:ext cx="38565" cy="47837"/>
              <a:chOff x="2051" y="2620"/>
              <a:chExt cx="190" cy="374"/>
            </a:xfrm>
          </p:grpSpPr>
          <p:sp>
            <p:nvSpPr>
              <p:cNvPr id="173" name="AutoShape 174"/>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74" name="Rectangle 175"/>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7" name="Group 176"/>
            <p:cNvGrpSpPr>
              <a:grpSpLocks/>
            </p:cNvGrpSpPr>
            <p:nvPr/>
          </p:nvGrpSpPr>
          <p:grpSpPr bwMode="auto">
            <a:xfrm>
              <a:off x="6589850" y="1643838"/>
              <a:ext cx="38564" cy="47837"/>
              <a:chOff x="2051" y="2620"/>
              <a:chExt cx="190" cy="374"/>
            </a:xfrm>
          </p:grpSpPr>
          <p:sp>
            <p:nvSpPr>
              <p:cNvPr id="171" name="AutoShape 177"/>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72" name="Rectangle 178"/>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78" name="Group 179"/>
            <p:cNvGrpSpPr>
              <a:grpSpLocks/>
            </p:cNvGrpSpPr>
            <p:nvPr/>
          </p:nvGrpSpPr>
          <p:grpSpPr bwMode="auto">
            <a:xfrm rot="20016149">
              <a:off x="7989604" y="1756254"/>
              <a:ext cx="38564" cy="47837"/>
              <a:chOff x="2051" y="2620"/>
              <a:chExt cx="190" cy="374"/>
            </a:xfrm>
          </p:grpSpPr>
          <p:sp>
            <p:nvSpPr>
              <p:cNvPr id="169"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70"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79" name="Group 182"/>
            <p:cNvGrpSpPr>
              <a:grpSpLocks/>
            </p:cNvGrpSpPr>
            <p:nvPr/>
          </p:nvGrpSpPr>
          <p:grpSpPr bwMode="auto">
            <a:xfrm>
              <a:off x="7311151" y="1671344"/>
              <a:ext cx="38565" cy="47837"/>
              <a:chOff x="2051" y="2620"/>
              <a:chExt cx="190" cy="374"/>
            </a:xfrm>
          </p:grpSpPr>
          <p:sp>
            <p:nvSpPr>
              <p:cNvPr id="167" name="AutoShape 183"/>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68" name="Rectangle 184"/>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0" name="Group 185"/>
            <p:cNvGrpSpPr>
              <a:grpSpLocks/>
            </p:cNvGrpSpPr>
            <p:nvPr/>
          </p:nvGrpSpPr>
          <p:grpSpPr bwMode="auto">
            <a:xfrm rot="20511715">
              <a:off x="6419879" y="1753862"/>
              <a:ext cx="38565" cy="47837"/>
              <a:chOff x="2051" y="2620"/>
              <a:chExt cx="190" cy="374"/>
            </a:xfrm>
          </p:grpSpPr>
          <p:sp>
            <p:nvSpPr>
              <p:cNvPr id="165" name="AutoShape 18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66" name="Rectangle 18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1" name="Group 188"/>
            <p:cNvGrpSpPr>
              <a:grpSpLocks/>
            </p:cNvGrpSpPr>
            <p:nvPr/>
          </p:nvGrpSpPr>
          <p:grpSpPr bwMode="auto">
            <a:xfrm rot="2083627">
              <a:off x="6974067" y="1855514"/>
              <a:ext cx="38565" cy="47837"/>
              <a:chOff x="2051" y="2620"/>
              <a:chExt cx="190" cy="374"/>
            </a:xfrm>
          </p:grpSpPr>
          <p:sp>
            <p:nvSpPr>
              <p:cNvPr id="163" name="AutoShape 189"/>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64" name="Rectangle 190"/>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2" name="Group 191"/>
            <p:cNvGrpSpPr>
              <a:grpSpLocks/>
            </p:cNvGrpSpPr>
            <p:nvPr/>
          </p:nvGrpSpPr>
          <p:grpSpPr bwMode="auto">
            <a:xfrm rot="19275134">
              <a:off x="6801241" y="1734727"/>
              <a:ext cx="38564" cy="47837"/>
              <a:chOff x="2051" y="2620"/>
              <a:chExt cx="190" cy="374"/>
            </a:xfrm>
          </p:grpSpPr>
          <p:sp>
            <p:nvSpPr>
              <p:cNvPr id="161" name="AutoShape 19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62" name="Rectangle 19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3" name="Group 194"/>
            <p:cNvGrpSpPr>
              <a:grpSpLocks/>
            </p:cNvGrpSpPr>
            <p:nvPr/>
          </p:nvGrpSpPr>
          <p:grpSpPr bwMode="auto">
            <a:xfrm rot="3075134">
              <a:off x="6542281" y="1808411"/>
              <a:ext cx="32290" cy="57133"/>
              <a:chOff x="2051" y="2620"/>
              <a:chExt cx="190" cy="374"/>
            </a:xfrm>
          </p:grpSpPr>
          <p:sp>
            <p:nvSpPr>
              <p:cNvPr id="159" name="AutoShape 19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60" name="Rectangle 19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4" name="Group 197"/>
            <p:cNvGrpSpPr>
              <a:grpSpLocks/>
            </p:cNvGrpSpPr>
            <p:nvPr/>
          </p:nvGrpSpPr>
          <p:grpSpPr bwMode="auto">
            <a:xfrm>
              <a:off x="7586818" y="1712005"/>
              <a:ext cx="38564" cy="47837"/>
              <a:chOff x="2051" y="2620"/>
              <a:chExt cx="190" cy="374"/>
            </a:xfrm>
          </p:grpSpPr>
          <p:sp>
            <p:nvSpPr>
              <p:cNvPr id="157" name="AutoShape 19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58" name="Rectangle 19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5" name="Group 200"/>
            <p:cNvGrpSpPr>
              <a:grpSpLocks/>
            </p:cNvGrpSpPr>
            <p:nvPr/>
          </p:nvGrpSpPr>
          <p:grpSpPr bwMode="auto">
            <a:xfrm rot="14805090">
              <a:off x="6855084" y="1642180"/>
              <a:ext cx="32289" cy="57133"/>
              <a:chOff x="2051" y="2620"/>
              <a:chExt cx="190" cy="374"/>
            </a:xfrm>
          </p:grpSpPr>
          <p:sp>
            <p:nvSpPr>
              <p:cNvPr id="155" name="AutoShape 201"/>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56" name="Rectangle 202"/>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6" name="Group 203"/>
            <p:cNvGrpSpPr>
              <a:grpSpLocks/>
            </p:cNvGrpSpPr>
            <p:nvPr/>
          </p:nvGrpSpPr>
          <p:grpSpPr bwMode="auto">
            <a:xfrm rot="6014426">
              <a:off x="6766529" y="1859835"/>
              <a:ext cx="32289" cy="57133"/>
              <a:chOff x="2051" y="2620"/>
              <a:chExt cx="190" cy="374"/>
            </a:xfrm>
          </p:grpSpPr>
          <p:sp>
            <p:nvSpPr>
              <p:cNvPr id="153" name="AutoShape 204"/>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54" name="Rectangle 205"/>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7" name="Group 206"/>
            <p:cNvGrpSpPr>
              <a:grpSpLocks/>
            </p:cNvGrpSpPr>
            <p:nvPr/>
          </p:nvGrpSpPr>
          <p:grpSpPr bwMode="auto">
            <a:xfrm rot="20511715">
              <a:off x="6996920" y="1756254"/>
              <a:ext cx="38565" cy="47837"/>
              <a:chOff x="2051" y="2620"/>
              <a:chExt cx="190" cy="374"/>
            </a:xfrm>
          </p:grpSpPr>
          <p:sp>
            <p:nvSpPr>
              <p:cNvPr id="151" name="AutoShape 207"/>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52" name="Rectangle 208"/>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88" name="Group 209"/>
            <p:cNvGrpSpPr>
              <a:grpSpLocks/>
            </p:cNvGrpSpPr>
            <p:nvPr/>
          </p:nvGrpSpPr>
          <p:grpSpPr bwMode="auto">
            <a:xfrm rot="20016149">
              <a:off x="7132612" y="1633076"/>
              <a:ext cx="38564" cy="47837"/>
              <a:chOff x="2051" y="2620"/>
              <a:chExt cx="190" cy="374"/>
            </a:xfrm>
          </p:grpSpPr>
          <p:sp>
            <p:nvSpPr>
              <p:cNvPr id="149" name="AutoShape 21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50" name="Rectangle 21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89" name="Group 212"/>
            <p:cNvGrpSpPr>
              <a:grpSpLocks/>
            </p:cNvGrpSpPr>
            <p:nvPr/>
          </p:nvGrpSpPr>
          <p:grpSpPr bwMode="auto">
            <a:xfrm rot="2083627">
              <a:off x="7411133" y="1813656"/>
              <a:ext cx="38565" cy="47837"/>
              <a:chOff x="2051" y="2620"/>
              <a:chExt cx="190" cy="374"/>
            </a:xfrm>
          </p:grpSpPr>
          <p:sp>
            <p:nvSpPr>
              <p:cNvPr id="147" name="AutoShape 21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48" name="Rectangle 21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90" name="Group 215"/>
            <p:cNvGrpSpPr>
              <a:grpSpLocks/>
            </p:cNvGrpSpPr>
            <p:nvPr/>
          </p:nvGrpSpPr>
          <p:grpSpPr bwMode="auto">
            <a:xfrm rot="16624622">
              <a:off x="7837769" y="1811998"/>
              <a:ext cx="32289" cy="57133"/>
              <a:chOff x="2051" y="2620"/>
              <a:chExt cx="190" cy="374"/>
            </a:xfrm>
          </p:grpSpPr>
          <p:sp>
            <p:nvSpPr>
              <p:cNvPr id="145" name="AutoShape 21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46" name="Rectangle 21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1" name="Group 218"/>
            <p:cNvGrpSpPr>
              <a:grpSpLocks/>
            </p:cNvGrpSpPr>
            <p:nvPr/>
          </p:nvGrpSpPr>
          <p:grpSpPr bwMode="auto">
            <a:xfrm rot="20016149">
              <a:off x="7091190" y="1854317"/>
              <a:ext cx="38565" cy="47837"/>
              <a:chOff x="2051" y="2620"/>
              <a:chExt cx="190" cy="374"/>
            </a:xfrm>
          </p:grpSpPr>
          <p:sp>
            <p:nvSpPr>
              <p:cNvPr id="143" name="AutoShape 21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44" name="Rectangle 22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2" name="Group 221"/>
            <p:cNvGrpSpPr>
              <a:grpSpLocks/>
            </p:cNvGrpSpPr>
            <p:nvPr/>
          </p:nvGrpSpPr>
          <p:grpSpPr bwMode="auto">
            <a:xfrm rot="2083627">
              <a:off x="7819634" y="1680911"/>
              <a:ext cx="38565" cy="47837"/>
              <a:chOff x="2051" y="2620"/>
              <a:chExt cx="190" cy="374"/>
            </a:xfrm>
          </p:grpSpPr>
          <p:sp>
            <p:nvSpPr>
              <p:cNvPr id="141" name="AutoShape 22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42" name="Rectangle 22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93" name="Group 224"/>
            <p:cNvGrpSpPr>
              <a:grpSpLocks/>
            </p:cNvGrpSpPr>
            <p:nvPr/>
          </p:nvGrpSpPr>
          <p:grpSpPr bwMode="auto">
            <a:xfrm rot="16624622">
              <a:off x="7272152" y="1846680"/>
              <a:ext cx="32290" cy="57133"/>
              <a:chOff x="2051" y="2620"/>
              <a:chExt cx="190" cy="374"/>
            </a:xfrm>
          </p:grpSpPr>
          <p:sp>
            <p:nvSpPr>
              <p:cNvPr id="139" name="AutoShape 225"/>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40" name="Rectangle 226"/>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4" name="Group 227"/>
            <p:cNvGrpSpPr>
              <a:grpSpLocks/>
            </p:cNvGrpSpPr>
            <p:nvPr/>
          </p:nvGrpSpPr>
          <p:grpSpPr bwMode="auto">
            <a:xfrm>
              <a:off x="7455412" y="1621116"/>
              <a:ext cx="38564" cy="47837"/>
              <a:chOff x="2051" y="2620"/>
              <a:chExt cx="190" cy="374"/>
            </a:xfrm>
          </p:grpSpPr>
          <p:sp>
            <p:nvSpPr>
              <p:cNvPr id="137" name="AutoShape 228"/>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38" name="Rectangle 229"/>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5" name="Group 230"/>
            <p:cNvGrpSpPr>
              <a:grpSpLocks/>
            </p:cNvGrpSpPr>
            <p:nvPr/>
          </p:nvGrpSpPr>
          <p:grpSpPr bwMode="auto">
            <a:xfrm>
              <a:off x="7656805" y="1833987"/>
              <a:ext cx="38565" cy="47837"/>
              <a:chOff x="2051" y="2620"/>
              <a:chExt cx="190" cy="374"/>
            </a:xfrm>
          </p:grpSpPr>
          <p:sp>
            <p:nvSpPr>
              <p:cNvPr id="135" name="AutoShape 231"/>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36" name="Rectangle 232"/>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6" name="Group 179"/>
            <p:cNvGrpSpPr>
              <a:grpSpLocks/>
            </p:cNvGrpSpPr>
            <p:nvPr/>
          </p:nvGrpSpPr>
          <p:grpSpPr bwMode="auto">
            <a:xfrm rot="20016149">
              <a:off x="7112428" y="2182437"/>
              <a:ext cx="38564" cy="47837"/>
              <a:chOff x="2051" y="2620"/>
              <a:chExt cx="190" cy="374"/>
            </a:xfrm>
          </p:grpSpPr>
          <p:sp>
            <p:nvSpPr>
              <p:cNvPr id="133"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34"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7" name="Group 179"/>
            <p:cNvGrpSpPr>
              <a:grpSpLocks/>
            </p:cNvGrpSpPr>
            <p:nvPr/>
          </p:nvGrpSpPr>
          <p:grpSpPr bwMode="auto">
            <a:xfrm rot="20016149">
              <a:off x="7308719" y="2193365"/>
              <a:ext cx="38564" cy="47837"/>
              <a:chOff x="2051" y="2620"/>
              <a:chExt cx="190" cy="374"/>
            </a:xfrm>
          </p:grpSpPr>
          <p:sp>
            <p:nvSpPr>
              <p:cNvPr id="131"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32"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8" name="Group 179"/>
            <p:cNvGrpSpPr>
              <a:grpSpLocks/>
            </p:cNvGrpSpPr>
            <p:nvPr/>
          </p:nvGrpSpPr>
          <p:grpSpPr bwMode="auto">
            <a:xfrm rot="20016149">
              <a:off x="6658505" y="2504806"/>
              <a:ext cx="38564" cy="47837"/>
              <a:chOff x="2051" y="2620"/>
              <a:chExt cx="190" cy="374"/>
            </a:xfrm>
          </p:grpSpPr>
          <p:sp>
            <p:nvSpPr>
              <p:cNvPr id="129"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30"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99" name="Group 179"/>
            <p:cNvGrpSpPr>
              <a:grpSpLocks/>
            </p:cNvGrpSpPr>
            <p:nvPr/>
          </p:nvGrpSpPr>
          <p:grpSpPr bwMode="auto">
            <a:xfrm rot="20016149">
              <a:off x="6860929" y="2482950"/>
              <a:ext cx="38564" cy="47837"/>
              <a:chOff x="2051" y="2620"/>
              <a:chExt cx="190" cy="374"/>
            </a:xfrm>
          </p:grpSpPr>
          <p:sp>
            <p:nvSpPr>
              <p:cNvPr id="127"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28"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00" name="Group 179"/>
            <p:cNvGrpSpPr>
              <a:grpSpLocks/>
            </p:cNvGrpSpPr>
            <p:nvPr/>
          </p:nvGrpSpPr>
          <p:grpSpPr bwMode="auto">
            <a:xfrm rot="20016149">
              <a:off x="7327121" y="2778002"/>
              <a:ext cx="38564" cy="47837"/>
              <a:chOff x="2051" y="2620"/>
              <a:chExt cx="190" cy="374"/>
            </a:xfrm>
          </p:grpSpPr>
          <p:sp>
            <p:nvSpPr>
              <p:cNvPr id="125"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26"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01" name="Group 179"/>
            <p:cNvGrpSpPr>
              <a:grpSpLocks/>
            </p:cNvGrpSpPr>
            <p:nvPr/>
          </p:nvGrpSpPr>
          <p:grpSpPr bwMode="auto">
            <a:xfrm rot="20016149">
              <a:off x="7597020" y="2788930"/>
              <a:ext cx="38564" cy="47837"/>
              <a:chOff x="2051" y="2620"/>
              <a:chExt cx="190" cy="374"/>
            </a:xfrm>
          </p:grpSpPr>
          <p:sp>
            <p:nvSpPr>
              <p:cNvPr id="123"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124"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102" name="Group 221"/>
            <p:cNvGrpSpPr>
              <a:grpSpLocks/>
            </p:cNvGrpSpPr>
            <p:nvPr/>
          </p:nvGrpSpPr>
          <p:grpSpPr bwMode="auto">
            <a:xfrm rot="2083627">
              <a:off x="8015925" y="1855756"/>
              <a:ext cx="38565" cy="47837"/>
              <a:chOff x="2051" y="2620"/>
              <a:chExt cx="190" cy="374"/>
            </a:xfrm>
          </p:grpSpPr>
          <p:sp>
            <p:nvSpPr>
              <p:cNvPr id="121" name="AutoShape 22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22" name="Rectangle 22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03" name="Group 221"/>
            <p:cNvGrpSpPr>
              <a:grpSpLocks/>
            </p:cNvGrpSpPr>
            <p:nvPr/>
          </p:nvGrpSpPr>
          <p:grpSpPr bwMode="auto">
            <a:xfrm rot="2083627">
              <a:off x="7218491" y="2194517"/>
              <a:ext cx="38565" cy="47837"/>
              <a:chOff x="2051" y="2620"/>
              <a:chExt cx="190" cy="374"/>
            </a:xfrm>
          </p:grpSpPr>
          <p:sp>
            <p:nvSpPr>
              <p:cNvPr id="119" name="AutoShape 22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20" name="Rectangle 22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04" name="Group 221"/>
            <p:cNvGrpSpPr>
              <a:grpSpLocks/>
            </p:cNvGrpSpPr>
            <p:nvPr/>
          </p:nvGrpSpPr>
          <p:grpSpPr bwMode="auto">
            <a:xfrm rot="2083627">
              <a:off x="7457723" y="2205445"/>
              <a:ext cx="38565" cy="47837"/>
              <a:chOff x="2051" y="2620"/>
              <a:chExt cx="190" cy="374"/>
            </a:xfrm>
          </p:grpSpPr>
          <p:sp>
            <p:nvSpPr>
              <p:cNvPr id="117" name="AutoShape 22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18" name="Rectangle 22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05" name="Group 221"/>
            <p:cNvGrpSpPr>
              <a:grpSpLocks/>
            </p:cNvGrpSpPr>
            <p:nvPr/>
          </p:nvGrpSpPr>
          <p:grpSpPr bwMode="auto">
            <a:xfrm rot="2083627">
              <a:off x="6752302" y="2500495"/>
              <a:ext cx="38565" cy="47837"/>
              <a:chOff x="2051" y="2620"/>
              <a:chExt cx="190" cy="374"/>
            </a:xfrm>
          </p:grpSpPr>
          <p:sp>
            <p:nvSpPr>
              <p:cNvPr id="115" name="AutoShape 22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16" name="Rectangle 22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06" name="Group 221"/>
            <p:cNvGrpSpPr>
              <a:grpSpLocks/>
            </p:cNvGrpSpPr>
            <p:nvPr/>
          </p:nvGrpSpPr>
          <p:grpSpPr bwMode="auto">
            <a:xfrm rot="2083627">
              <a:off x="6973130" y="2473176"/>
              <a:ext cx="38565" cy="47837"/>
              <a:chOff x="2051" y="2620"/>
              <a:chExt cx="190" cy="374"/>
            </a:xfrm>
          </p:grpSpPr>
          <p:sp>
            <p:nvSpPr>
              <p:cNvPr id="113" name="AutoShape 22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14" name="Rectangle 22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07" name="Group 221"/>
            <p:cNvGrpSpPr>
              <a:grpSpLocks/>
            </p:cNvGrpSpPr>
            <p:nvPr/>
          </p:nvGrpSpPr>
          <p:grpSpPr bwMode="auto">
            <a:xfrm rot="2083627">
              <a:off x="7445455" y="2784618"/>
              <a:ext cx="38565" cy="47837"/>
              <a:chOff x="2051" y="2620"/>
              <a:chExt cx="190" cy="374"/>
            </a:xfrm>
          </p:grpSpPr>
          <p:sp>
            <p:nvSpPr>
              <p:cNvPr id="111" name="AutoShape 22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12" name="Rectangle 22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108" name="Group 221"/>
            <p:cNvGrpSpPr>
              <a:grpSpLocks/>
            </p:cNvGrpSpPr>
            <p:nvPr/>
          </p:nvGrpSpPr>
          <p:grpSpPr bwMode="auto">
            <a:xfrm rot="2083627">
              <a:off x="7703087" y="2806473"/>
              <a:ext cx="38565" cy="47837"/>
              <a:chOff x="2051" y="2620"/>
              <a:chExt cx="190" cy="374"/>
            </a:xfrm>
          </p:grpSpPr>
          <p:sp>
            <p:nvSpPr>
              <p:cNvPr id="109" name="AutoShape 222"/>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110" name="Rectangle 223"/>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grpSp>
        <p:nvGrpSpPr>
          <p:cNvPr id="289" name="Group 12"/>
          <p:cNvGrpSpPr/>
          <p:nvPr/>
        </p:nvGrpSpPr>
        <p:grpSpPr>
          <a:xfrm>
            <a:off x="6717402" y="3915910"/>
            <a:ext cx="2232288" cy="1361816"/>
            <a:chOff x="4211638" y="836613"/>
            <a:chExt cx="2320925" cy="1368425"/>
          </a:xfrm>
        </p:grpSpPr>
        <p:pic>
          <p:nvPicPr>
            <p:cNvPr id="290" name="Picture 38" descr="3032536186_96c678cf10"/>
            <p:cNvPicPr>
              <a:picLocks noChangeAspect="1" noChangeArrowheads="1"/>
            </p:cNvPicPr>
            <p:nvPr/>
          </p:nvPicPr>
          <p:blipFill>
            <a:blip r:embed="rId4" cstate="print"/>
            <a:srcRect/>
            <a:stretch>
              <a:fillRect/>
            </a:stretch>
          </p:blipFill>
          <p:spPr bwMode="auto">
            <a:xfrm>
              <a:off x="4211638" y="836613"/>
              <a:ext cx="2320925" cy="1368425"/>
            </a:xfrm>
            <a:prstGeom prst="rect">
              <a:avLst/>
            </a:prstGeom>
            <a:noFill/>
            <a:ln w="9525">
              <a:noFill/>
              <a:miter lim="800000"/>
              <a:headEnd/>
              <a:tailEnd/>
            </a:ln>
          </p:spPr>
        </p:pic>
        <p:sp>
          <p:nvSpPr>
            <p:cNvPr id="291" name="Oval 290"/>
            <p:cNvSpPr/>
            <p:nvPr/>
          </p:nvSpPr>
          <p:spPr>
            <a:xfrm>
              <a:off x="4932363" y="1541741"/>
              <a:ext cx="287336" cy="1444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nvGrpSpPr>
          <p:cNvPr id="292" name="Group 46"/>
          <p:cNvGrpSpPr/>
          <p:nvPr/>
        </p:nvGrpSpPr>
        <p:grpSpPr>
          <a:xfrm>
            <a:off x="6739106" y="5375502"/>
            <a:ext cx="2233444" cy="1445274"/>
            <a:chOff x="6156176" y="2780928"/>
            <a:chExt cx="1872208" cy="1008112"/>
          </a:xfrm>
        </p:grpSpPr>
        <p:grpSp>
          <p:nvGrpSpPr>
            <p:cNvPr id="293" name="Group 12"/>
            <p:cNvGrpSpPr/>
            <p:nvPr/>
          </p:nvGrpSpPr>
          <p:grpSpPr>
            <a:xfrm>
              <a:off x="6156176" y="2780928"/>
              <a:ext cx="1872208" cy="1008112"/>
              <a:chOff x="4211638" y="836613"/>
              <a:chExt cx="2320925" cy="1368425"/>
            </a:xfrm>
          </p:grpSpPr>
          <p:pic>
            <p:nvPicPr>
              <p:cNvPr id="295" name="Picture 38" descr="3032536186_96c678cf10"/>
              <p:cNvPicPr>
                <a:picLocks noChangeAspect="1" noChangeArrowheads="1"/>
              </p:cNvPicPr>
              <p:nvPr/>
            </p:nvPicPr>
            <p:blipFill>
              <a:blip r:embed="rId4" cstate="print"/>
              <a:srcRect/>
              <a:stretch>
                <a:fillRect/>
              </a:stretch>
            </p:blipFill>
            <p:spPr bwMode="auto">
              <a:xfrm>
                <a:off x="4211638" y="836613"/>
                <a:ext cx="2320925" cy="1368425"/>
              </a:xfrm>
              <a:prstGeom prst="rect">
                <a:avLst/>
              </a:prstGeom>
              <a:noFill/>
              <a:ln w="9525">
                <a:noFill/>
                <a:miter lim="800000"/>
                <a:headEnd/>
                <a:tailEnd/>
              </a:ln>
            </p:spPr>
          </p:pic>
          <p:sp>
            <p:nvSpPr>
              <p:cNvPr id="296" name="Oval 295"/>
              <p:cNvSpPr/>
              <p:nvPr/>
            </p:nvSpPr>
            <p:spPr>
              <a:xfrm>
                <a:off x="4932363" y="1505957"/>
                <a:ext cx="287337" cy="1444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294" name="Oval 293"/>
            <p:cNvSpPr/>
            <p:nvPr/>
          </p:nvSpPr>
          <p:spPr>
            <a:xfrm>
              <a:off x="7092280" y="3356992"/>
              <a:ext cx="231785" cy="105255"/>
            </a:xfrm>
            <a:prstGeom prst="ellips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297" name="Rectangle 296"/>
          <p:cNvSpPr/>
          <p:nvPr/>
        </p:nvSpPr>
        <p:spPr>
          <a:xfrm>
            <a:off x="1177290" y="5685064"/>
            <a:ext cx="1177290" cy="594360"/>
          </a:xfrm>
          <a:prstGeom prst="rect">
            <a:avLst/>
          </a:prstGeom>
          <a:noFill/>
          <a:ln w="5080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8" name="Rectangle 297"/>
          <p:cNvSpPr/>
          <p:nvPr/>
        </p:nvSpPr>
        <p:spPr>
          <a:xfrm>
            <a:off x="2318468" y="4817708"/>
            <a:ext cx="902970" cy="377190"/>
          </a:xfrm>
          <a:prstGeom prst="rect">
            <a:avLst/>
          </a:prstGeom>
          <a:noFill/>
          <a:ln w="63500">
            <a:solidFill>
              <a:srgbClr val="66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00" name="Straight Arrow Connector 299"/>
          <p:cNvCxnSpPr>
            <a:stCxn id="262" idx="2"/>
          </p:cNvCxnSpPr>
          <p:nvPr/>
        </p:nvCxnSpPr>
        <p:spPr>
          <a:xfrm flipH="1" flipV="1">
            <a:off x="1198339" y="3890852"/>
            <a:ext cx="74154" cy="1619631"/>
          </a:xfrm>
          <a:prstGeom prst="straightConnector1">
            <a:avLst/>
          </a:prstGeom>
          <a:ln w="63500">
            <a:solidFill>
              <a:srgbClr val="008000"/>
            </a:solidFill>
            <a:tailEnd type="arrow"/>
          </a:ln>
        </p:spPr>
        <p:style>
          <a:lnRef idx="1">
            <a:schemeClr val="accent1"/>
          </a:lnRef>
          <a:fillRef idx="0">
            <a:schemeClr val="accent1"/>
          </a:fillRef>
          <a:effectRef idx="0">
            <a:schemeClr val="accent1"/>
          </a:effectRef>
          <a:fontRef idx="minor">
            <a:schemeClr val="tx1"/>
          </a:fontRef>
        </p:style>
      </p:cxnSp>
      <p:cxnSp>
        <p:nvCxnSpPr>
          <p:cNvPr id="305" name="Straight Arrow Connector 304"/>
          <p:cNvCxnSpPr/>
          <p:nvPr/>
        </p:nvCxnSpPr>
        <p:spPr>
          <a:xfrm flipV="1">
            <a:off x="3074504" y="3398955"/>
            <a:ext cx="624575" cy="1261381"/>
          </a:xfrm>
          <a:prstGeom prst="straightConnector1">
            <a:avLst/>
          </a:prstGeom>
          <a:ln w="63500">
            <a:solidFill>
              <a:srgbClr val="660066"/>
            </a:solidFill>
            <a:tailEnd type="arrow"/>
          </a:ln>
        </p:spPr>
        <p:style>
          <a:lnRef idx="1">
            <a:schemeClr val="accent1"/>
          </a:lnRef>
          <a:fillRef idx="0">
            <a:schemeClr val="accent1"/>
          </a:fillRef>
          <a:effectRef idx="0">
            <a:schemeClr val="accent1"/>
          </a:effectRef>
          <a:fontRef idx="minor">
            <a:schemeClr val="tx1"/>
          </a:fontRef>
        </p:style>
      </p:cxnSp>
      <p:grpSp>
        <p:nvGrpSpPr>
          <p:cNvPr id="310" name="Group 309"/>
          <p:cNvGrpSpPr/>
          <p:nvPr/>
        </p:nvGrpSpPr>
        <p:grpSpPr>
          <a:xfrm>
            <a:off x="4194870" y="4546206"/>
            <a:ext cx="1565850" cy="1668780"/>
            <a:chOff x="3143310" y="4581800"/>
            <a:chExt cx="1165800" cy="1361800"/>
          </a:xfrm>
        </p:grpSpPr>
        <p:grpSp>
          <p:nvGrpSpPr>
            <p:cNvPr id="311" name="Group 361"/>
            <p:cNvGrpSpPr/>
            <p:nvPr/>
          </p:nvGrpSpPr>
          <p:grpSpPr>
            <a:xfrm>
              <a:off x="3143310" y="4581800"/>
              <a:ext cx="1165800" cy="1361800"/>
              <a:chOff x="3600510" y="5233310"/>
              <a:chExt cx="544068" cy="695591"/>
            </a:xfrm>
          </p:grpSpPr>
          <p:grpSp>
            <p:nvGrpSpPr>
              <p:cNvPr id="324" name="Group 32"/>
              <p:cNvGrpSpPr>
                <a:grpSpLocks/>
              </p:cNvGrpSpPr>
              <p:nvPr/>
            </p:nvGrpSpPr>
            <p:grpSpPr bwMode="auto">
              <a:xfrm flipH="1">
                <a:off x="3600510" y="5742928"/>
                <a:ext cx="544068" cy="185973"/>
                <a:chOff x="1292" y="1548"/>
                <a:chExt cx="2604" cy="763"/>
              </a:xfrm>
            </p:grpSpPr>
            <p:sp>
              <p:nvSpPr>
                <p:cNvPr id="349" name="Freeform 33"/>
                <p:cNvSpPr>
                  <a:spLocks/>
                </p:cNvSpPr>
                <p:nvPr/>
              </p:nvSpPr>
              <p:spPr bwMode="auto">
                <a:xfrm>
                  <a:off x="2474" y="1548"/>
                  <a:ext cx="470" cy="209"/>
                </a:xfrm>
                <a:custGeom>
                  <a:avLst/>
                  <a:gdLst>
                    <a:gd name="T0" fmla="*/ 0 w 470"/>
                    <a:gd name="T1" fmla="*/ 100 h 209"/>
                    <a:gd name="T2" fmla="*/ 19 w 470"/>
                    <a:gd name="T3" fmla="*/ 81 h 209"/>
                    <a:gd name="T4" fmla="*/ 92 w 470"/>
                    <a:gd name="T5" fmla="*/ 46 h 209"/>
                    <a:gd name="T6" fmla="*/ 163 w 470"/>
                    <a:gd name="T7" fmla="*/ 26 h 209"/>
                    <a:gd name="T8" fmla="*/ 208 w 470"/>
                    <a:gd name="T9" fmla="*/ 14 h 209"/>
                    <a:gd name="T10" fmla="*/ 307 w 470"/>
                    <a:gd name="T11" fmla="*/ 4 h 209"/>
                    <a:gd name="T12" fmla="*/ 403 w 470"/>
                    <a:gd name="T13" fmla="*/ 14 h 209"/>
                    <a:gd name="T14" fmla="*/ 416 w 470"/>
                    <a:gd name="T15" fmla="*/ 30 h 209"/>
                    <a:gd name="T16" fmla="*/ 444 w 470"/>
                    <a:gd name="T17" fmla="*/ 81 h 209"/>
                    <a:gd name="T18" fmla="*/ 459 w 470"/>
                    <a:gd name="T19" fmla="*/ 145 h 209"/>
                    <a:gd name="T20" fmla="*/ 464 w 470"/>
                    <a:gd name="T21" fmla="*/ 177 h 209"/>
                    <a:gd name="T22" fmla="*/ 470 w 470"/>
                    <a:gd name="T23" fmla="*/ 209 h 209"/>
                    <a:gd name="T24" fmla="*/ 22 w 470"/>
                    <a:gd name="T25" fmla="*/ 132 h 209"/>
                    <a:gd name="T26" fmla="*/ 0 w 470"/>
                    <a:gd name="T27" fmla="*/ 100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0"/>
                    <a:gd name="T43" fmla="*/ 0 h 209"/>
                    <a:gd name="T44" fmla="*/ 470 w 470"/>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0" h="209">
                      <a:moveTo>
                        <a:pt x="0" y="100"/>
                      </a:moveTo>
                      <a:cubicBezTo>
                        <a:pt x="4" y="87"/>
                        <a:pt x="9" y="90"/>
                        <a:pt x="19" y="81"/>
                      </a:cubicBezTo>
                      <a:cubicBezTo>
                        <a:pt x="26" y="57"/>
                        <a:pt x="70" y="53"/>
                        <a:pt x="92" y="46"/>
                      </a:cubicBezTo>
                      <a:cubicBezTo>
                        <a:pt x="109" y="29"/>
                        <a:pt x="141" y="30"/>
                        <a:pt x="163" y="26"/>
                      </a:cubicBezTo>
                      <a:cubicBezTo>
                        <a:pt x="178" y="23"/>
                        <a:pt x="193" y="15"/>
                        <a:pt x="208" y="14"/>
                      </a:cubicBezTo>
                      <a:cubicBezTo>
                        <a:pt x="241" y="11"/>
                        <a:pt x="274" y="8"/>
                        <a:pt x="307" y="4"/>
                      </a:cubicBezTo>
                      <a:cubicBezTo>
                        <a:pt x="362" y="6"/>
                        <a:pt x="368" y="0"/>
                        <a:pt x="403" y="14"/>
                      </a:cubicBezTo>
                      <a:cubicBezTo>
                        <a:pt x="407" y="20"/>
                        <a:pt x="412" y="24"/>
                        <a:pt x="416" y="30"/>
                      </a:cubicBezTo>
                      <a:cubicBezTo>
                        <a:pt x="427" y="47"/>
                        <a:pt x="432" y="52"/>
                        <a:pt x="444" y="81"/>
                      </a:cubicBezTo>
                      <a:cubicBezTo>
                        <a:pt x="451" y="105"/>
                        <a:pt x="448" y="103"/>
                        <a:pt x="459" y="145"/>
                      </a:cubicBezTo>
                      <a:cubicBezTo>
                        <a:pt x="466" y="167"/>
                        <a:pt x="462" y="161"/>
                        <a:pt x="464" y="177"/>
                      </a:cubicBezTo>
                      <a:cubicBezTo>
                        <a:pt x="468" y="188"/>
                        <a:pt x="470" y="198"/>
                        <a:pt x="470" y="209"/>
                      </a:cubicBezTo>
                      <a:lnTo>
                        <a:pt x="22" y="132"/>
                      </a:lnTo>
                      <a:cubicBezTo>
                        <a:pt x="9" y="124"/>
                        <a:pt x="0" y="116"/>
                        <a:pt x="0" y="10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50" name="Freeform 34"/>
                <p:cNvSpPr>
                  <a:spLocks/>
                </p:cNvSpPr>
                <p:nvPr/>
              </p:nvSpPr>
              <p:spPr bwMode="auto">
                <a:xfrm>
                  <a:off x="3389" y="1587"/>
                  <a:ext cx="507" cy="724"/>
                </a:xfrm>
                <a:custGeom>
                  <a:avLst/>
                  <a:gdLst>
                    <a:gd name="T0" fmla="*/ 35 w 507"/>
                    <a:gd name="T1" fmla="*/ 274 h 724"/>
                    <a:gd name="T2" fmla="*/ 141 w 507"/>
                    <a:gd name="T3" fmla="*/ 266 h 724"/>
                    <a:gd name="T4" fmla="*/ 166 w 507"/>
                    <a:gd name="T5" fmla="*/ 258 h 724"/>
                    <a:gd name="T6" fmla="*/ 181 w 507"/>
                    <a:gd name="T7" fmla="*/ 250 h 724"/>
                    <a:gd name="T8" fmla="*/ 208 w 507"/>
                    <a:gd name="T9" fmla="*/ 235 h 724"/>
                    <a:gd name="T10" fmla="*/ 245 w 507"/>
                    <a:gd name="T11" fmla="*/ 218 h 724"/>
                    <a:gd name="T12" fmla="*/ 259 w 507"/>
                    <a:gd name="T13" fmla="*/ 213 h 724"/>
                    <a:gd name="T14" fmla="*/ 293 w 507"/>
                    <a:gd name="T15" fmla="*/ 189 h 724"/>
                    <a:gd name="T16" fmla="*/ 317 w 507"/>
                    <a:gd name="T17" fmla="*/ 171 h 724"/>
                    <a:gd name="T18" fmla="*/ 325 w 507"/>
                    <a:gd name="T19" fmla="*/ 160 h 724"/>
                    <a:gd name="T20" fmla="*/ 333 w 507"/>
                    <a:gd name="T21" fmla="*/ 154 h 724"/>
                    <a:gd name="T22" fmla="*/ 357 w 507"/>
                    <a:gd name="T23" fmla="*/ 130 h 724"/>
                    <a:gd name="T24" fmla="*/ 373 w 507"/>
                    <a:gd name="T25" fmla="*/ 120 h 724"/>
                    <a:gd name="T26" fmla="*/ 393 w 507"/>
                    <a:gd name="T27" fmla="*/ 99 h 724"/>
                    <a:gd name="T28" fmla="*/ 427 w 507"/>
                    <a:gd name="T29" fmla="*/ 71 h 724"/>
                    <a:gd name="T30" fmla="*/ 438 w 507"/>
                    <a:gd name="T31" fmla="*/ 58 h 724"/>
                    <a:gd name="T32" fmla="*/ 464 w 507"/>
                    <a:gd name="T33" fmla="*/ 40 h 724"/>
                    <a:gd name="T34" fmla="*/ 485 w 507"/>
                    <a:gd name="T35" fmla="*/ 26 h 724"/>
                    <a:gd name="T36" fmla="*/ 501 w 507"/>
                    <a:gd name="T37" fmla="*/ 10 h 724"/>
                    <a:gd name="T38" fmla="*/ 507 w 507"/>
                    <a:gd name="T39" fmla="*/ 0 h 724"/>
                    <a:gd name="T40" fmla="*/ 499 w 507"/>
                    <a:gd name="T41" fmla="*/ 45 h 724"/>
                    <a:gd name="T42" fmla="*/ 494 w 507"/>
                    <a:gd name="T43" fmla="*/ 49 h 724"/>
                    <a:gd name="T44" fmla="*/ 489 w 507"/>
                    <a:gd name="T45" fmla="*/ 57 h 724"/>
                    <a:gd name="T46" fmla="*/ 485 w 507"/>
                    <a:gd name="T47" fmla="*/ 71 h 724"/>
                    <a:gd name="T48" fmla="*/ 481 w 507"/>
                    <a:gd name="T49" fmla="*/ 79 h 724"/>
                    <a:gd name="T50" fmla="*/ 472 w 507"/>
                    <a:gd name="T51" fmla="*/ 111 h 724"/>
                    <a:gd name="T52" fmla="*/ 465 w 507"/>
                    <a:gd name="T53" fmla="*/ 123 h 724"/>
                    <a:gd name="T54" fmla="*/ 456 w 507"/>
                    <a:gd name="T55" fmla="*/ 171 h 724"/>
                    <a:gd name="T56" fmla="*/ 449 w 507"/>
                    <a:gd name="T57" fmla="*/ 215 h 724"/>
                    <a:gd name="T58" fmla="*/ 438 w 507"/>
                    <a:gd name="T59" fmla="*/ 274 h 724"/>
                    <a:gd name="T60" fmla="*/ 437 w 507"/>
                    <a:gd name="T61" fmla="*/ 344 h 724"/>
                    <a:gd name="T62" fmla="*/ 440 w 507"/>
                    <a:gd name="T63" fmla="*/ 422 h 724"/>
                    <a:gd name="T64" fmla="*/ 440 w 507"/>
                    <a:gd name="T65" fmla="*/ 491 h 724"/>
                    <a:gd name="T66" fmla="*/ 417 w 507"/>
                    <a:gd name="T67" fmla="*/ 631 h 724"/>
                    <a:gd name="T68" fmla="*/ 402 w 507"/>
                    <a:gd name="T69" fmla="*/ 679 h 724"/>
                    <a:gd name="T70" fmla="*/ 395 w 507"/>
                    <a:gd name="T71" fmla="*/ 701 h 724"/>
                    <a:gd name="T72" fmla="*/ 385 w 507"/>
                    <a:gd name="T73" fmla="*/ 724 h 724"/>
                    <a:gd name="T74" fmla="*/ 384 w 507"/>
                    <a:gd name="T75" fmla="*/ 717 h 724"/>
                    <a:gd name="T76" fmla="*/ 389 w 507"/>
                    <a:gd name="T77" fmla="*/ 707 h 724"/>
                    <a:gd name="T78" fmla="*/ 389 w 507"/>
                    <a:gd name="T79" fmla="*/ 723 h 724"/>
                    <a:gd name="T80" fmla="*/ 385 w 507"/>
                    <a:gd name="T81" fmla="*/ 720 h 724"/>
                    <a:gd name="T82" fmla="*/ 353 w 507"/>
                    <a:gd name="T83" fmla="*/ 691 h 724"/>
                    <a:gd name="T84" fmla="*/ 329 w 507"/>
                    <a:gd name="T85" fmla="*/ 669 h 724"/>
                    <a:gd name="T86" fmla="*/ 315 w 507"/>
                    <a:gd name="T87" fmla="*/ 658 h 724"/>
                    <a:gd name="T88" fmla="*/ 299 w 507"/>
                    <a:gd name="T89" fmla="*/ 642 h 724"/>
                    <a:gd name="T90" fmla="*/ 283 w 507"/>
                    <a:gd name="T91" fmla="*/ 624 h 724"/>
                    <a:gd name="T92" fmla="*/ 265 w 507"/>
                    <a:gd name="T93" fmla="*/ 599 h 724"/>
                    <a:gd name="T94" fmla="*/ 254 w 507"/>
                    <a:gd name="T95" fmla="*/ 586 h 724"/>
                    <a:gd name="T96" fmla="*/ 233 w 507"/>
                    <a:gd name="T97" fmla="*/ 565 h 724"/>
                    <a:gd name="T98" fmla="*/ 209 w 507"/>
                    <a:gd name="T99" fmla="*/ 544 h 724"/>
                    <a:gd name="T100" fmla="*/ 193 w 507"/>
                    <a:gd name="T101" fmla="*/ 535 h 724"/>
                    <a:gd name="T102" fmla="*/ 174 w 507"/>
                    <a:gd name="T103" fmla="*/ 527 h 724"/>
                    <a:gd name="T104" fmla="*/ 160 w 507"/>
                    <a:gd name="T105" fmla="*/ 519 h 724"/>
                    <a:gd name="T106" fmla="*/ 144 w 507"/>
                    <a:gd name="T107" fmla="*/ 514 h 724"/>
                    <a:gd name="T108" fmla="*/ 75 w 507"/>
                    <a:gd name="T109" fmla="*/ 497 h 724"/>
                    <a:gd name="T110" fmla="*/ 25 w 507"/>
                    <a:gd name="T111" fmla="*/ 487 h 724"/>
                    <a:gd name="T112" fmla="*/ 9 w 507"/>
                    <a:gd name="T113" fmla="*/ 477 h 724"/>
                    <a:gd name="T114" fmla="*/ 0 w 507"/>
                    <a:gd name="T115" fmla="*/ 467 h 724"/>
                    <a:gd name="T116" fmla="*/ 19 w 507"/>
                    <a:gd name="T117" fmla="*/ 285 h 724"/>
                    <a:gd name="T118" fmla="*/ 35 w 507"/>
                    <a:gd name="T119" fmla="*/ 274 h 7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7"/>
                    <a:gd name="T181" fmla="*/ 0 h 724"/>
                    <a:gd name="T182" fmla="*/ 507 w 507"/>
                    <a:gd name="T183" fmla="*/ 724 h 7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7" h="724">
                      <a:moveTo>
                        <a:pt x="35" y="274"/>
                      </a:moveTo>
                      <a:cubicBezTo>
                        <a:pt x="118" y="272"/>
                        <a:pt x="97" y="275"/>
                        <a:pt x="141" y="266"/>
                      </a:cubicBezTo>
                      <a:cubicBezTo>
                        <a:pt x="148" y="262"/>
                        <a:pt x="158" y="260"/>
                        <a:pt x="166" y="258"/>
                      </a:cubicBezTo>
                      <a:cubicBezTo>
                        <a:pt x="171" y="256"/>
                        <a:pt x="181" y="250"/>
                        <a:pt x="181" y="250"/>
                      </a:cubicBezTo>
                      <a:cubicBezTo>
                        <a:pt x="187" y="241"/>
                        <a:pt x="198" y="239"/>
                        <a:pt x="208" y="235"/>
                      </a:cubicBezTo>
                      <a:cubicBezTo>
                        <a:pt x="221" y="230"/>
                        <a:pt x="230" y="221"/>
                        <a:pt x="245" y="218"/>
                      </a:cubicBezTo>
                      <a:cubicBezTo>
                        <a:pt x="250" y="216"/>
                        <a:pt x="254" y="215"/>
                        <a:pt x="259" y="213"/>
                      </a:cubicBezTo>
                      <a:cubicBezTo>
                        <a:pt x="265" y="203"/>
                        <a:pt x="283" y="194"/>
                        <a:pt x="293" y="189"/>
                      </a:cubicBezTo>
                      <a:cubicBezTo>
                        <a:pt x="297" y="182"/>
                        <a:pt x="309" y="175"/>
                        <a:pt x="317" y="171"/>
                      </a:cubicBezTo>
                      <a:cubicBezTo>
                        <a:pt x="320" y="165"/>
                        <a:pt x="319" y="165"/>
                        <a:pt x="325" y="160"/>
                      </a:cubicBezTo>
                      <a:cubicBezTo>
                        <a:pt x="328" y="158"/>
                        <a:pt x="333" y="154"/>
                        <a:pt x="333" y="154"/>
                      </a:cubicBezTo>
                      <a:cubicBezTo>
                        <a:pt x="335" y="144"/>
                        <a:pt x="347" y="132"/>
                        <a:pt x="357" y="130"/>
                      </a:cubicBezTo>
                      <a:cubicBezTo>
                        <a:pt x="362" y="126"/>
                        <a:pt x="367" y="123"/>
                        <a:pt x="373" y="120"/>
                      </a:cubicBezTo>
                      <a:cubicBezTo>
                        <a:pt x="374" y="115"/>
                        <a:pt x="386" y="102"/>
                        <a:pt x="393" y="99"/>
                      </a:cubicBezTo>
                      <a:cubicBezTo>
                        <a:pt x="400" y="84"/>
                        <a:pt x="415" y="81"/>
                        <a:pt x="427" y="71"/>
                      </a:cubicBezTo>
                      <a:cubicBezTo>
                        <a:pt x="429" y="63"/>
                        <a:pt x="430" y="60"/>
                        <a:pt x="438" y="58"/>
                      </a:cubicBezTo>
                      <a:cubicBezTo>
                        <a:pt x="447" y="43"/>
                        <a:pt x="446" y="51"/>
                        <a:pt x="464" y="40"/>
                      </a:cubicBezTo>
                      <a:cubicBezTo>
                        <a:pt x="476" y="31"/>
                        <a:pt x="480" y="30"/>
                        <a:pt x="485" y="26"/>
                      </a:cubicBezTo>
                      <a:cubicBezTo>
                        <a:pt x="489" y="20"/>
                        <a:pt x="495" y="14"/>
                        <a:pt x="501" y="10"/>
                      </a:cubicBezTo>
                      <a:cubicBezTo>
                        <a:pt x="502" y="5"/>
                        <a:pt x="501" y="0"/>
                        <a:pt x="507" y="0"/>
                      </a:cubicBezTo>
                      <a:cubicBezTo>
                        <a:pt x="504" y="15"/>
                        <a:pt x="505" y="31"/>
                        <a:pt x="499" y="45"/>
                      </a:cubicBezTo>
                      <a:cubicBezTo>
                        <a:pt x="498" y="49"/>
                        <a:pt x="497" y="47"/>
                        <a:pt x="494" y="49"/>
                      </a:cubicBezTo>
                      <a:cubicBezTo>
                        <a:pt x="492" y="50"/>
                        <a:pt x="490" y="55"/>
                        <a:pt x="489" y="57"/>
                      </a:cubicBezTo>
                      <a:cubicBezTo>
                        <a:pt x="489" y="63"/>
                        <a:pt x="486" y="65"/>
                        <a:pt x="485" y="71"/>
                      </a:cubicBezTo>
                      <a:cubicBezTo>
                        <a:pt x="484" y="74"/>
                        <a:pt x="481" y="79"/>
                        <a:pt x="481" y="79"/>
                      </a:cubicBezTo>
                      <a:cubicBezTo>
                        <a:pt x="480" y="90"/>
                        <a:pt x="478" y="102"/>
                        <a:pt x="472" y="111"/>
                      </a:cubicBezTo>
                      <a:cubicBezTo>
                        <a:pt x="469" y="115"/>
                        <a:pt x="465" y="123"/>
                        <a:pt x="465" y="123"/>
                      </a:cubicBezTo>
                      <a:cubicBezTo>
                        <a:pt x="463" y="148"/>
                        <a:pt x="462" y="145"/>
                        <a:pt x="456" y="171"/>
                      </a:cubicBezTo>
                      <a:cubicBezTo>
                        <a:pt x="451" y="195"/>
                        <a:pt x="449" y="215"/>
                        <a:pt x="449" y="215"/>
                      </a:cubicBezTo>
                      <a:cubicBezTo>
                        <a:pt x="448" y="221"/>
                        <a:pt x="440" y="268"/>
                        <a:pt x="438" y="274"/>
                      </a:cubicBezTo>
                      <a:cubicBezTo>
                        <a:pt x="438" y="314"/>
                        <a:pt x="439" y="307"/>
                        <a:pt x="437" y="344"/>
                      </a:cubicBezTo>
                      <a:cubicBezTo>
                        <a:pt x="438" y="406"/>
                        <a:pt x="438" y="387"/>
                        <a:pt x="440" y="422"/>
                      </a:cubicBezTo>
                      <a:cubicBezTo>
                        <a:pt x="439" y="461"/>
                        <a:pt x="439" y="453"/>
                        <a:pt x="440" y="491"/>
                      </a:cubicBezTo>
                      <a:cubicBezTo>
                        <a:pt x="422" y="610"/>
                        <a:pt x="432" y="571"/>
                        <a:pt x="417" y="631"/>
                      </a:cubicBezTo>
                      <a:cubicBezTo>
                        <a:pt x="407" y="671"/>
                        <a:pt x="415" y="647"/>
                        <a:pt x="402" y="679"/>
                      </a:cubicBezTo>
                      <a:cubicBezTo>
                        <a:pt x="401" y="686"/>
                        <a:pt x="401" y="698"/>
                        <a:pt x="395" y="701"/>
                      </a:cubicBezTo>
                      <a:cubicBezTo>
                        <a:pt x="388" y="711"/>
                        <a:pt x="376" y="713"/>
                        <a:pt x="385" y="724"/>
                      </a:cubicBezTo>
                      <a:cubicBezTo>
                        <a:pt x="371" y="713"/>
                        <a:pt x="388" y="715"/>
                        <a:pt x="384" y="717"/>
                      </a:cubicBezTo>
                      <a:cubicBezTo>
                        <a:pt x="388" y="711"/>
                        <a:pt x="390" y="715"/>
                        <a:pt x="389" y="707"/>
                      </a:cubicBezTo>
                      <a:cubicBezTo>
                        <a:pt x="389" y="702"/>
                        <a:pt x="394" y="722"/>
                        <a:pt x="389" y="723"/>
                      </a:cubicBezTo>
                      <a:cubicBezTo>
                        <a:pt x="387" y="723"/>
                        <a:pt x="386" y="721"/>
                        <a:pt x="385" y="720"/>
                      </a:cubicBezTo>
                      <a:cubicBezTo>
                        <a:pt x="374" y="710"/>
                        <a:pt x="363" y="701"/>
                        <a:pt x="353" y="691"/>
                      </a:cubicBezTo>
                      <a:cubicBezTo>
                        <a:pt x="345" y="683"/>
                        <a:pt x="337" y="677"/>
                        <a:pt x="329" y="669"/>
                      </a:cubicBezTo>
                      <a:cubicBezTo>
                        <a:pt x="325" y="665"/>
                        <a:pt x="315" y="658"/>
                        <a:pt x="315" y="658"/>
                      </a:cubicBezTo>
                      <a:cubicBezTo>
                        <a:pt x="311" y="652"/>
                        <a:pt x="305" y="646"/>
                        <a:pt x="299" y="642"/>
                      </a:cubicBezTo>
                      <a:cubicBezTo>
                        <a:pt x="295" y="635"/>
                        <a:pt x="288" y="630"/>
                        <a:pt x="283" y="624"/>
                      </a:cubicBezTo>
                      <a:cubicBezTo>
                        <a:pt x="276" y="615"/>
                        <a:pt x="274" y="606"/>
                        <a:pt x="265" y="599"/>
                      </a:cubicBezTo>
                      <a:cubicBezTo>
                        <a:pt x="258" y="587"/>
                        <a:pt x="262" y="591"/>
                        <a:pt x="254" y="586"/>
                      </a:cubicBezTo>
                      <a:cubicBezTo>
                        <a:pt x="249" y="577"/>
                        <a:pt x="242" y="569"/>
                        <a:pt x="233" y="565"/>
                      </a:cubicBezTo>
                      <a:cubicBezTo>
                        <a:pt x="229" y="558"/>
                        <a:pt x="217" y="549"/>
                        <a:pt x="209" y="544"/>
                      </a:cubicBezTo>
                      <a:cubicBezTo>
                        <a:pt x="204" y="541"/>
                        <a:pt x="193" y="535"/>
                        <a:pt x="193" y="535"/>
                      </a:cubicBezTo>
                      <a:cubicBezTo>
                        <a:pt x="189" y="529"/>
                        <a:pt x="181" y="528"/>
                        <a:pt x="174" y="527"/>
                      </a:cubicBezTo>
                      <a:cubicBezTo>
                        <a:pt x="170" y="521"/>
                        <a:pt x="167" y="520"/>
                        <a:pt x="160" y="519"/>
                      </a:cubicBezTo>
                      <a:cubicBezTo>
                        <a:pt x="148" y="514"/>
                        <a:pt x="154" y="516"/>
                        <a:pt x="144" y="514"/>
                      </a:cubicBezTo>
                      <a:cubicBezTo>
                        <a:pt x="121" y="500"/>
                        <a:pt x="121" y="502"/>
                        <a:pt x="75" y="497"/>
                      </a:cubicBezTo>
                      <a:cubicBezTo>
                        <a:pt x="23" y="483"/>
                        <a:pt x="42" y="489"/>
                        <a:pt x="25" y="487"/>
                      </a:cubicBezTo>
                      <a:cubicBezTo>
                        <a:pt x="19" y="484"/>
                        <a:pt x="9" y="477"/>
                        <a:pt x="9" y="477"/>
                      </a:cubicBezTo>
                      <a:cubicBezTo>
                        <a:pt x="6" y="472"/>
                        <a:pt x="2" y="471"/>
                        <a:pt x="0" y="467"/>
                      </a:cubicBezTo>
                      <a:lnTo>
                        <a:pt x="19" y="285"/>
                      </a:lnTo>
                      <a:cubicBezTo>
                        <a:pt x="26" y="282"/>
                        <a:pt x="29" y="276"/>
                        <a:pt x="35" y="27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51" name="Freeform 35"/>
                <p:cNvSpPr>
                  <a:spLocks/>
                </p:cNvSpPr>
                <p:nvPr/>
              </p:nvSpPr>
              <p:spPr bwMode="auto">
                <a:xfrm>
                  <a:off x="2963" y="2063"/>
                  <a:ext cx="392" cy="211"/>
                </a:xfrm>
                <a:custGeom>
                  <a:avLst/>
                  <a:gdLst>
                    <a:gd name="T0" fmla="*/ 0 w 392"/>
                    <a:gd name="T1" fmla="*/ 66 h 211"/>
                    <a:gd name="T2" fmla="*/ 17 w 392"/>
                    <a:gd name="T3" fmla="*/ 79 h 211"/>
                    <a:gd name="T4" fmla="*/ 26 w 392"/>
                    <a:gd name="T5" fmla="*/ 87 h 211"/>
                    <a:gd name="T6" fmla="*/ 35 w 392"/>
                    <a:gd name="T7" fmla="*/ 92 h 211"/>
                    <a:gd name="T8" fmla="*/ 48 w 392"/>
                    <a:gd name="T9" fmla="*/ 105 h 211"/>
                    <a:gd name="T10" fmla="*/ 60 w 392"/>
                    <a:gd name="T11" fmla="*/ 109 h 211"/>
                    <a:gd name="T12" fmla="*/ 63 w 392"/>
                    <a:gd name="T13" fmla="*/ 110 h 211"/>
                    <a:gd name="T14" fmla="*/ 78 w 392"/>
                    <a:gd name="T15" fmla="*/ 116 h 211"/>
                    <a:gd name="T16" fmla="*/ 84 w 392"/>
                    <a:gd name="T17" fmla="*/ 125 h 211"/>
                    <a:gd name="T18" fmla="*/ 90 w 392"/>
                    <a:gd name="T19" fmla="*/ 129 h 211"/>
                    <a:gd name="T20" fmla="*/ 122 w 392"/>
                    <a:gd name="T21" fmla="*/ 146 h 211"/>
                    <a:gd name="T22" fmla="*/ 150 w 392"/>
                    <a:gd name="T23" fmla="*/ 158 h 211"/>
                    <a:gd name="T24" fmla="*/ 168 w 392"/>
                    <a:gd name="T25" fmla="*/ 168 h 211"/>
                    <a:gd name="T26" fmla="*/ 191 w 392"/>
                    <a:gd name="T27" fmla="*/ 176 h 211"/>
                    <a:gd name="T28" fmla="*/ 229 w 392"/>
                    <a:gd name="T29" fmla="*/ 192 h 211"/>
                    <a:gd name="T30" fmla="*/ 245 w 392"/>
                    <a:gd name="T31" fmla="*/ 199 h 211"/>
                    <a:gd name="T32" fmla="*/ 302 w 392"/>
                    <a:gd name="T33" fmla="*/ 209 h 211"/>
                    <a:gd name="T34" fmla="*/ 333 w 392"/>
                    <a:gd name="T35" fmla="*/ 200 h 211"/>
                    <a:gd name="T36" fmla="*/ 339 w 392"/>
                    <a:gd name="T37" fmla="*/ 192 h 211"/>
                    <a:gd name="T38" fmla="*/ 347 w 392"/>
                    <a:gd name="T39" fmla="*/ 185 h 211"/>
                    <a:gd name="T40" fmla="*/ 356 w 392"/>
                    <a:gd name="T41" fmla="*/ 179 h 211"/>
                    <a:gd name="T42" fmla="*/ 365 w 392"/>
                    <a:gd name="T43" fmla="*/ 158 h 211"/>
                    <a:gd name="T44" fmla="*/ 372 w 392"/>
                    <a:gd name="T45" fmla="*/ 141 h 211"/>
                    <a:gd name="T46" fmla="*/ 386 w 392"/>
                    <a:gd name="T47" fmla="*/ 123 h 211"/>
                    <a:gd name="T48" fmla="*/ 391 w 392"/>
                    <a:gd name="T49" fmla="*/ 87 h 211"/>
                    <a:gd name="T50" fmla="*/ 380 w 392"/>
                    <a:gd name="T51" fmla="*/ 19 h 211"/>
                    <a:gd name="T52" fmla="*/ 375 w 392"/>
                    <a:gd name="T53" fmla="*/ 9 h 211"/>
                    <a:gd name="T54" fmla="*/ 369 w 392"/>
                    <a:gd name="T55" fmla="*/ 5 h 211"/>
                    <a:gd name="T56" fmla="*/ 366 w 392"/>
                    <a:gd name="T57" fmla="*/ 0 h 211"/>
                    <a:gd name="T58" fmla="*/ 109 w 392"/>
                    <a:gd name="T59" fmla="*/ 1 h 211"/>
                    <a:gd name="T60" fmla="*/ 2 w 392"/>
                    <a:gd name="T61" fmla="*/ 55 h 211"/>
                    <a:gd name="T62" fmla="*/ 0 w 392"/>
                    <a:gd name="T63" fmla="*/ 66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2"/>
                    <a:gd name="T97" fmla="*/ 0 h 211"/>
                    <a:gd name="T98" fmla="*/ 392 w 392"/>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2" h="211">
                      <a:moveTo>
                        <a:pt x="0" y="66"/>
                      </a:moveTo>
                      <a:cubicBezTo>
                        <a:pt x="14" y="69"/>
                        <a:pt x="7" y="74"/>
                        <a:pt x="17" y="79"/>
                      </a:cubicBezTo>
                      <a:cubicBezTo>
                        <a:pt x="19" y="84"/>
                        <a:pt x="22" y="84"/>
                        <a:pt x="26" y="87"/>
                      </a:cubicBezTo>
                      <a:cubicBezTo>
                        <a:pt x="28" y="92"/>
                        <a:pt x="30" y="91"/>
                        <a:pt x="35" y="92"/>
                      </a:cubicBezTo>
                      <a:cubicBezTo>
                        <a:pt x="37" y="98"/>
                        <a:pt x="43" y="101"/>
                        <a:pt x="48" y="105"/>
                      </a:cubicBezTo>
                      <a:cubicBezTo>
                        <a:pt x="52" y="107"/>
                        <a:pt x="56" y="108"/>
                        <a:pt x="60" y="109"/>
                      </a:cubicBezTo>
                      <a:cubicBezTo>
                        <a:pt x="61" y="109"/>
                        <a:pt x="63" y="110"/>
                        <a:pt x="63" y="110"/>
                      </a:cubicBezTo>
                      <a:cubicBezTo>
                        <a:pt x="67" y="115"/>
                        <a:pt x="72" y="115"/>
                        <a:pt x="78" y="116"/>
                      </a:cubicBezTo>
                      <a:cubicBezTo>
                        <a:pt x="80" y="119"/>
                        <a:pt x="82" y="123"/>
                        <a:pt x="84" y="125"/>
                      </a:cubicBezTo>
                      <a:cubicBezTo>
                        <a:pt x="86" y="127"/>
                        <a:pt x="90" y="129"/>
                        <a:pt x="90" y="129"/>
                      </a:cubicBezTo>
                      <a:cubicBezTo>
                        <a:pt x="98" y="140"/>
                        <a:pt x="110" y="142"/>
                        <a:pt x="122" y="146"/>
                      </a:cubicBezTo>
                      <a:cubicBezTo>
                        <a:pt x="129" y="153"/>
                        <a:pt x="140" y="156"/>
                        <a:pt x="150" y="158"/>
                      </a:cubicBezTo>
                      <a:cubicBezTo>
                        <a:pt x="155" y="166"/>
                        <a:pt x="158" y="165"/>
                        <a:pt x="168" y="168"/>
                      </a:cubicBezTo>
                      <a:cubicBezTo>
                        <a:pt x="170" y="175"/>
                        <a:pt x="184" y="175"/>
                        <a:pt x="191" y="176"/>
                      </a:cubicBezTo>
                      <a:cubicBezTo>
                        <a:pt x="202" y="192"/>
                        <a:pt x="206" y="189"/>
                        <a:pt x="229" y="192"/>
                      </a:cubicBezTo>
                      <a:cubicBezTo>
                        <a:pt x="236" y="194"/>
                        <a:pt x="237" y="197"/>
                        <a:pt x="245" y="199"/>
                      </a:cubicBezTo>
                      <a:cubicBezTo>
                        <a:pt x="254" y="211"/>
                        <a:pt x="284" y="210"/>
                        <a:pt x="302" y="209"/>
                      </a:cubicBezTo>
                      <a:cubicBezTo>
                        <a:pt x="327" y="207"/>
                        <a:pt x="311" y="210"/>
                        <a:pt x="333" y="200"/>
                      </a:cubicBezTo>
                      <a:cubicBezTo>
                        <a:pt x="334" y="200"/>
                        <a:pt x="338" y="193"/>
                        <a:pt x="339" y="192"/>
                      </a:cubicBezTo>
                      <a:cubicBezTo>
                        <a:pt x="342" y="187"/>
                        <a:pt x="343" y="187"/>
                        <a:pt x="347" y="185"/>
                      </a:cubicBezTo>
                      <a:cubicBezTo>
                        <a:pt x="350" y="183"/>
                        <a:pt x="356" y="179"/>
                        <a:pt x="356" y="179"/>
                      </a:cubicBezTo>
                      <a:cubicBezTo>
                        <a:pt x="357" y="168"/>
                        <a:pt x="359" y="173"/>
                        <a:pt x="365" y="158"/>
                      </a:cubicBezTo>
                      <a:cubicBezTo>
                        <a:pt x="367" y="153"/>
                        <a:pt x="374" y="141"/>
                        <a:pt x="372" y="141"/>
                      </a:cubicBezTo>
                      <a:cubicBezTo>
                        <a:pt x="381" y="127"/>
                        <a:pt x="378" y="131"/>
                        <a:pt x="386" y="123"/>
                      </a:cubicBezTo>
                      <a:cubicBezTo>
                        <a:pt x="389" y="119"/>
                        <a:pt x="392" y="104"/>
                        <a:pt x="391" y="87"/>
                      </a:cubicBezTo>
                      <a:cubicBezTo>
                        <a:pt x="390" y="70"/>
                        <a:pt x="383" y="32"/>
                        <a:pt x="380" y="19"/>
                      </a:cubicBezTo>
                      <a:cubicBezTo>
                        <a:pt x="379" y="15"/>
                        <a:pt x="379" y="11"/>
                        <a:pt x="375" y="9"/>
                      </a:cubicBezTo>
                      <a:cubicBezTo>
                        <a:pt x="373" y="8"/>
                        <a:pt x="369" y="5"/>
                        <a:pt x="369" y="5"/>
                      </a:cubicBezTo>
                      <a:cubicBezTo>
                        <a:pt x="368" y="1"/>
                        <a:pt x="369" y="3"/>
                        <a:pt x="366" y="0"/>
                      </a:cubicBezTo>
                      <a:lnTo>
                        <a:pt x="109" y="1"/>
                      </a:lnTo>
                      <a:cubicBezTo>
                        <a:pt x="73" y="19"/>
                        <a:pt x="40" y="42"/>
                        <a:pt x="2" y="55"/>
                      </a:cubicBezTo>
                      <a:cubicBezTo>
                        <a:pt x="0" y="61"/>
                        <a:pt x="1" y="58"/>
                        <a:pt x="0" y="66"/>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52" name="Freeform 36"/>
                <p:cNvSpPr>
                  <a:spLocks/>
                </p:cNvSpPr>
                <p:nvPr/>
              </p:nvSpPr>
              <p:spPr bwMode="auto">
                <a:xfrm>
                  <a:off x="2376" y="2113"/>
                  <a:ext cx="454" cy="89"/>
                </a:xfrm>
                <a:custGeom>
                  <a:avLst/>
                  <a:gdLst>
                    <a:gd name="T0" fmla="*/ 0 w 454"/>
                    <a:gd name="T1" fmla="*/ 14 h 89"/>
                    <a:gd name="T2" fmla="*/ 44 w 454"/>
                    <a:gd name="T3" fmla="*/ 18 h 89"/>
                    <a:gd name="T4" fmla="*/ 64 w 454"/>
                    <a:gd name="T5" fmla="*/ 26 h 89"/>
                    <a:gd name="T6" fmla="*/ 92 w 454"/>
                    <a:gd name="T7" fmla="*/ 31 h 89"/>
                    <a:gd name="T8" fmla="*/ 121 w 454"/>
                    <a:gd name="T9" fmla="*/ 40 h 89"/>
                    <a:gd name="T10" fmla="*/ 145 w 454"/>
                    <a:gd name="T11" fmla="*/ 46 h 89"/>
                    <a:gd name="T12" fmla="*/ 168 w 454"/>
                    <a:gd name="T13" fmla="*/ 51 h 89"/>
                    <a:gd name="T14" fmla="*/ 193 w 454"/>
                    <a:gd name="T15" fmla="*/ 58 h 89"/>
                    <a:gd name="T16" fmla="*/ 212 w 454"/>
                    <a:gd name="T17" fmla="*/ 64 h 89"/>
                    <a:gd name="T18" fmla="*/ 241 w 454"/>
                    <a:gd name="T19" fmla="*/ 69 h 89"/>
                    <a:gd name="T20" fmla="*/ 281 w 454"/>
                    <a:gd name="T21" fmla="*/ 78 h 89"/>
                    <a:gd name="T22" fmla="*/ 301 w 454"/>
                    <a:gd name="T23" fmla="*/ 82 h 89"/>
                    <a:gd name="T24" fmla="*/ 354 w 454"/>
                    <a:gd name="T25" fmla="*/ 86 h 89"/>
                    <a:gd name="T26" fmla="*/ 422 w 454"/>
                    <a:gd name="T27" fmla="*/ 87 h 89"/>
                    <a:gd name="T28" fmla="*/ 431 w 454"/>
                    <a:gd name="T29" fmla="*/ 82 h 89"/>
                    <a:gd name="T30" fmla="*/ 442 w 454"/>
                    <a:gd name="T31" fmla="*/ 76 h 89"/>
                    <a:gd name="T32" fmla="*/ 446 w 454"/>
                    <a:gd name="T33" fmla="*/ 70 h 89"/>
                    <a:gd name="T34" fmla="*/ 452 w 454"/>
                    <a:gd name="T35" fmla="*/ 68 h 89"/>
                    <a:gd name="T36" fmla="*/ 445 w 454"/>
                    <a:gd name="T37" fmla="*/ 44 h 89"/>
                    <a:gd name="T38" fmla="*/ 431 w 454"/>
                    <a:gd name="T39" fmla="*/ 19 h 89"/>
                    <a:gd name="T40" fmla="*/ 433 w 454"/>
                    <a:gd name="T41" fmla="*/ 20 h 89"/>
                    <a:gd name="T42" fmla="*/ 426 w 454"/>
                    <a:gd name="T43" fmla="*/ 12 h 89"/>
                    <a:gd name="T44" fmla="*/ 72 w 454"/>
                    <a:gd name="T45" fmla="*/ 2 h 89"/>
                    <a:gd name="T46" fmla="*/ 22 w 454"/>
                    <a:gd name="T47" fmla="*/ 0 h 89"/>
                    <a:gd name="T48" fmla="*/ 5 w 454"/>
                    <a:gd name="T49" fmla="*/ 6 h 89"/>
                    <a:gd name="T50" fmla="*/ 0 w 454"/>
                    <a:gd name="T51" fmla="*/ 14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4"/>
                    <a:gd name="T79" fmla="*/ 0 h 89"/>
                    <a:gd name="T80" fmla="*/ 454 w 454"/>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4" h="89">
                      <a:moveTo>
                        <a:pt x="0" y="14"/>
                      </a:moveTo>
                      <a:cubicBezTo>
                        <a:pt x="15" y="15"/>
                        <a:pt x="29" y="16"/>
                        <a:pt x="44" y="18"/>
                      </a:cubicBezTo>
                      <a:cubicBezTo>
                        <a:pt x="52" y="24"/>
                        <a:pt x="54" y="25"/>
                        <a:pt x="64" y="26"/>
                      </a:cubicBezTo>
                      <a:cubicBezTo>
                        <a:pt x="76" y="30"/>
                        <a:pt x="74" y="30"/>
                        <a:pt x="92" y="31"/>
                      </a:cubicBezTo>
                      <a:cubicBezTo>
                        <a:pt x="102" y="33"/>
                        <a:pt x="112" y="34"/>
                        <a:pt x="121" y="40"/>
                      </a:cubicBezTo>
                      <a:cubicBezTo>
                        <a:pt x="124" y="48"/>
                        <a:pt x="138" y="45"/>
                        <a:pt x="145" y="46"/>
                      </a:cubicBezTo>
                      <a:cubicBezTo>
                        <a:pt x="153" y="48"/>
                        <a:pt x="160" y="49"/>
                        <a:pt x="168" y="51"/>
                      </a:cubicBezTo>
                      <a:cubicBezTo>
                        <a:pt x="173" y="58"/>
                        <a:pt x="186" y="57"/>
                        <a:pt x="193" y="58"/>
                      </a:cubicBezTo>
                      <a:cubicBezTo>
                        <a:pt x="199" y="62"/>
                        <a:pt x="205" y="63"/>
                        <a:pt x="212" y="64"/>
                      </a:cubicBezTo>
                      <a:cubicBezTo>
                        <a:pt x="220" y="69"/>
                        <a:pt x="222" y="66"/>
                        <a:pt x="241" y="69"/>
                      </a:cubicBezTo>
                      <a:cubicBezTo>
                        <a:pt x="266" y="76"/>
                        <a:pt x="268" y="76"/>
                        <a:pt x="281" y="78"/>
                      </a:cubicBezTo>
                      <a:cubicBezTo>
                        <a:pt x="288" y="80"/>
                        <a:pt x="294" y="81"/>
                        <a:pt x="301" y="82"/>
                      </a:cubicBezTo>
                      <a:cubicBezTo>
                        <a:pt x="317" y="89"/>
                        <a:pt x="354" y="86"/>
                        <a:pt x="354" y="86"/>
                      </a:cubicBezTo>
                      <a:cubicBezTo>
                        <a:pt x="383" y="89"/>
                        <a:pt x="371" y="88"/>
                        <a:pt x="422" y="87"/>
                      </a:cubicBezTo>
                      <a:cubicBezTo>
                        <a:pt x="425" y="86"/>
                        <a:pt x="431" y="82"/>
                        <a:pt x="431" y="82"/>
                      </a:cubicBezTo>
                      <a:cubicBezTo>
                        <a:pt x="433" y="79"/>
                        <a:pt x="442" y="76"/>
                        <a:pt x="442" y="76"/>
                      </a:cubicBezTo>
                      <a:cubicBezTo>
                        <a:pt x="443" y="74"/>
                        <a:pt x="445" y="72"/>
                        <a:pt x="446" y="70"/>
                      </a:cubicBezTo>
                      <a:cubicBezTo>
                        <a:pt x="447" y="68"/>
                        <a:pt x="452" y="68"/>
                        <a:pt x="452" y="68"/>
                      </a:cubicBezTo>
                      <a:cubicBezTo>
                        <a:pt x="454" y="61"/>
                        <a:pt x="453" y="47"/>
                        <a:pt x="445" y="44"/>
                      </a:cubicBezTo>
                      <a:cubicBezTo>
                        <a:pt x="444" y="42"/>
                        <a:pt x="432" y="21"/>
                        <a:pt x="431" y="19"/>
                      </a:cubicBezTo>
                      <a:cubicBezTo>
                        <a:pt x="428" y="13"/>
                        <a:pt x="440" y="24"/>
                        <a:pt x="433" y="20"/>
                      </a:cubicBezTo>
                      <a:cubicBezTo>
                        <a:pt x="431" y="16"/>
                        <a:pt x="429" y="15"/>
                        <a:pt x="426" y="12"/>
                      </a:cubicBezTo>
                      <a:lnTo>
                        <a:pt x="72" y="2"/>
                      </a:lnTo>
                      <a:cubicBezTo>
                        <a:pt x="55" y="1"/>
                        <a:pt x="39" y="0"/>
                        <a:pt x="22" y="0"/>
                      </a:cubicBezTo>
                      <a:cubicBezTo>
                        <a:pt x="16" y="0"/>
                        <a:pt x="5" y="6"/>
                        <a:pt x="5" y="6"/>
                      </a:cubicBezTo>
                      <a:cubicBezTo>
                        <a:pt x="4" y="9"/>
                        <a:pt x="2" y="18"/>
                        <a:pt x="0" y="14"/>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53" name="Freeform 37"/>
                <p:cNvSpPr>
                  <a:spLocks/>
                </p:cNvSpPr>
                <p:nvPr/>
              </p:nvSpPr>
              <p:spPr bwMode="auto">
                <a:xfrm>
                  <a:off x="3100" y="1786"/>
                  <a:ext cx="236" cy="87"/>
                </a:xfrm>
                <a:custGeom>
                  <a:avLst/>
                  <a:gdLst>
                    <a:gd name="T0" fmla="*/ 0 w 236"/>
                    <a:gd name="T1" fmla="*/ 20 h 87"/>
                    <a:gd name="T2" fmla="*/ 126 w 236"/>
                    <a:gd name="T3" fmla="*/ 13 h 87"/>
                    <a:gd name="T4" fmla="*/ 150 w 236"/>
                    <a:gd name="T5" fmla="*/ 6 h 87"/>
                    <a:gd name="T6" fmla="*/ 207 w 236"/>
                    <a:gd name="T7" fmla="*/ 8 h 87"/>
                    <a:gd name="T8" fmla="*/ 219 w 236"/>
                    <a:gd name="T9" fmla="*/ 15 h 87"/>
                    <a:gd name="T10" fmla="*/ 228 w 236"/>
                    <a:gd name="T11" fmla="*/ 25 h 87"/>
                    <a:gd name="T12" fmla="*/ 225 w 236"/>
                    <a:gd name="T13" fmla="*/ 50 h 87"/>
                    <a:gd name="T14" fmla="*/ 219 w 236"/>
                    <a:gd name="T15" fmla="*/ 52 h 87"/>
                    <a:gd name="T16" fmla="*/ 94 w 236"/>
                    <a:gd name="T17" fmla="*/ 62 h 87"/>
                    <a:gd name="T18" fmla="*/ 64 w 236"/>
                    <a:gd name="T19" fmla="*/ 51 h 87"/>
                    <a:gd name="T20" fmla="*/ 33 w 236"/>
                    <a:gd name="T21" fmla="*/ 37 h 87"/>
                    <a:gd name="T22" fmla="*/ 21 w 236"/>
                    <a:gd name="T23" fmla="*/ 30 h 87"/>
                    <a:gd name="T24" fmla="*/ 6 w 236"/>
                    <a:gd name="T25" fmla="*/ 25 h 87"/>
                    <a:gd name="T26" fmla="*/ 0 w 236"/>
                    <a:gd name="T27" fmla="*/ 20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6"/>
                    <a:gd name="T43" fmla="*/ 0 h 87"/>
                    <a:gd name="T44" fmla="*/ 236 w 236"/>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6" h="87">
                      <a:moveTo>
                        <a:pt x="0" y="20"/>
                      </a:moveTo>
                      <a:cubicBezTo>
                        <a:pt x="59" y="19"/>
                        <a:pt x="80" y="19"/>
                        <a:pt x="126" y="13"/>
                      </a:cubicBezTo>
                      <a:cubicBezTo>
                        <a:pt x="135" y="10"/>
                        <a:pt x="141" y="7"/>
                        <a:pt x="150" y="6"/>
                      </a:cubicBezTo>
                      <a:cubicBezTo>
                        <a:pt x="169" y="0"/>
                        <a:pt x="188" y="6"/>
                        <a:pt x="207" y="8"/>
                      </a:cubicBezTo>
                      <a:cubicBezTo>
                        <a:pt x="213" y="10"/>
                        <a:pt x="214" y="12"/>
                        <a:pt x="219" y="15"/>
                      </a:cubicBezTo>
                      <a:cubicBezTo>
                        <a:pt x="220" y="19"/>
                        <a:pt x="225" y="21"/>
                        <a:pt x="228" y="25"/>
                      </a:cubicBezTo>
                      <a:cubicBezTo>
                        <a:pt x="220" y="37"/>
                        <a:pt x="236" y="12"/>
                        <a:pt x="225" y="50"/>
                      </a:cubicBezTo>
                      <a:cubicBezTo>
                        <a:pt x="224" y="52"/>
                        <a:pt x="219" y="52"/>
                        <a:pt x="219" y="52"/>
                      </a:cubicBezTo>
                      <a:cubicBezTo>
                        <a:pt x="196" y="87"/>
                        <a:pt x="136" y="62"/>
                        <a:pt x="94" y="62"/>
                      </a:cubicBezTo>
                      <a:cubicBezTo>
                        <a:pt x="81" y="61"/>
                        <a:pt x="75" y="55"/>
                        <a:pt x="64" y="51"/>
                      </a:cubicBezTo>
                      <a:cubicBezTo>
                        <a:pt x="58" y="42"/>
                        <a:pt x="43" y="40"/>
                        <a:pt x="33" y="37"/>
                      </a:cubicBezTo>
                      <a:cubicBezTo>
                        <a:pt x="30" y="34"/>
                        <a:pt x="25" y="31"/>
                        <a:pt x="21" y="30"/>
                      </a:cubicBezTo>
                      <a:cubicBezTo>
                        <a:pt x="19" y="24"/>
                        <a:pt x="12" y="26"/>
                        <a:pt x="6" y="25"/>
                      </a:cubicBezTo>
                      <a:cubicBezTo>
                        <a:pt x="2" y="24"/>
                        <a:pt x="2" y="22"/>
                        <a:pt x="0" y="20"/>
                      </a:cubicBezTo>
                      <a:close/>
                    </a:path>
                  </a:pathLst>
                </a:custGeom>
                <a:solidFill>
                  <a:schemeClr val="bg2">
                    <a:alpha val="50195"/>
                  </a:schemeClr>
                </a:solidFill>
                <a:ln w="9525">
                  <a:solidFill>
                    <a:schemeClr val="tx1"/>
                  </a:solidFill>
                  <a:round/>
                  <a:headEnd/>
                  <a:tailEnd/>
                </a:ln>
              </p:spPr>
              <p:txBody>
                <a:bodyPr/>
                <a:lstStyle/>
                <a:p>
                  <a:endParaRPr lang="en-US" dirty="0"/>
                </a:p>
              </p:txBody>
            </p:sp>
            <p:sp>
              <p:nvSpPr>
                <p:cNvPr id="354" name="Freeform 38"/>
                <p:cNvSpPr>
                  <a:spLocks/>
                </p:cNvSpPr>
                <p:nvPr/>
              </p:nvSpPr>
              <p:spPr bwMode="auto">
                <a:xfrm>
                  <a:off x="1292" y="1607"/>
                  <a:ext cx="2296" cy="534"/>
                </a:xfrm>
                <a:custGeom>
                  <a:avLst/>
                  <a:gdLst>
                    <a:gd name="T0" fmla="*/ 49 w 2296"/>
                    <a:gd name="T1" fmla="*/ 204 h 534"/>
                    <a:gd name="T2" fmla="*/ 23 w 2296"/>
                    <a:gd name="T3" fmla="*/ 191 h 534"/>
                    <a:gd name="T4" fmla="*/ 26 w 2296"/>
                    <a:gd name="T5" fmla="*/ 124 h 534"/>
                    <a:gd name="T6" fmla="*/ 55 w 2296"/>
                    <a:gd name="T7" fmla="*/ 102 h 534"/>
                    <a:gd name="T8" fmla="*/ 78 w 2296"/>
                    <a:gd name="T9" fmla="*/ 83 h 534"/>
                    <a:gd name="T10" fmla="*/ 100 w 2296"/>
                    <a:gd name="T11" fmla="*/ 76 h 534"/>
                    <a:gd name="T12" fmla="*/ 151 w 2296"/>
                    <a:gd name="T13" fmla="*/ 54 h 534"/>
                    <a:gd name="T14" fmla="*/ 276 w 2296"/>
                    <a:gd name="T15" fmla="*/ 22 h 534"/>
                    <a:gd name="T16" fmla="*/ 510 w 2296"/>
                    <a:gd name="T17" fmla="*/ 9 h 534"/>
                    <a:gd name="T18" fmla="*/ 916 w 2296"/>
                    <a:gd name="T19" fmla="*/ 25 h 534"/>
                    <a:gd name="T20" fmla="*/ 1130 w 2296"/>
                    <a:gd name="T21" fmla="*/ 38 h 534"/>
                    <a:gd name="T22" fmla="*/ 1166 w 2296"/>
                    <a:gd name="T23" fmla="*/ 41 h 534"/>
                    <a:gd name="T24" fmla="*/ 1924 w 2296"/>
                    <a:gd name="T25" fmla="*/ 217 h 534"/>
                    <a:gd name="T26" fmla="*/ 2068 w 2296"/>
                    <a:gd name="T27" fmla="*/ 239 h 534"/>
                    <a:gd name="T28" fmla="*/ 2121 w 2296"/>
                    <a:gd name="T29" fmla="*/ 251 h 534"/>
                    <a:gd name="T30" fmla="*/ 2158 w 2296"/>
                    <a:gd name="T31" fmla="*/ 262 h 534"/>
                    <a:gd name="T32" fmla="*/ 2177 w 2296"/>
                    <a:gd name="T33" fmla="*/ 265 h 534"/>
                    <a:gd name="T34" fmla="*/ 2206 w 2296"/>
                    <a:gd name="T35" fmla="*/ 269 h 534"/>
                    <a:gd name="T36" fmla="*/ 2238 w 2296"/>
                    <a:gd name="T37" fmla="*/ 281 h 534"/>
                    <a:gd name="T38" fmla="*/ 2257 w 2296"/>
                    <a:gd name="T39" fmla="*/ 284 h 534"/>
                    <a:gd name="T40" fmla="*/ 2295 w 2296"/>
                    <a:gd name="T41" fmla="*/ 332 h 534"/>
                    <a:gd name="T42" fmla="*/ 2292 w 2296"/>
                    <a:gd name="T43" fmla="*/ 431 h 534"/>
                    <a:gd name="T44" fmla="*/ 2282 w 2296"/>
                    <a:gd name="T45" fmla="*/ 435 h 534"/>
                    <a:gd name="T46" fmla="*/ 2246 w 2296"/>
                    <a:gd name="T47" fmla="*/ 449 h 534"/>
                    <a:gd name="T48" fmla="*/ 2202 w 2296"/>
                    <a:gd name="T49" fmla="*/ 457 h 534"/>
                    <a:gd name="T50" fmla="*/ 2096 w 2296"/>
                    <a:gd name="T51" fmla="*/ 467 h 534"/>
                    <a:gd name="T52" fmla="*/ 1929 w 2296"/>
                    <a:gd name="T53" fmla="*/ 473 h 534"/>
                    <a:gd name="T54" fmla="*/ 1889 w 2296"/>
                    <a:gd name="T55" fmla="*/ 486 h 534"/>
                    <a:gd name="T56" fmla="*/ 1848 w 2296"/>
                    <a:gd name="T57" fmla="*/ 495 h 534"/>
                    <a:gd name="T58" fmla="*/ 1806 w 2296"/>
                    <a:gd name="T59" fmla="*/ 501 h 534"/>
                    <a:gd name="T60" fmla="*/ 1749 w 2296"/>
                    <a:gd name="T61" fmla="*/ 513 h 534"/>
                    <a:gd name="T62" fmla="*/ 1638 w 2296"/>
                    <a:gd name="T63" fmla="*/ 531 h 534"/>
                    <a:gd name="T64" fmla="*/ 1217 w 2296"/>
                    <a:gd name="T65" fmla="*/ 529 h 534"/>
                    <a:gd name="T66" fmla="*/ 999 w 2296"/>
                    <a:gd name="T67" fmla="*/ 515 h 534"/>
                    <a:gd name="T68" fmla="*/ 824 w 2296"/>
                    <a:gd name="T69" fmla="*/ 500 h 534"/>
                    <a:gd name="T70" fmla="*/ 720 w 2296"/>
                    <a:gd name="T71" fmla="*/ 492 h 534"/>
                    <a:gd name="T72" fmla="*/ 660 w 2296"/>
                    <a:gd name="T73" fmla="*/ 480 h 534"/>
                    <a:gd name="T74" fmla="*/ 612 w 2296"/>
                    <a:gd name="T75" fmla="*/ 473 h 534"/>
                    <a:gd name="T76" fmla="*/ 572 w 2296"/>
                    <a:gd name="T77" fmla="*/ 461 h 534"/>
                    <a:gd name="T78" fmla="*/ 449 w 2296"/>
                    <a:gd name="T79" fmla="*/ 431 h 534"/>
                    <a:gd name="T80" fmla="*/ 387 w 2296"/>
                    <a:gd name="T81" fmla="*/ 411 h 534"/>
                    <a:gd name="T82" fmla="*/ 323 w 2296"/>
                    <a:gd name="T83" fmla="*/ 393 h 534"/>
                    <a:gd name="T84" fmla="*/ 270 w 2296"/>
                    <a:gd name="T85" fmla="*/ 374 h 534"/>
                    <a:gd name="T86" fmla="*/ 225 w 2296"/>
                    <a:gd name="T87" fmla="*/ 358 h 534"/>
                    <a:gd name="T88" fmla="*/ 183 w 2296"/>
                    <a:gd name="T89" fmla="*/ 339 h 534"/>
                    <a:gd name="T90" fmla="*/ 130 w 2296"/>
                    <a:gd name="T91" fmla="*/ 315 h 534"/>
                    <a:gd name="T92" fmla="*/ 81 w 2296"/>
                    <a:gd name="T93" fmla="*/ 294 h 534"/>
                    <a:gd name="T94" fmla="*/ 52 w 2296"/>
                    <a:gd name="T95" fmla="*/ 268 h 534"/>
                    <a:gd name="T96" fmla="*/ 10 w 2296"/>
                    <a:gd name="T97" fmla="*/ 236 h 534"/>
                    <a:gd name="T98" fmla="*/ 49 w 2296"/>
                    <a:gd name="T99" fmla="*/ 204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96"/>
                    <a:gd name="T151" fmla="*/ 0 h 534"/>
                    <a:gd name="T152" fmla="*/ 2296 w 2296"/>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96" h="534">
                      <a:moveTo>
                        <a:pt x="49" y="204"/>
                      </a:moveTo>
                      <a:cubicBezTo>
                        <a:pt x="41" y="197"/>
                        <a:pt x="33" y="195"/>
                        <a:pt x="23" y="191"/>
                      </a:cubicBezTo>
                      <a:cubicBezTo>
                        <a:pt x="11" y="173"/>
                        <a:pt x="0" y="133"/>
                        <a:pt x="26" y="124"/>
                      </a:cubicBezTo>
                      <a:cubicBezTo>
                        <a:pt x="36" y="115"/>
                        <a:pt x="42" y="106"/>
                        <a:pt x="55" y="102"/>
                      </a:cubicBezTo>
                      <a:cubicBezTo>
                        <a:pt x="64" y="93"/>
                        <a:pt x="66" y="87"/>
                        <a:pt x="78" y="83"/>
                      </a:cubicBezTo>
                      <a:cubicBezTo>
                        <a:pt x="85" y="81"/>
                        <a:pt x="100" y="76"/>
                        <a:pt x="100" y="76"/>
                      </a:cubicBezTo>
                      <a:cubicBezTo>
                        <a:pt x="111" y="59"/>
                        <a:pt x="133" y="58"/>
                        <a:pt x="151" y="54"/>
                      </a:cubicBezTo>
                      <a:cubicBezTo>
                        <a:pt x="193" y="44"/>
                        <a:pt x="233" y="28"/>
                        <a:pt x="276" y="22"/>
                      </a:cubicBezTo>
                      <a:cubicBezTo>
                        <a:pt x="349" y="0"/>
                        <a:pt x="436" y="9"/>
                        <a:pt x="510" y="9"/>
                      </a:cubicBezTo>
                      <a:lnTo>
                        <a:pt x="916" y="25"/>
                      </a:lnTo>
                      <a:cubicBezTo>
                        <a:pt x="989" y="28"/>
                        <a:pt x="1058" y="35"/>
                        <a:pt x="1130" y="38"/>
                      </a:cubicBezTo>
                      <a:cubicBezTo>
                        <a:pt x="1161" y="41"/>
                        <a:pt x="1149" y="41"/>
                        <a:pt x="1166" y="41"/>
                      </a:cubicBezTo>
                      <a:lnTo>
                        <a:pt x="1924" y="217"/>
                      </a:lnTo>
                      <a:cubicBezTo>
                        <a:pt x="1973" y="226"/>
                        <a:pt x="2018" y="236"/>
                        <a:pt x="2068" y="239"/>
                      </a:cubicBezTo>
                      <a:cubicBezTo>
                        <a:pt x="2112" y="251"/>
                        <a:pt x="2092" y="246"/>
                        <a:pt x="2121" y="251"/>
                      </a:cubicBezTo>
                      <a:cubicBezTo>
                        <a:pt x="2122" y="254"/>
                        <a:pt x="2155" y="260"/>
                        <a:pt x="2158" y="262"/>
                      </a:cubicBezTo>
                      <a:cubicBezTo>
                        <a:pt x="2164" y="265"/>
                        <a:pt x="2177" y="265"/>
                        <a:pt x="2177" y="265"/>
                      </a:cubicBezTo>
                      <a:cubicBezTo>
                        <a:pt x="2187" y="264"/>
                        <a:pt x="2196" y="269"/>
                        <a:pt x="2206" y="269"/>
                      </a:cubicBezTo>
                      <a:cubicBezTo>
                        <a:pt x="2218" y="269"/>
                        <a:pt x="2230" y="276"/>
                        <a:pt x="2238" y="281"/>
                      </a:cubicBezTo>
                      <a:cubicBezTo>
                        <a:pt x="2243" y="284"/>
                        <a:pt x="2255" y="284"/>
                        <a:pt x="2257" y="284"/>
                      </a:cubicBezTo>
                      <a:cubicBezTo>
                        <a:pt x="2271" y="289"/>
                        <a:pt x="2285" y="317"/>
                        <a:pt x="2295" y="332"/>
                      </a:cubicBezTo>
                      <a:cubicBezTo>
                        <a:pt x="2294" y="365"/>
                        <a:pt x="2296" y="398"/>
                        <a:pt x="2292" y="431"/>
                      </a:cubicBezTo>
                      <a:cubicBezTo>
                        <a:pt x="2292" y="435"/>
                        <a:pt x="2285" y="433"/>
                        <a:pt x="2282" y="435"/>
                      </a:cubicBezTo>
                      <a:cubicBezTo>
                        <a:pt x="2279" y="437"/>
                        <a:pt x="2248" y="446"/>
                        <a:pt x="2246" y="449"/>
                      </a:cubicBezTo>
                      <a:cubicBezTo>
                        <a:pt x="2201" y="457"/>
                        <a:pt x="2280" y="443"/>
                        <a:pt x="2202" y="457"/>
                      </a:cubicBezTo>
                      <a:cubicBezTo>
                        <a:pt x="2199" y="458"/>
                        <a:pt x="2098" y="464"/>
                        <a:pt x="2096" y="467"/>
                      </a:cubicBezTo>
                      <a:cubicBezTo>
                        <a:pt x="1964" y="473"/>
                        <a:pt x="2021" y="473"/>
                        <a:pt x="1929" y="473"/>
                      </a:cubicBezTo>
                      <a:cubicBezTo>
                        <a:pt x="1902" y="482"/>
                        <a:pt x="1915" y="477"/>
                        <a:pt x="1889" y="486"/>
                      </a:cubicBezTo>
                      <a:cubicBezTo>
                        <a:pt x="1863" y="493"/>
                        <a:pt x="1887" y="485"/>
                        <a:pt x="1848" y="495"/>
                      </a:cubicBezTo>
                      <a:cubicBezTo>
                        <a:pt x="1823" y="501"/>
                        <a:pt x="1834" y="498"/>
                        <a:pt x="1806" y="501"/>
                      </a:cubicBezTo>
                      <a:cubicBezTo>
                        <a:pt x="1768" y="507"/>
                        <a:pt x="1781" y="507"/>
                        <a:pt x="1749" y="513"/>
                      </a:cubicBezTo>
                      <a:cubicBezTo>
                        <a:pt x="1701" y="527"/>
                        <a:pt x="1700" y="521"/>
                        <a:pt x="1638" y="531"/>
                      </a:cubicBezTo>
                      <a:cubicBezTo>
                        <a:pt x="1458" y="528"/>
                        <a:pt x="1398" y="534"/>
                        <a:pt x="1217" y="529"/>
                      </a:cubicBezTo>
                      <a:cubicBezTo>
                        <a:pt x="1166" y="530"/>
                        <a:pt x="1058" y="517"/>
                        <a:pt x="999" y="515"/>
                      </a:cubicBezTo>
                      <a:cubicBezTo>
                        <a:pt x="927" y="507"/>
                        <a:pt x="903" y="502"/>
                        <a:pt x="824" y="500"/>
                      </a:cubicBezTo>
                      <a:cubicBezTo>
                        <a:pt x="788" y="495"/>
                        <a:pt x="760" y="494"/>
                        <a:pt x="720" y="492"/>
                      </a:cubicBezTo>
                      <a:cubicBezTo>
                        <a:pt x="698" y="488"/>
                        <a:pt x="681" y="482"/>
                        <a:pt x="660" y="480"/>
                      </a:cubicBezTo>
                      <a:cubicBezTo>
                        <a:pt x="642" y="478"/>
                        <a:pt x="630" y="476"/>
                        <a:pt x="612" y="473"/>
                      </a:cubicBezTo>
                      <a:cubicBezTo>
                        <a:pt x="599" y="470"/>
                        <a:pt x="582" y="464"/>
                        <a:pt x="572" y="461"/>
                      </a:cubicBezTo>
                      <a:cubicBezTo>
                        <a:pt x="497" y="447"/>
                        <a:pt x="472" y="441"/>
                        <a:pt x="449" y="431"/>
                      </a:cubicBezTo>
                      <a:cubicBezTo>
                        <a:pt x="408" y="416"/>
                        <a:pt x="419" y="419"/>
                        <a:pt x="387" y="411"/>
                      </a:cubicBezTo>
                      <a:cubicBezTo>
                        <a:pt x="370" y="405"/>
                        <a:pt x="351" y="399"/>
                        <a:pt x="323" y="393"/>
                      </a:cubicBezTo>
                      <a:cubicBezTo>
                        <a:pt x="286" y="377"/>
                        <a:pt x="294" y="386"/>
                        <a:pt x="270" y="374"/>
                      </a:cubicBezTo>
                      <a:cubicBezTo>
                        <a:pt x="257" y="370"/>
                        <a:pt x="238" y="362"/>
                        <a:pt x="225" y="358"/>
                      </a:cubicBezTo>
                      <a:cubicBezTo>
                        <a:pt x="216" y="349"/>
                        <a:pt x="195" y="343"/>
                        <a:pt x="183" y="339"/>
                      </a:cubicBezTo>
                      <a:cubicBezTo>
                        <a:pt x="155" y="325"/>
                        <a:pt x="165" y="330"/>
                        <a:pt x="130" y="315"/>
                      </a:cubicBezTo>
                      <a:cubicBezTo>
                        <a:pt x="111" y="309"/>
                        <a:pt x="100" y="300"/>
                        <a:pt x="81" y="294"/>
                      </a:cubicBezTo>
                      <a:cubicBezTo>
                        <a:pt x="69" y="286"/>
                        <a:pt x="65" y="274"/>
                        <a:pt x="52" y="268"/>
                      </a:cubicBezTo>
                      <a:cubicBezTo>
                        <a:pt x="38" y="262"/>
                        <a:pt x="21" y="247"/>
                        <a:pt x="10" y="236"/>
                      </a:cubicBezTo>
                      <a:cubicBezTo>
                        <a:pt x="1" y="209"/>
                        <a:pt x="22" y="213"/>
                        <a:pt x="49" y="204"/>
                      </a:cubicBezTo>
                      <a:close/>
                    </a:path>
                  </a:pathLst>
                </a:custGeom>
                <a:solidFill>
                  <a:schemeClr val="bg2"/>
                </a:solidFill>
                <a:ln w="9525">
                  <a:solidFill>
                    <a:schemeClr val="tx1"/>
                  </a:solidFill>
                  <a:round/>
                  <a:headEnd/>
                  <a:tailEnd/>
                </a:ln>
              </p:spPr>
              <p:txBody>
                <a:bodyPr/>
                <a:lstStyle/>
                <a:p>
                  <a:endParaRPr lang="en-US" dirty="0"/>
                </a:p>
              </p:txBody>
            </p:sp>
            <p:sp>
              <p:nvSpPr>
                <p:cNvPr id="355" name="Oval 39"/>
                <p:cNvSpPr>
                  <a:spLocks noChangeArrowheads="1"/>
                </p:cNvSpPr>
                <p:nvPr/>
              </p:nvSpPr>
              <p:spPr bwMode="auto">
                <a:xfrm rot="956723">
                  <a:off x="1474" y="1757"/>
                  <a:ext cx="56" cy="44"/>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356" name="Oval 40"/>
                <p:cNvSpPr>
                  <a:spLocks noChangeArrowheads="1"/>
                </p:cNvSpPr>
                <p:nvPr/>
              </p:nvSpPr>
              <p:spPr bwMode="auto">
                <a:xfrm rot="956723">
                  <a:off x="1422" y="1711"/>
                  <a:ext cx="157" cy="129"/>
                </a:xfrm>
                <a:prstGeom prst="ellipse">
                  <a:avLst/>
                </a:prstGeom>
                <a:noFill/>
                <a:ln w="3175">
                  <a:solidFill>
                    <a:schemeClr val="tx1"/>
                  </a:solidFill>
                  <a:round/>
                  <a:headEnd/>
                  <a:tailEnd/>
                </a:ln>
              </p:spPr>
              <p:txBody>
                <a:bodyPr wrap="none" anchor="ctr"/>
                <a:lstStyle/>
                <a:p>
                  <a:endParaRPr lang="en-US" dirty="0"/>
                </a:p>
              </p:txBody>
            </p:sp>
          </p:grpSp>
          <p:grpSp>
            <p:nvGrpSpPr>
              <p:cNvPr id="325" name="Group 1786"/>
              <p:cNvGrpSpPr>
                <a:grpSpLocks/>
              </p:cNvGrpSpPr>
              <p:nvPr/>
            </p:nvGrpSpPr>
            <p:grpSpPr bwMode="auto">
              <a:xfrm rot="21468309">
                <a:off x="3767794" y="5233310"/>
                <a:ext cx="219869" cy="594605"/>
                <a:chOff x="328" y="768"/>
                <a:chExt cx="255" cy="697"/>
              </a:xfrm>
            </p:grpSpPr>
            <p:grpSp>
              <p:nvGrpSpPr>
                <p:cNvPr id="326" name="Group 1787"/>
                <p:cNvGrpSpPr>
                  <a:grpSpLocks/>
                </p:cNvGrpSpPr>
                <p:nvPr/>
              </p:nvGrpSpPr>
              <p:grpSpPr bwMode="auto">
                <a:xfrm rot="10141859">
                  <a:off x="328" y="768"/>
                  <a:ext cx="255" cy="697"/>
                  <a:chOff x="562" y="2548"/>
                  <a:chExt cx="299" cy="1325"/>
                </a:xfrm>
              </p:grpSpPr>
              <p:sp>
                <p:nvSpPr>
                  <p:cNvPr id="345" name="AutoShape 1788"/>
                  <p:cNvSpPr>
                    <a:spLocks noChangeArrowheads="1"/>
                  </p:cNvSpPr>
                  <p:nvPr/>
                </p:nvSpPr>
                <p:spPr bwMode="auto">
                  <a:xfrm>
                    <a:off x="703" y="2548"/>
                    <a:ext cx="27" cy="610"/>
                  </a:xfrm>
                  <a:prstGeom prst="triangle">
                    <a:avLst>
                      <a:gd name="adj" fmla="val 50000"/>
                    </a:avLst>
                  </a:prstGeom>
                  <a:solidFill>
                    <a:schemeClr val="bg2"/>
                  </a:solidFill>
                  <a:ln w="9525">
                    <a:solidFill>
                      <a:schemeClr val="tx1"/>
                    </a:solidFill>
                    <a:miter lim="800000"/>
                    <a:headEnd/>
                    <a:tailEnd/>
                  </a:ln>
                </p:spPr>
                <p:txBody>
                  <a:bodyPr wrap="none" anchor="ctr"/>
                  <a:lstStyle/>
                  <a:p>
                    <a:endParaRPr lang="en-US" dirty="0"/>
                  </a:p>
                </p:txBody>
              </p:sp>
              <p:sp>
                <p:nvSpPr>
                  <p:cNvPr id="346" name="Rectangle 1789"/>
                  <p:cNvSpPr>
                    <a:spLocks noChangeArrowheads="1"/>
                  </p:cNvSpPr>
                  <p:nvPr/>
                </p:nvSpPr>
                <p:spPr bwMode="auto">
                  <a:xfrm>
                    <a:off x="617" y="3158"/>
                    <a:ext cx="196" cy="488"/>
                  </a:xfrm>
                  <a:prstGeom prst="rect">
                    <a:avLst/>
                  </a:prstGeom>
                  <a:solidFill>
                    <a:schemeClr val="accent1"/>
                  </a:solidFill>
                  <a:ln w="9525">
                    <a:solidFill>
                      <a:schemeClr val="tx1"/>
                    </a:solidFill>
                    <a:miter lim="800000"/>
                    <a:headEnd/>
                    <a:tailEnd/>
                  </a:ln>
                </p:spPr>
                <p:txBody>
                  <a:bodyPr wrap="none" anchor="ctr"/>
                  <a:lstStyle/>
                  <a:p>
                    <a:endParaRPr lang="en-US" dirty="0"/>
                  </a:p>
                </p:txBody>
              </p:sp>
              <p:sp>
                <p:nvSpPr>
                  <p:cNvPr id="347" name="Freeform 1790"/>
                  <p:cNvSpPr>
                    <a:spLocks/>
                  </p:cNvSpPr>
                  <p:nvPr/>
                </p:nvSpPr>
                <p:spPr bwMode="auto">
                  <a:xfrm>
                    <a:off x="606" y="3465"/>
                    <a:ext cx="219" cy="408"/>
                  </a:xfrm>
                  <a:custGeom>
                    <a:avLst/>
                    <a:gdLst>
                      <a:gd name="T0" fmla="*/ 0 w 219"/>
                      <a:gd name="T1" fmla="*/ 408 h 408"/>
                      <a:gd name="T2" fmla="*/ 219 w 219"/>
                      <a:gd name="T3" fmla="*/ 408 h 408"/>
                      <a:gd name="T4" fmla="*/ 219 w 219"/>
                      <a:gd name="T5" fmla="*/ 352 h 408"/>
                      <a:gd name="T6" fmla="*/ 178 w 219"/>
                      <a:gd name="T7" fmla="*/ 352 h 408"/>
                      <a:gd name="T8" fmla="*/ 177 w 219"/>
                      <a:gd name="T9" fmla="*/ 0 h 408"/>
                      <a:gd name="T10" fmla="*/ 42 w 219"/>
                      <a:gd name="T11" fmla="*/ 0 h 408"/>
                      <a:gd name="T12" fmla="*/ 41 w 219"/>
                      <a:gd name="T13" fmla="*/ 353 h 408"/>
                      <a:gd name="T14" fmla="*/ 0 w 219"/>
                      <a:gd name="T15" fmla="*/ 353 h 408"/>
                      <a:gd name="T16" fmla="*/ 0 w 219"/>
                      <a:gd name="T17" fmla="*/ 408 h 4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9"/>
                      <a:gd name="T28" fmla="*/ 0 h 408"/>
                      <a:gd name="T29" fmla="*/ 219 w 219"/>
                      <a:gd name="T30" fmla="*/ 408 h 4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9" h="408">
                        <a:moveTo>
                          <a:pt x="0" y="408"/>
                        </a:moveTo>
                        <a:lnTo>
                          <a:pt x="219" y="408"/>
                        </a:lnTo>
                        <a:lnTo>
                          <a:pt x="219" y="352"/>
                        </a:lnTo>
                        <a:lnTo>
                          <a:pt x="178" y="352"/>
                        </a:lnTo>
                        <a:lnTo>
                          <a:pt x="177" y="0"/>
                        </a:lnTo>
                        <a:lnTo>
                          <a:pt x="42" y="0"/>
                        </a:lnTo>
                        <a:lnTo>
                          <a:pt x="41" y="353"/>
                        </a:lnTo>
                        <a:lnTo>
                          <a:pt x="0" y="353"/>
                        </a:lnTo>
                        <a:lnTo>
                          <a:pt x="0" y="408"/>
                        </a:lnTo>
                        <a:close/>
                      </a:path>
                    </a:pathLst>
                  </a:custGeom>
                  <a:solidFill>
                    <a:schemeClr val="bg1"/>
                  </a:solidFill>
                  <a:ln w="9525">
                    <a:solidFill>
                      <a:schemeClr val="tx1"/>
                    </a:solidFill>
                    <a:round/>
                    <a:headEnd/>
                    <a:tailEnd/>
                  </a:ln>
                </p:spPr>
                <p:txBody>
                  <a:bodyPr/>
                  <a:lstStyle/>
                  <a:p>
                    <a:endParaRPr lang="en-US" dirty="0"/>
                  </a:p>
                </p:txBody>
              </p:sp>
              <p:sp>
                <p:nvSpPr>
                  <p:cNvPr id="348" name="Rectangle 1791"/>
                  <p:cNvSpPr>
                    <a:spLocks noChangeArrowheads="1"/>
                  </p:cNvSpPr>
                  <p:nvPr/>
                </p:nvSpPr>
                <p:spPr bwMode="auto">
                  <a:xfrm>
                    <a:off x="562" y="3632"/>
                    <a:ext cx="299" cy="56"/>
                  </a:xfrm>
                  <a:prstGeom prst="rect">
                    <a:avLst/>
                  </a:prstGeom>
                  <a:solidFill>
                    <a:schemeClr val="bg2"/>
                  </a:solidFill>
                  <a:ln w="9525">
                    <a:solidFill>
                      <a:schemeClr val="tx1"/>
                    </a:solidFill>
                    <a:miter lim="800000"/>
                    <a:headEnd/>
                    <a:tailEnd/>
                  </a:ln>
                </p:spPr>
                <p:txBody>
                  <a:bodyPr wrap="none" anchor="ctr"/>
                  <a:lstStyle/>
                  <a:p>
                    <a:endParaRPr lang="en-US" dirty="0"/>
                  </a:p>
                </p:txBody>
              </p:sp>
            </p:grpSp>
            <p:grpSp>
              <p:nvGrpSpPr>
                <p:cNvPr id="327" name="Group 1792"/>
                <p:cNvGrpSpPr>
                  <a:grpSpLocks/>
                </p:cNvGrpSpPr>
                <p:nvPr/>
              </p:nvGrpSpPr>
              <p:grpSpPr bwMode="auto">
                <a:xfrm rot="-4583237">
                  <a:off x="374" y="1046"/>
                  <a:ext cx="27" cy="40"/>
                  <a:chOff x="2051" y="2620"/>
                  <a:chExt cx="190" cy="374"/>
                </a:xfrm>
              </p:grpSpPr>
              <p:sp>
                <p:nvSpPr>
                  <p:cNvPr id="343" name="AutoShape 1793"/>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44" name="Rectangle 1794"/>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28" name="Group 1795"/>
                <p:cNvGrpSpPr>
                  <a:grpSpLocks/>
                </p:cNvGrpSpPr>
                <p:nvPr/>
              </p:nvGrpSpPr>
              <p:grpSpPr bwMode="auto">
                <a:xfrm>
                  <a:off x="379" y="1097"/>
                  <a:ext cx="27" cy="40"/>
                  <a:chOff x="2051" y="2620"/>
                  <a:chExt cx="190" cy="374"/>
                </a:xfrm>
              </p:grpSpPr>
              <p:sp>
                <p:nvSpPr>
                  <p:cNvPr id="341" name="AutoShape 1796"/>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42" name="Rectangle 1797"/>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29" name="Group 1798"/>
                <p:cNvGrpSpPr>
                  <a:grpSpLocks/>
                </p:cNvGrpSpPr>
                <p:nvPr/>
              </p:nvGrpSpPr>
              <p:grpSpPr bwMode="auto">
                <a:xfrm rot="-4975378">
                  <a:off x="362" y="1002"/>
                  <a:ext cx="27" cy="40"/>
                  <a:chOff x="2051" y="2620"/>
                  <a:chExt cx="190" cy="374"/>
                </a:xfrm>
              </p:grpSpPr>
              <p:sp>
                <p:nvSpPr>
                  <p:cNvPr id="339" name="AutoShape 1799"/>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40" name="Rectangle 1800"/>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30" name="Group 1801"/>
                <p:cNvGrpSpPr>
                  <a:grpSpLocks/>
                </p:cNvGrpSpPr>
                <p:nvPr/>
              </p:nvGrpSpPr>
              <p:grpSpPr bwMode="auto">
                <a:xfrm rot="2682682">
                  <a:off x="453" y="1086"/>
                  <a:ext cx="27" cy="40"/>
                  <a:chOff x="2051" y="2620"/>
                  <a:chExt cx="190" cy="374"/>
                </a:xfrm>
              </p:grpSpPr>
              <p:sp>
                <p:nvSpPr>
                  <p:cNvPr id="337" name="AutoShape 1802"/>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38" name="Rectangle 1803"/>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31" name="Group 1804"/>
                <p:cNvGrpSpPr>
                  <a:grpSpLocks/>
                </p:cNvGrpSpPr>
                <p:nvPr/>
              </p:nvGrpSpPr>
              <p:grpSpPr bwMode="auto">
                <a:xfrm>
                  <a:off x="423" y="995"/>
                  <a:ext cx="27" cy="40"/>
                  <a:chOff x="2051" y="2620"/>
                  <a:chExt cx="190" cy="374"/>
                </a:xfrm>
              </p:grpSpPr>
              <p:sp>
                <p:nvSpPr>
                  <p:cNvPr id="335" name="AutoShape 1805"/>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36" name="Rectangle 1806"/>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32" name="Group 1807"/>
                <p:cNvGrpSpPr>
                  <a:grpSpLocks/>
                </p:cNvGrpSpPr>
                <p:nvPr/>
              </p:nvGrpSpPr>
              <p:grpSpPr bwMode="auto">
                <a:xfrm rot="-8800323">
                  <a:off x="462" y="1025"/>
                  <a:ext cx="27" cy="40"/>
                  <a:chOff x="2051" y="2620"/>
                  <a:chExt cx="190" cy="374"/>
                </a:xfrm>
              </p:grpSpPr>
              <p:sp>
                <p:nvSpPr>
                  <p:cNvPr id="333" name="AutoShape 1808"/>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34" name="Rectangle 1809"/>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grpSp>
        <p:grpSp>
          <p:nvGrpSpPr>
            <p:cNvPr id="312" name="Group 179"/>
            <p:cNvGrpSpPr>
              <a:grpSpLocks/>
            </p:cNvGrpSpPr>
            <p:nvPr/>
          </p:nvGrpSpPr>
          <p:grpSpPr bwMode="auto">
            <a:xfrm rot="20016149">
              <a:off x="3563225" y="5712527"/>
              <a:ext cx="81099" cy="130157"/>
              <a:chOff x="2051" y="2620"/>
              <a:chExt cx="190" cy="374"/>
            </a:xfrm>
          </p:grpSpPr>
          <p:sp>
            <p:nvSpPr>
              <p:cNvPr id="322"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23"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13" name="Group 179"/>
            <p:cNvGrpSpPr>
              <a:grpSpLocks/>
            </p:cNvGrpSpPr>
            <p:nvPr/>
          </p:nvGrpSpPr>
          <p:grpSpPr bwMode="auto">
            <a:xfrm rot="20016149">
              <a:off x="3896864" y="5696667"/>
              <a:ext cx="69141" cy="119968"/>
              <a:chOff x="2051" y="2620"/>
              <a:chExt cx="190" cy="374"/>
            </a:xfrm>
          </p:grpSpPr>
          <p:sp>
            <p:nvSpPr>
              <p:cNvPr id="320" name="AutoShape 180"/>
              <p:cNvSpPr>
                <a:spLocks noChangeArrowheads="1"/>
              </p:cNvSpPr>
              <p:nvPr/>
            </p:nvSpPr>
            <p:spPr bwMode="auto">
              <a:xfrm>
                <a:off x="2051" y="2620"/>
                <a:ext cx="190" cy="374"/>
              </a:xfrm>
              <a:prstGeom prst="roundRect">
                <a:avLst>
                  <a:gd name="adj" fmla="val 50000"/>
                </a:avLst>
              </a:prstGeom>
              <a:solidFill>
                <a:srgbClr val="0000FF"/>
              </a:solidFill>
              <a:ln w="9525">
                <a:solidFill>
                  <a:srgbClr val="0000FF"/>
                </a:solidFill>
                <a:round/>
                <a:headEnd/>
                <a:tailEnd/>
              </a:ln>
            </p:spPr>
            <p:txBody>
              <a:bodyPr wrap="none" anchor="ctr"/>
              <a:lstStyle/>
              <a:p>
                <a:endParaRPr lang="en-US" dirty="0"/>
              </a:p>
            </p:txBody>
          </p:sp>
          <p:sp>
            <p:nvSpPr>
              <p:cNvPr id="321" name="Rectangle 181"/>
              <p:cNvSpPr>
                <a:spLocks noChangeArrowheads="1"/>
              </p:cNvSpPr>
              <p:nvPr/>
            </p:nvSpPr>
            <p:spPr bwMode="auto">
              <a:xfrm>
                <a:off x="2051" y="2798"/>
                <a:ext cx="190" cy="196"/>
              </a:xfrm>
              <a:prstGeom prst="rect">
                <a:avLst/>
              </a:prstGeom>
              <a:solidFill>
                <a:srgbClr val="0000FF"/>
              </a:solidFill>
              <a:ln w="9525">
                <a:solidFill>
                  <a:srgbClr val="0000FF"/>
                </a:solidFill>
                <a:miter lim="800000"/>
                <a:headEnd/>
                <a:tailEnd/>
              </a:ln>
            </p:spPr>
            <p:txBody>
              <a:bodyPr wrap="none" anchor="ctr"/>
              <a:lstStyle/>
              <a:p>
                <a:endParaRPr lang="en-US" dirty="0"/>
              </a:p>
            </p:txBody>
          </p:sp>
        </p:grpSp>
        <p:grpSp>
          <p:nvGrpSpPr>
            <p:cNvPr id="314" name="Group 125"/>
            <p:cNvGrpSpPr>
              <a:grpSpLocks/>
            </p:cNvGrpSpPr>
            <p:nvPr/>
          </p:nvGrpSpPr>
          <p:grpSpPr bwMode="auto">
            <a:xfrm rot="2083627">
              <a:off x="3744912" y="5712679"/>
              <a:ext cx="63454" cy="108182"/>
              <a:chOff x="2051" y="2620"/>
              <a:chExt cx="190" cy="374"/>
            </a:xfrm>
          </p:grpSpPr>
          <p:sp>
            <p:nvSpPr>
              <p:cNvPr id="318" name="AutoShape 12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19" name="Rectangle 12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nvGrpSpPr>
            <p:cNvPr id="315" name="Group 125"/>
            <p:cNvGrpSpPr>
              <a:grpSpLocks/>
            </p:cNvGrpSpPr>
            <p:nvPr/>
          </p:nvGrpSpPr>
          <p:grpSpPr bwMode="auto">
            <a:xfrm rot="2083627">
              <a:off x="4034472" y="5682198"/>
              <a:ext cx="63454" cy="108182"/>
              <a:chOff x="2051" y="2620"/>
              <a:chExt cx="190" cy="374"/>
            </a:xfrm>
          </p:grpSpPr>
          <p:sp>
            <p:nvSpPr>
              <p:cNvPr id="316" name="AutoShape 126"/>
              <p:cNvSpPr>
                <a:spLocks noChangeArrowheads="1"/>
              </p:cNvSpPr>
              <p:nvPr/>
            </p:nvSpPr>
            <p:spPr bwMode="auto">
              <a:xfrm>
                <a:off x="2051" y="2620"/>
                <a:ext cx="190" cy="374"/>
              </a:xfrm>
              <a:prstGeom prst="roundRect">
                <a:avLst>
                  <a:gd name="adj" fmla="val 50000"/>
                </a:avLst>
              </a:prstGeom>
              <a:solidFill>
                <a:srgbClr val="FF3300"/>
              </a:solidFill>
              <a:ln w="9525">
                <a:solidFill>
                  <a:srgbClr val="FF3300"/>
                </a:solidFill>
                <a:round/>
                <a:headEnd/>
                <a:tailEnd/>
              </a:ln>
            </p:spPr>
            <p:txBody>
              <a:bodyPr wrap="none" anchor="ctr"/>
              <a:lstStyle/>
              <a:p>
                <a:endParaRPr lang="en-US" dirty="0"/>
              </a:p>
            </p:txBody>
          </p:sp>
          <p:sp>
            <p:nvSpPr>
              <p:cNvPr id="317" name="Rectangle 127"/>
              <p:cNvSpPr>
                <a:spLocks noChangeArrowheads="1"/>
              </p:cNvSpPr>
              <p:nvPr/>
            </p:nvSpPr>
            <p:spPr bwMode="auto">
              <a:xfrm>
                <a:off x="2051" y="2798"/>
                <a:ext cx="190" cy="196"/>
              </a:xfrm>
              <a:prstGeom prst="rect">
                <a:avLst/>
              </a:prstGeom>
              <a:solidFill>
                <a:srgbClr val="FF3300"/>
              </a:solidFill>
              <a:ln w="9525">
                <a:solidFill>
                  <a:srgbClr val="FF3300"/>
                </a:solidFill>
                <a:miter lim="800000"/>
                <a:headEnd/>
                <a:tailEnd/>
              </a:ln>
            </p:spPr>
            <p:txBody>
              <a:bodyPr wrap="none" anchor="ctr"/>
              <a:lstStyle/>
              <a:p>
                <a:endParaRPr lang="en-US" dirty="0"/>
              </a:p>
            </p:txBody>
          </p:sp>
        </p:grpSp>
      </p:grpSp>
      <p:cxnSp>
        <p:nvCxnSpPr>
          <p:cNvPr id="363" name="Straight Arrow Connector 362"/>
          <p:cNvCxnSpPr/>
          <p:nvPr/>
        </p:nvCxnSpPr>
        <p:spPr>
          <a:xfrm flipV="1">
            <a:off x="6938010" y="3331752"/>
            <a:ext cx="0" cy="559100"/>
          </a:xfrm>
          <a:prstGeom prst="straightConnector1">
            <a:avLst/>
          </a:prstGeom>
          <a:ln w="63500">
            <a:solidFill>
              <a:srgbClr val="0000CC"/>
            </a:solidFill>
            <a:tailEnd type="arrow"/>
          </a:ln>
        </p:spPr>
        <p:style>
          <a:lnRef idx="1">
            <a:schemeClr val="accent1"/>
          </a:lnRef>
          <a:fillRef idx="0">
            <a:schemeClr val="accent1"/>
          </a:fillRef>
          <a:effectRef idx="0">
            <a:schemeClr val="accent1"/>
          </a:effectRef>
          <a:fontRef idx="minor">
            <a:schemeClr val="tx1"/>
          </a:fontRef>
        </p:style>
      </p:cxnSp>
      <p:sp>
        <p:nvSpPr>
          <p:cNvPr id="368" name="Rectangle 367"/>
          <p:cNvSpPr/>
          <p:nvPr/>
        </p:nvSpPr>
        <p:spPr>
          <a:xfrm>
            <a:off x="3760470" y="4054716"/>
            <a:ext cx="2526030" cy="2468880"/>
          </a:xfrm>
          <a:prstGeom prst="rect">
            <a:avLst/>
          </a:prstGeom>
          <a:noFill/>
          <a:ln w="50800">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0" name="Rectangle 359"/>
          <p:cNvSpPr/>
          <p:nvPr/>
        </p:nvSpPr>
        <p:spPr>
          <a:xfrm>
            <a:off x="172056" y="3248164"/>
            <a:ext cx="3056576" cy="571277"/>
          </a:xfrm>
          <a:prstGeom prst="rect">
            <a:avLst/>
          </a:prstGeom>
          <a:noFill/>
          <a:ln w="50800">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8" name="Text Box 27"/>
          <p:cNvSpPr txBox="1">
            <a:spLocks noChangeArrowheads="1"/>
          </p:cNvSpPr>
          <p:nvPr/>
        </p:nvSpPr>
        <p:spPr bwMode="auto">
          <a:xfrm>
            <a:off x="0" y="11685"/>
            <a:ext cx="9144000" cy="646331"/>
          </a:xfrm>
          <a:prstGeom prst="rect">
            <a:avLst/>
          </a:prstGeom>
          <a:solidFill>
            <a:srgbClr val="99FFCC"/>
          </a:solidFill>
          <a:ln w="9525">
            <a:noFill/>
            <a:miter lim="800000"/>
            <a:headEnd/>
            <a:tailEnd/>
          </a:ln>
        </p:spPr>
        <p:txBody>
          <a:bodyPr wrap="square">
            <a:spAutoFit/>
          </a:bodyPr>
          <a:lstStyle/>
          <a:p>
            <a:pPr algn="ctr"/>
            <a:r>
              <a:rPr lang="en-US" sz="3600" dirty="0" smtClean="0"/>
              <a:t>Testing Virulence-Fitness Associations</a:t>
            </a:r>
            <a:endParaRPr lang="en-US" sz="3600" dirty="0"/>
          </a:p>
        </p:txBody>
      </p:sp>
    </p:spTree>
    <p:custDataLst>
      <p:tags r:id="rId1"/>
    </p:custDataLst>
    <p:extLst>
      <p:ext uri="{BB962C8B-B14F-4D97-AF65-F5344CB8AC3E}">
        <p14:creationId xmlns:p14="http://schemas.microsoft.com/office/powerpoint/2010/main" val="2357667989"/>
      </p:ext>
    </p:extLst>
  </p:cSld>
  <p:clrMapOvr>
    <a:masterClrMapping/>
  </p:clrMapOvr>
  <mc:AlternateContent xmlns:mc="http://schemas.openxmlformats.org/markup-compatibility/2006" xmlns:p14="http://schemas.microsoft.com/office/powerpoint/2010/main">
    <mc:Choice Requires="p14">
      <p:transition spd="slow" p14:dur="2000" advTm="26756"/>
    </mc:Choice>
    <mc:Fallback xmlns="">
      <p:transition spd="slow" advTm="26756"/>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6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6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 grpId="0" animBg="1"/>
      <p:bldP spid="298" grpId="0" animBg="1"/>
      <p:bldP spid="368" grpId="0" animBg="1"/>
      <p:bldP spid="360"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6"/>
          <p:cNvSpPr txBox="1">
            <a:spLocks noChangeArrowheads="1"/>
          </p:cNvSpPr>
          <p:nvPr/>
        </p:nvSpPr>
        <p:spPr bwMode="auto">
          <a:xfrm>
            <a:off x="3040063" y="5037160"/>
            <a:ext cx="184150" cy="366713"/>
          </a:xfrm>
          <a:prstGeom prst="rect">
            <a:avLst/>
          </a:prstGeom>
          <a:noFill/>
          <a:ln w="9525">
            <a:noFill/>
            <a:miter lim="800000"/>
            <a:headEnd/>
            <a:tailEnd/>
          </a:ln>
        </p:spPr>
        <p:txBody>
          <a:bodyPr wrap="none">
            <a:spAutoFit/>
          </a:bodyPr>
          <a:lstStyle/>
          <a:p>
            <a:endParaRPr lang="en-US" dirty="0"/>
          </a:p>
        </p:txBody>
      </p:sp>
      <p:sp>
        <p:nvSpPr>
          <p:cNvPr id="16388" name="Text Box 10"/>
          <p:cNvSpPr txBox="1">
            <a:spLocks noChangeArrowheads="1"/>
          </p:cNvSpPr>
          <p:nvPr/>
        </p:nvSpPr>
        <p:spPr bwMode="auto">
          <a:xfrm>
            <a:off x="2032000" y="5900760"/>
            <a:ext cx="184150" cy="366713"/>
          </a:xfrm>
          <a:prstGeom prst="rect">
            <a:avLst/>
          </a:prstGeom>
          <a:noFill/>
          <a:ln w="9525">
            <a:noFill/>
            <a:miter lim="800000"/>
            <a:headEnd/>
            <a:tailEnd/>
          </a:ln>
        </p:spPr>
        <p:txBody>
          <a:bodyPr wrap="none">
            <a:spAutoFit/>
          </a:bodyPr>
          <a:lstStyle/>
          <a:p>
            <a:endParaRPr lang="en-US" dirty="0"/>
          </a:p>
        </p:txBody>
      </p:sp>
      <p:sp>
        <p:nvSpPr>
          <p:cNvPr id="16389" name="Text Box 19"/>
          <p:cNvSpPr txBox="1">
            <a:spLocks noChangeArrowheads="1"/>
          </p:cNvSpPr>
          <p:nvPr/>
        </p:nvSpPr>
        <p:spPr bwMode="auto">
          <a:xfrm>
            <a:off x="439737" y="5793447"/>
            <a:ext cx="184150" cy="366713"/>
          </a:xfrm>
          <a:prstGeom prst="rect">
            <a:avLst/>
          </a:prstGeom>
          <a:noFill/>
          <a:ln w="9525">
            <a:noFill/>
            <a:miter lim="800000"/>
            <a:headEnd/>
            <a:tailEnd/>
          </a:ln>
        </p:spPr>
        <p:txBody>
          <a:bodyPr wrap="none">
            <a:spAutoFit/>
          </a:bodyPr>
          <a:lstStyle/>
          <a:p>
            <a:endParaRPr lang="en-US" dirty="0"/>
          </a:p>
        </p:txBody>
      </p:sp>
      <p:sp>
        <p:nvSpPr>
          <p:cNvPr id="16390" name="Text Box 21"/>
          <p:cNvSpPr txBox="1">
            <a:spLocks noChangeArrowheads="1"/>
          </p:cNvSpPr>
          <p:nvPr/>
        </p:nvSpPr>
        <p:spPr bwMode="auto">
          <a:xfrm>
            <a:off x="5392420" y="4053205"/>
            <a:ext cx="184150" cy="366713"/>
          </a:xfrm>
          <a:prstGeom prst="rect">
            <a:avLst/>
          </a:prstGeom>
          <a:noFill/>
          <a:ln w="9525">
            <a:noFill/>
            <a:miter lim="800000"/>
            <a:headEnd/>
            <a:tailEnd/>
          </a:ln>
        </p:spPr>
        <p:txBody>
          <a:bodyPr wrap="none">
            <a:spAutoFit/>
          </a:bodyPr>
          <a:lstStyle/>
          <a:p>
            <a:endParaRPr lang="en-US" dirty="0"/>
          </a:p>
        </p:txBody>
      </p:sp>
      <p:sp>
        <p:nvSpPr>
          <p:cNvPr id="16391" name="Text Box 24"/>
          <p:cNvSpPr txBox="1">
            <a:spLocks noChangeArrowheads="1"/>
          </p:cNvSpPr>
          <p:nvPr/>
        </p:nvSpPr>
        <p:spPr bwMode="auto">
          <a:xfrm>
            <a:off x="2392363" y="6188098"/>
            <a:ext cx="184150" cy="366712"/>
          </a:xfrm>
          <a:prstGeom prst="rect">
            <a:avLst/>
          </a:prstGeom>
          <a:noFill/>
          <a:ln w="9525">
            <a:noFill/>
            <a:miter lim="800000"/>
            <a:headEnd/>
            <a:tailEnd/>
          </a:ln>
        </p:spPr>
        <p:txBody>
          <a:bodyPr wrap="none">
            <a:spAutoFit/>
          </a:bodyPr>
          <a:lstStyle/>
          <a:p>
            <a:endParaRPr lang="en-US" dirty="0"/>
          </a:p>
        </p:txBody>
      </p:sp>
      <p:sp>
        <p:nvSpPr>
          <p:cNvPr id="16392" name="Text Box 26"/>
          <p:cNvSpPr txBox="1">
            <a:spLocks noChangeArrowheads="1"/>
          </p:cNvSpPr>
          <p:nvPr/>
        </p:nvSpPr>
        <p:spPr bwMode="auto">
          <a:xfrm>
            <a:off x="1166813" y="6261123"/>
            <a:ext cx="184150" cy="366712"/>
          </a:xfrm>
          <a:prstGeom prst="rect">
            <a:avLst/>
          </a:prstGeom>
          <a:noFill/>
          <a:ln w="9525">
            <a:noFill/>
            <a:miter lim="800000"/>
            <a:headEnd/>
            <a:tailEnd/>
          </a:ln>
        </p:spPr>
        <p:txBody>
          <a:bodyPr wrap="none">
            <a:spAutoFit/>
          </a:bodyPr>
          <a:lstStyle/>
          <a:p>
            <a:endParaRPr lang="en-US" dirty="0"/>
          </a:p>
        </p:txBody>
      </p:sp>
      <p:sp>
        <p:nvSpPr>
          <p:cNvPr id="16393" name="Text Box 28"/>
          <p:cNvSpPr txBox="1">
            <a:spLocks noChangeArrowheads="1"/>
          </p:cNvSpPr>
          <p:nvPr/>
        </p:nvSpPr>
        <p:spPr bwMode="auto">
          <a:xfrm>
            <a:off x="1095375" y="784225"/>
            <a:ext cx="184150" cy="366713"/>
          </a:xfrm>
          <a:prstGeom prst="rect">
            <a:avLst/>
          </a:prstGeom>
          <a:noFill/>
          <a:ln w="9525">
            <a:noFill/>
            <a:miter lim="800000"/>
            <a:headEnd/>
            <a:tailEnd/>
          </a:ln>
        </p:spPr>
        <p:txBody>
          <a:bodyPr wrap="none">
            <a:spAutoFit/>
          </a:bodyPr>
          <a:lstStyle/>
          <a:p>
            <a:endParaRPr lang="en-US" dirty="0"/>
          </a:p>
        </p:txBody>
      </p:sp>
      <p:sp>
        <p:nvSpPr>
          <p:cNvPr id="16394" name="Text Box 34"/>
          <p:cNvSpPr txBox="1">
            <a:spLocks noChangeArrowheads="1"/>
          </p:cNvSpPr>
          <p:nvPr/>
        </p:nvSpPr>
        <p:spPr bwMode="auto">
          <a:xfrm>
            <a:off x="735013" y="2368550"/>
            <a:ext cx="184150" cy="366713"/>
          </a:xfrm>
          <a:prstGeom prst="rect">
            <a:avLst/>
          </a:prstGeom>
          <a:noFill/>
          <a:ln w="9525">
            <a:noFill/>
            <a:miter lim="800000"/>
            <a:headEnd/>
            <a:tailEnd/>
          </a:ln>
        </p:spPr>
        <p:txBody>
          <a:bodyPr wrap="none">
            <a:spAutoFit/>
          </a:bodyPr>
          <a:lstStyle/>
          <a:p>
            <a:endParaRPr lang="en-US" dirty="0"/>
          </a:p>
        </p:txBody>
      </p:sp>
      <p:sp>
        <p:nvSpPr>
          <p:cNvPr id="16395" name="Text Box 37"/>
          <p:cNvSpPr txBox="1">
            <a:spLocks noChangeArrowheads="1"/>
          </p:cNvSpPr>
          <p:nvPr/>
        </p:nvSpPr>
        <p:spPr bwMode="auto">
          <a:xfrm>
            <a:off x="4695825" y="2944813"/>
            <a:ext cx="184150" cy="366712"/>
          </a:xfrm>
          <a:prstGeom prst="rect">
            <a:avLst/>
          </a:prstGeom>
          <a:noFill/>
          <a:ln w="9525">
            <a:noFill/>
            <a:miter lim="800000"/>
            <a:headEnd/>
            <a:tailEnd/>
          </a:ln>
        </p:spPr>
        <p:txBody>
          <a:bodyPr wrap="none">
            <a:spAutoFit/>
          </a:bodyPr>
          <a:lstStyle/>
          <a:p>
            <a:endParaRPr lang="en-US" dirty="0"/>
          </a:p>
        </p:txBody>
      </p:sp>
      <p:sp>
        <p:nvSpPr>
          <p:cNvPr id="16396" name="Text Box 40"/>
          <p:cNvSpPr txBox="1">
            <a:spLocks noChangeArrowheads="1"/>
          </p:cNvSpPr>
          <p:nvPr/>
        </p:nvSpPr>
        <p:spPr bwMode="auto">
          <a:xfrm>
            <a:off x="4600258" y="5350193"/>
            <a:ext cx="184150" cy="366712"/>
          </a:xfrm>
          <a:prstGeom prst="rect">
            <a:avLst/>
          </a:prstGeom>
          <a:noFill/>
          <a:ln w="9525">
            <a:noFill/>
            <a:miter lim="800000"/>
            <a:headEnd/>
            <a:tailEnd/>
          </a:ln>
        </p:spPr>
        <p:txBody>
          <a:bodyPr wrap="none">
            <a:spAutoFit/>
          </a:bodyPr>
          <a:lstStyle/>
          <a:p>
            <a:endParaRPr lang="en-US" dirty="0"/>
          </a:p>
        </p:txBody>
      </p:sp>
      <p:sp>
        <p:nvSpPr>
          <p:cNvPr id="16397" name="Text Box 46"/>
          <p:cNvSpPr txBox="1">
            <a:spLocks noChangeArrowheads="1"/>
          </p:cNvSpPr>
          <p:nvPr/>
        </p:nvSpPr>
        <p:spPr bwMode="auto">
          <a:xfrm>
            <a:off x="2032000" y="2983289"/>
            <a:ext cx="184150" cy="366712"/>
          </a:xfrm>
          <a:prstGeom prst="rect">
            <a:avLst/>
          </a:prstGeom>
          <a:noFill/>
          <a:ln w="9525">
            <a:noFill/>
            <a:miter lim="800000"/>
            <a:headEnd/>
            <a:tailEnd/>
          </a:ln>
        </p:spPr>
        <p:txBody>
          <a:bodyPr wrap="none">
            <a:spAutoFit/>
          </a:bodyPr>
          <a:lstStyle/>
          <a:p>
            <a:endParaRPr lang="en-US" dirty="0"/>
          </a:p>
        </p:txBody>
      </p:sp>
      <p:sp>
        <p:nvSpPr>
          <p:cNvPr id="16398" name="Text Box 49"/>
          <p:cNvSpPr txBox="1">
            <a:spLocks noChangeArrowheads="1"/>
          </p:cNvSpPr>
          <p:nvPr/>
        </p:nvSpPr>
        <p:spPr bwMode="auto">
          <a:xfrm>
            <a:off x="2319338" y="5108598"/>
            <a:ext cx="184150" cy="366712"/>
          </a:xfrm>
          <a:prstGeom prst="rect">
            <a:avLst/>
          </a:prstGeom>
          <a:noFill/>
          <a:ln w="9525">
            <a:noFill/>
            <a:miter lim="800000"/>
            <a:headEnd/>
            <a:tailEnd/>
          </a:ln>
        </p:spPr>
        <p:txBody>
          <a:bodyPr wrap="none">
            <a:spAutoFit/>
          </a:bodyPr>
          <a:lstStyle/>
          <a:p>
            <a:endParaRPr lang="en-US" dirty="0"/>
          </a:p>
        </p:txBody>
      </p:sp>
      <p:sp>
        <p:nvSpPr>
          <p:cNvPr id="16399" name="Text Box 54"/>
          <p:cNvSpPr txBox="1">
            <a:spLocks noChangeArrowheads="1"/>
          </p:cNvSpPr>
          <p:nvPr/>
        </p:nvSpPr>
        <p:spPr bwMode="auto">
          <a:xfrm>
            <a:off x="2967038" y="2297113"/>
            <a:ext cx="184150" cy="366712"/>
          </a:xfrm>
          <a:prstGeom prst="rect">
            <a:avLst/>
          </a:prstGeom>
          <a:noFill/>
          <a:ln w="9525">
            <a:noFill/>
            <a:miter lim="800000"/>
            <a:headEnd/>
            <a:tailEnd/>
          </a:ln>
        </p:spPr>
        <p:txBody>
          <a:bodyPr wrap="none">
            <a:spAutoFit/>
          </a:bodyPr>
          <a:lstStyle/>
          <a:p>
            <a:endParaRPr lang="en-US" dirty="0"/>
          </a:p>
        </p:txBody>
      </p:sp>
      <p:sp>
        <p:nvSpPr>
          <p:cNvPr id="16400" name="Text Box 57"/>
          <p:cNvSpPr txBox="1">
            <a:spLocks noChangeArrowheads="1"/>
          </p:cNvSpPr>
          <p:nvPr/>
        </p:nvSpPr>
        <p:spPr bwMode="auto">
          <a:xfrm>
            <a:off x="4624388" y="4240213"/>
            <a:ext cx="184150" cy="366712"/>
          </a:xfrm>
          <a:prstGeom prst="rect">
            <a:avLst/>
          </a:prstGeom>
          <a:noFill/>
          <a:ln w="9525">
            <a:noFill/>
            <a:miter lim="800000"/>
            <a:headEnd/>
            <a:tailEnd/>
          </a:ln>
        </p:spPr>
        <p:txBody>
          <a:bodyPr wrap="none">
            <a:spAutoFit/>
          </a:bodyPr>
          <a:lstStyle/>
          <a:p>
            <a:endParaRPr lang="en-US" dirty="0"/>
          </a:p>
        </p:txBody>
      </p:sp>
      <p:sp>
        <p:nvSpPr>
          <p:cNvPr id="16401" name="Text Box 60"/>
          <p:cNvSpPr txBox="1">
            <a:spLocks noChangeArrowheads="1"/>
          </p:cNvSpPr>
          <p:nvPr/>
        </p:nvSpPr>
        <p:spPr bwMode="auto">
          <a:xfrm>
            <a:off x="4335463" y="5465763"/>
            <a:ext cx="184150" cy="366712"/>
          </a:xfrm>
          <a:prstGeom prst="rect">
            <a:avLst/>
          </a:prstGeom>
          <a:noFill/>
          <a:ln w="9525">
            <a:noFill/>
            <a:miter lim="800000"/>
            <a:headEnd/>
            <a:tailEnd/>
          </a:ln>
        </p:spPr>
        <p:txBody>
          <a:bodyPr wrap="none">
            <a:spAutoFit/>
          </a:bodyPr>
          <a:lstStyle/>
          <a:p>
            <a:endParaRPr lang="en-US" dirty="0"/>
          </a:p>
        </p:txBody>
      </p:sp>
      <p:sp>
        <p:nvSpPr>
          <p:cNvPr id="16402" name="Text Box 67"/>
          <p:cNvSpPr txBox="1">
            <a:spLocks noChangeArrowheads="1"/>
          </p:cNvSpPr>
          <p:nvPr/>
        </p:nvSpPr>
        <p:spPr bwMode="auto">
          <a:xfrm>
            <a:off x="1527175" y="4748235"/>
            <a:ext cx="184150" cy="366713"/>
          </a:xfrm>
          <a:prstGeom prst="rect">
            <a:avLst/>
          </a:prstGeom>
          <a:noFill/>
          <a:ln w="9525">
            <a:noFill/>
            <a:miter lim="800000"/>
            <a:headEnd/>
            <a:tailEnd/>
          </a:ln>
        </p:spPr>
        <p:txBody>
          <a:bodyPr wrap="none">
            <a:spAutoFit/>
          </a:bodyPr>
          <a:lstStyle/>
          <a:p>
            <a:endParaRPr lang="en-US" dirty="0"/>
          </a:p>
        </p:txBody>
      </p:sp>
      <p:sp>
        <p:nvSpPr>
          <p:cNvPr id="16403" name="Text Box 70"/>
          <p:cNvSpPr txBox="1">
            <a:spLocks noChangeArrowheads="1"/>
          </p:cNvSpPr>
          <p:nvPr/>
        </p:nvSpPr>
        <p:spPr bwMode="auto">
          <a:xfrm>
            <a:off x="663575" y="4100535"/>
            <a:ext cx="184150" cy="366713"/>
          </a:xfrm>
          <a:prstGeom prst="rect">
            <a:avLst/>
          </a:prstGeom>
          <a:noFill/>
          <a:ln w="9525">
            <a:noFill/>
            <a:miter lim="800000"/>
            <a:headEnd/>
            <a:tailEnd/>
          </a:ln>
        </p:spPr>
        <p:txBody>
          <a:bodyPr wrap="none">
            <a:spAutoFit/>
          </a:bodyPr>
          <a:lstStyle/>
          <a:p>
            <a:endParaRPr lang="en-US" dirty="0"/>
          </a:p>
        </p:txBody>
      </p:sp>
      <p:sp>
        <p:nvSpPr>
          <p:cNvPr id="16404" name="Text Box 73"/>
          <p:cNvSpPr txBox="1">
            <a:spLocks noChangeArrowheads="1"/>
          </p:cNvSpPr>
          <p:nvPr/>
        </p:nvSpPr>
        <p:spPr bwMode="auto">
          <a:xfrm>
            <a:off x="1816100" y="5900760"/>
            <a:ext cx="184150" cy="366713"/>
          </a:xfrm>
          <a:prstGeom prst="rect">
            <a:avLst/>
          </a:prstGeom>
          <a:noFill/>
          <a:ln w="9525">
            <a:noFill/>
            <a:miter lim="800000"/>
            <a:headEnd/>
            <a:tailEnd/>
          </a:ln>
        </p:spPr>
        <p:txBody>
          <a:bodyPr wrap="none">
            <a:spAutoFit/>
          </a:bodyPr>
          <a:lstStyle/>
          <a:p>
            <a:endParaRPr lang="en-US" dirty="0"/>
          </a:p>
        </p:txBody>
      </p:sp>
      <p:sp>
        <p:nvSpPr>
          <p:cNvPr id="16405" name="Text Box 76"/>
          <p:cNvSpPr txBox="1">
            <a:spLocks noChangeArrowheads="1"/>
          </p:cNvSpPr>
          <p:nvPr/>
        </p:nvSpPr>
        <p:spPr bwMode="auto">
          <a:xfrm>
            <a:off x="5343525" y="1073150"/>
            <a:ext cx="184150" cy="366713"/>
          </a:xfrm>
          <a:prstGeom prst="rect">
            <a:avLst/>
          </a:prstGeom>
          <a:noFill/>
          <a:ln w="9525">
            <a:noFill/>
            <a:miter lim="800000"/>
            <a:headEnd/>
            <a:tailEnd/>
          </a:ln>
        </p:spPr>
        <p:txBody>
          <a:bodyPr wrap="none">
            <a:spAutoFit/>
          </a:bodyPr>
          <a:lstStyle/>
          <a:p>
            <a:endParaRPr lang="en-US" dirty="0"/>
          </a:p>
        </p:txBody>
      </p:sp>
      <p:sp>
        <p:nvSpPr>
          <p:cNvPr id="16406" name="Text Box 79"/>
          <p:cNvSpPr txBox="1">
            <a:spLocks noChangeArrowheads="1"/>
          </p:cNvSpPr>
          <p:nvPr/>
        </p:nvSpPr>
        <p:spPr bwMode="auto">
          <a:xfrm>
            <a:off x="3184525" y="6261123"/>
            <a:ext cx="184150" cy="366712"/>
          </a:xfrm>
          <a:prstGeom prst="rect">
            <a:avLst/>
          </a:prstGeom>
          <a:noFill/>
          <a:ln w="9525">
            <a:noFill/>
            <a:miter lim="800000"/>
            <a:headEnd/>
            <a:tailEnd/>
          </a:ln>
        </p:spPr>
        <p:txBody>
          <a:bodyPr wrap="none">
            <a:spAutoFit/>
          </a:bodyPr>
          <a:lstStyle/>
          <a:p>
            <a:endParaRPr lang="en-US" dirty="0"/>
          </a:p>
        </p:txBody>
      </p:sp>
      <p:sp>
        <p:nvSpPr>
          <p:cNvPr id="16407" name="Text Box 81"/>
          <p:cNvSpPr txBox="1">
            <a:spLocks noChangeArrowheads="1"/>
          </p:cNvSpPr>
          <p:nvPr/>
        </p:nvSpPr>
        <p:spPr bwMode="auto">
          <a:xfrm>
            <a:off x="2967038" y="6261123"/>
            <a:ext cx="184150" cy="366712"/>
          </a:xfrm>
          <a:prstGeom prst="rect">
            <a:avLst/>
          </a:prstGeom>
          <a:noFill/>
          <a:ln w="9525">
            <a:noFill/>
            <a:miter lim="800000"/>
            <a:headEnd/>
            <a:tailEnd/>
          </a:ln>
        </p:spPr>
        <p:txBody>
          <a:bodyPr wrap="none">
            <a:spAutoFit/>
          </a:bodyPr>
          <a:lstStyle/>
          <a:p>
            <a:endParaRPr lang="en-US" dirty="0"/>
          </a:p>
        </p:txBody>
      </p:sp>
      <p:sp>
        <p:nvSpPr>
          <p:cNvPr id="16409" name="Text Box 88"/>
          <p:cNvSpPr txBox="1">
            <a:spLocks noChangeArrowheads="1"/>
          </p:cNvSpPr>
          <p:nvPr/>
        </p:nvSpPr>
        <p:spPr bwMode="auto">
          <a:xfrm>
            <a:off x="4984750" y="568325"/>
            <a:ext cx="184150" cy="366713"/>
          </a:xfrm>
          <a:prstGeom prst="rect">
            <a:avLst/>
          </a:prstGeom>
          <a:noFill/>
          <a:ln w="9525">
            <a:noFill/>
            <a:miter lim="800000"/>
            <a:headEnd/>
            <a:tailEnd/>
          </a:ln>
        </p:spPr>
        <p:txBody>
          <a:bodyPr wrap="none">
            <a:spAutoFit/>
          </a:bodyPr>
          <a:lstStyle/>
          <a:p>
            <a:endParaRPr lang="en-US" dirty="0"/>
          </a:p>
        </p:txBody>
      </p:sp>
      <p:sp>
        <p:nvSpPr>
          <p:cNvPr id="16410" name="Text Box 91"/>
          <p:cNvSpPr txBox="1">
            <a:spLocks noChangeArrowheads="1"/>
          </p:cNvSpPr>
          <p:nvPr/>
        </p:nvSpPr>
        <p:spPr bwMode="auto">
          <a:xfrm>
            <a:off x="4911725" y="1289050"/>
            <a:ext cx="184150" cy="366713"/>
          </a:xfrm>
          <a:prstGeom prst="rect">
            <a:avLst/>
          </a:prstGeom>
          <a:noFill/>
          <a:ln w="9525">
            <a:noFill/>
            <a:miter lim="800000"/>
            <a:headEnd/>
            <a:tailEnd/>
          </a:ln>
        </p:spPr>
        <p:txBody>
          <a:bodyPr wrap="none">
            <a:spAutoFit/>
          </a:bodyPr>
          <a:lstStyle/>
          <a:p>
            <a:endParaRPr lang="en-US" dirty="0"/>
          </a:p>
        </p:txBody>
      </p:sp>
      <p:sp>
        <p:nvSpPr>
          <p:cNvPr id="16411" name="Text Box 93"/>
          <p:cNvSpPr txBox="1">
            <a:spLocks noChangeArrowheads="1"/>
          </p:cNvSpPr>
          <p:nvPr/>
        </p:nvSpPr>
        <p:spPr bwMode="auto">
          <a:xfrm>
            <a:off x="4816158" y="4700905"/>
            <a:ext cx="184150" cy="366713"/>
          </a:xfrm>
          <a:prstGeom prst="rect">
            <a:avLst/>
          </a:prstGeom>
          <a:noFill/>
          <a:ln w="9525">
            <a:noFill/>
            <a:miter lim="800000"/>
            <a:headEnd/>
            <a:tailEnd/>
          </a:ln>
        </p:spPr>
        <p:txBody>
          <a:bodyPr wrap="none">
            <a:spAutoFit/>
          </a:bodyPr>
          <a:lstStyle/>
          <a:p>
            <a:endParaRPr lang="en-US" dirty="0"/>
          </a:p>
        </p:txBody>
      </p:sp>
      <p:sp>
        <p:nvSpPr>
          <p:cNvPr id="16412" name="Text Box 96"/>
          <p:cNvSpPr txBox="1">
            <a:spLocks noChangeArrowheads="1"/>
          </p:cNvSpPr>
          <p:nvPr/>
        </p:nvSpPr>
        <p:spPr bwMode="auto">
          <a:xfrm>
            <a:off x="1023938" y="1073150"/>
            <a:ext cx="184150" cy="366713"/>
          </a:xfrm>
          <a:prstGeom prst="rect">
            <a:avLst/>
          </a:prstGeom>
          <a:noFill/>
          <a:ln w="9525">
            <a:noFill/>
            <a:miter lim="800000"/>
            <a:headEnd/>
            <a:tailEnd/>
          </a:ln>
        </p:spPr>
        <p:txBody>
          <a:bodyPr wrap="none">
            <a:spAutoFit/>
          </a:bodyPr>
          <a:lstStyle/>
          <a:p>
            <a:endParaRPr lang="en-US" dirty="0"/>
          </a:p>
        </p:txBody>
      </p:sp>
      <p:sp>
        <p:nvSpPr>
          <p:cNvPr id="16413" name="Text Box 102"/>
          <p:cNvSpPr txBox="1">
            <a:spLocks noChangeArrowheads="1"/>
          </p:cNvSpPr>
          <p:nvPr/>
        </p:nvSpPr>
        <p:spPr bwMode="auto">
          <a:xfrm>
            <a:off x="2176463" y="3668735"/>
            <a:ext cx="184150" cy="366713"/>
          </a:xfrm>
          <a:prstGeom prst="rect">
            <a:avLst/>
          </a:prstGeom>
          <a:noFill/>
          <a:ln w="9525">
            <a:noFill/>
            <a:miter lim="800000"/>
            <a:headEnd/>
            <a:tailEnd/>
          </a:ln>
        </p:spPr>
        <p:txBody>
          <a:bodyPr wrap="none">
            <a:spAutoFit/>
          </a:bodyPr>
          <a:lstStyle/>
          <a:p>
            <a:endParaRPr lang="en-US" dirty="0"/>
          </a:p>
        </p:txBody>
      </p:sp>
      <p:sp>
        <p:nvSpPr>
          <p:cNvPr id="16414" name="Text Box 105"/>
          <p:cNvSpPr txBox="1">
            <a:spLocks noChangeArrowheads="1"/>
          </p:cNvSpPr>
          <p:nvPr/>
        </p:nvSpPr>
        <p:spPr bwMode="auto">
          <a:xfrm>
            <a:off x="1527175" y="6188098"/>
            <a:ext cx="184150" cy="366712"/>
          </a:xfrm>
          <a:prstGeom prst="rect">
            <a:avLst/>
          </a:prstGeom>
          <a:noFill/>
          <a:ln w="9525">
            <a:noFill/>
            <a:miter lim="800000"/>
            <a:headEnd/>
            <a:tailEnd/>
          </a:ln>
        </p:spPr>
        <p:txBody>
          <a:bodyPr wrap="none">
            <a:spAutoFit/>
          </a:bodyPr>
          <a:lstStyle/>
          <a:p>
            <a:endParaRPr lang="en-US" dirty="0"/>
          </a:p>
        </p:txBody>
      </p:sp>
      <p:sp>
        <p:nvSpPr>
          <p:cNvPr id="16415" name="Text Box 108"/>
          <p:cNvSpPr txBox="1">
            <a:spLocks noChangeArrowheads="1"/>
          </p:cNvSpPr>
          <p:nvPr/>
        </p:nvSpPr>
        <p:spPr bwMode="auto">
          <a:xfrm>
            <a:off x="1374774" y="3307776"/>
            <a:ext cx="184150" cy="366712"/>
          </a:xfrm>
          <a:prstGeom prst="rect">
            <a:avLst/>
          </a:prstGeom>
          <a:noFill/>
          <a:ln w="9525">
            <a:noFill/>
            <a:miter lim="800000"/>
            <a:headEnd/>
            <a:tailEnd/>
          </a:ln>
        </p:spPr>
        <p:txBody>
          <a:bodyPr wrap="none">
            <a:spAutoFit/>
          </a:bodyPr>
          <a:lstStyle/>
          <a:p>
            <a:endParaRPr lang="en-US" dirty="0"/>
          </a:p>
        </p:txBody>
      </p:sp>
      <p:sp>
        <p:nvSpPr>
          <p:cNvPr id="16416" name="Text Box 111"/>
          <p:cNvSpPr txBox="1">
            <a:spLocks noChangeArrowheads="1"/>
          </p:cNvSpPr>
          <p:nvPr/>
        </p:nvSpPr>
        <p:spPr bwMode="auto">
          <a:xfrm>
            <a:off x="7720013" y="784225"/>
            <a:ext cx="184150" cy="366713"/>
          </a:xfrm>
          <a:prstGeom prst="rect">
            <a:avLst/>
          </a:prstGeom>
          <a:noFill/>
          <a:ln w="9525">
            <a:noFill/>
            <a:miter lim="800000"/>
            <a:headEnd/>
            <a:tailEnd/>
          </a:ln>
        </p:spPr>
        <p:txBody>
          <a:bodyPr wrap="none">
            <a:spAutoFit/>
          </a:bodyPr>
          <a:lstStyle/>
          <a:p>
            <a:endParaRPr lang="en-US" dirty="0"/>
          </a:p>
        </p:txBody>
      </p:sp>
      <p:sp>
        <p:nvSpPr>
          <p:cNvPr id="16418" name="Text Box 119"/>
          <p:cNvSpPr txBox="1">
            <a:spLocks noChangeArrowheads="1"/>
          </p:cNvSpPr>
          <p:nvPr/>
        </p:nvSpPr>
        <p:spPr bwMode="auto">
          <a:xfrm>
            <a:off x="1600200" y="4532335"/>
            <a:ext cx="184150" cy="366713"/>
          </a:xfrm>
          <a:prstGeom prst="rect">
            <a:avLst/>
          </a:prstGeom>
          <a:noFill/>
          <a:ln w="9525">
            <a:noFill/>
            <a:miter lim="800000"/>
            <a:headEnd/>
            <a:tailEnd/>
          </a:ln>
        </p:spPr>
        <p:txBody>
          <a:bodyPr wrap="none">
            <a:spAutoFit/>
          </a:bodyPr>
          <a:lstStyle/>
          <a:p>
            <a:endParaRPr lang="en-US" dirty="0"/>
          </a:p>
        </p:txBody>
      </p:sp>
      <p:sp>
        <p:nvSpPr>
          <p:cNvPr id="16419" name="Text Box 122"/>
          <p:cNvSpPr txBox="1">
            <a:spLocks noChangeArrowheads="1"/>
          </p:cNvSpPr>
          <p:nvPr/>
        </p:nvSpPr>
        <p:spPr bwMode="auto">
          <a:xfrm>
            <a:off x="2679700" y="5756298"/>
            <a:ext cx="184150" cy="366712"/>
          </a:xfrm>
          <a:prstGeom prst="rect">
            <a:avLst/>
          </a:prstGeom>
          <a:noFill/>
          <a:ln w="9525">
            <a:noFill/>
            <a:miter lim="800000"/>
            <a:headEnd/>
            <a:tailEnd/>
          </a:ln>
        </p:spPr>
        <p:txBody>
          <a:bodyPr wrap="none">
            <a:spAutoFit/>
          </a:bodyPr>
          <a:lstStyle/>
          <a:p>
            <a:endParaRPr lang="en-US" dirty="0"/>
          </a:p>
        </p:txBody>
      </p:sp>
      <p:sp>
        <p:nvSpPr>
          <p:cNvPr id="16420" name="Text Box 125"/>
          <p:cNvSpPr txBox="1">
            <a:spLocks noChangeArrowheads="1"/>
          </p:cNvSpPr>
          <p:nvPr/>
        </p:nvSpPr>
        <p:spPr bwMode="auto">
          <a:xfrm>
            <a:off x="1384300" y="6188098"/>
            <a:ext cx="184150" cy="366712"/>
          </a:xfrm>
          <a:prstGeom prst="rect">
            <a:avLst/>
          </a:prstGeom>
          <a:noFill/>
          <a:ln w="9525">
            <a:noFill/>
            <a:miter lim="800000"/>
            <a:headEnd/>
            <a:tailEnd/>
          </a:ln>
        </p:spPr>
        <p:txBody>
          <a:bodyPr wrap="none">
            <a:spAutoFit/>
          </a:bodyPr>
          <a:lstStyle/>
          <a:p>
            <a:endParaRPr lang="en-US" dirty="0"/>
          </a:p>
        </p:txBody>
      </p:sp>
      <p:sp>
        <p:nvSpPr>
          <p:cNvPr id="16421" name="Text Box 128"/>
          <p:cNvSpPr txBox="1">
            <a:spLocks noChangeArrowheads="1"/>
          </p:cNvSpPr>
          <p:nvPr/>
        </p:nvSpPr>
        <p:spPr bwMode="auto">
          <a:xfrm>
            <a:off x="1239838" y="6188098"/>
            <a:ext cx="184150" cy="366712"/>
          </a:xfrm>
          <a:prstGeom prst="rect">
            <a:avLst/>
          </a:prstGeom>
          <a:noFill/>
          <a:ln w="9525">
            <a:noFill/>
            <a:miter lim="800000"/>
            <a:headEnd/>
            <a:tailEnd/>
          </a:ln>
        </p:spPr>
        <p:txBody>
          <a:bodyPr wrap="none">
            <a:spAutoFit/>
          </a:bodyPr>
          <a:lstStyle/>
          <a:p>
            <a:endParaRPr lang="en-US" dirty="0"/>
          </a:p>
        </p:txBody>
      </p:sp>
      <p:sp>
        <p:nvSpPr>
          <p:cNvPr id="16422" name="Text Box 131"/>
          <p:cNvSpPr txBox="1">
            <a:spLocks noChangeArrowheads="1"/>
          </p:cNvSpPr>
          <p:nvPr/>
        </p:nvSpPr>
        <p:spPr bwMode="auto">
          <a:xfrm>
            <a:off x="1239838" y="6188098"/>
            <a:ext cx="184150" cy="366712"/>
          </a:xfrm>
          <a:prstGeom prst="rect">
            <a:avLst/>
          </a:prstGeom>
          <a:noFill/>
          <a:ln w="9525">
            <a:noFill/>
            <a:miter lim="800000"/>
            <a:headEnd/>
            <a:tailEnd/>
          </a:ln>
        </p:spPr>
        <p:txBody>
          <a:bodyPr wrap="none">
            <a:spAutoFit/>
          </a:bodyPr>
          <a:lstStyle/>
          <a:p>
            <a:endParaRPr lang="en-US" dirty="0"/>
          </a:p>
        </p:txBody>
      </p:sp>
      <p:sp>
        <p:nvSpPr>
          <p:cNvPr id="16423" name="Text Box 133"/>
          <p:cNvSpPr txBox="1">
            <a:spLocks noChangeArrowheads="1"/>
          </p:cNvSpPr>
          <p:nvPr/>
        </p:nvSpPr>
        <p:spPr bwMode="auto">
          <a:xfrm>
            <a:off x="3903663" y="6589713"/>
            <a:ext cx="184150" cy="366712"/>
          </a:xfrm>
          <a:prstGeom prst="rect">
            <a:avLst/>
          </a:prstGeom>
          <a:noFill/>
          <a:ln w="9525">
            <a:noFill/>
            <a:miter lim="800000"/>
            <a:headEnd/>
            <a:tailEnd/>
          </a:ln>
        </p:spPr>
        <p:txBody>
          <a:bodyPr wrap="none">
            <a:spAutoFit/>
          </a:bodyPr>
          <a:lstStyle/>
          <a:p>
            <a:endParaRPr lang="en-US" dirty="0"/>
          </a:p>
        </p:txBody>
      </p:sp>
      <p:sp>
        <p:nvSpPr>
          <p:cNvPr id="16424" name="Text Box 136"/>
          <p:cNvSpPr txBox="1">
            <a:spLocks noChangeArrowheads="1"/>
          </p:cNvSpPr>
          <p:nvPr/>
        </p:nvSpPr>
        <p:spPr bwMode="auto">
          <a:xfrm>
            <a:off x="1743075" y="1216025"/>
            <a:ext cx="184150" cy="366713"/>
          </a:xfrm>
          <a:prstGeom prst="rect">
            <a:avLst/>
          </a:prstGeom>
          <a:noFill/>
          <a:ln w="9525">
            <a:noFill/>
            <a:miter lim="800000"/>
            <a:headEnd/>
            <a:tailEnd/>
          </a:ln>
        </p:spPr>
        <p:txBody>
          <a:bodyPr wrap="none">
            <a:spAutoFit/>
          </a:bodyPr>
          <a:lstStyle/>
          <a:p>
            <a:endParaRPr lang="en-US" dirty="0"/>
          </a:p>
        </p:txBody>
      </p:sp>
      <p:sp>
        <p:nvSpPr>
          <p:cNvPr id="16425" name="Text Box 138"/>
          <p:cNvSpPr txBox="1">
            <a:spLocks noChangeArrowheads="1"/>
          </p:cNvSpPr>
          <p:nvPr/>
        </p:nvSpPr>
        <p:spPr bwMode="auto">
          <a:xfrm>
            <a:off x="6567488" y="1216025"/>
            <a:ext cx="184150" cy="366713"/>
          </a:xfrm>
          <a:prstGeom prst="rect">
            <a:avLst/>
          </a:prstGeom>
          <a:noFill/>
          <a:ln w="9525">
            <a:noFill/>
            <a:miter lim="800000"/>
            <a:headEnd/>
            <a:tailEnd/>
          </a:ln>
        </p:spPr>
        <p:txBody>
          <a:bodyPr wrap="none">
            <a:spAutoFit/>
          </a:bodyPr>
          <a:lstStyle/>
          <a:p>
            <a:endParaRPr lang="en-US" dirty="0"/>
          </a:p>
        </p:txBody>
      </p:sp>
      <p:sp>
        <p:nvSpPr>
          <p:cNvPr id="16426" name="Text Box 140"/>
          <p:cNvSpPr txBox="1">
            <a:spLocks noChangeArrowheads="1"/>
          </p:cNvSpPr>
          <p:nvPr/>
        </p:nvSpPr>
        <p:spPr bwMode="auto">
          <a:xfrm>
            <a:off x="2024062" y="4929847"/>
            <a:ext cx="184150" cy="366713"/>
          </a:xfrm>
          <a:prstGeom prst="rect">
            <a:avLst/>
          </a:prstGeom>
          <a:noFill/>
          <a:ln w="9525">
            <a:noFill/>
            <a:miter lim="800000"/>
            <a:headEnd/>
            <a:tailEnd/>
          </a:ln>
        </p:spPr>
        <p:txBody>
          <a:bodyPr wrap="none">
            <a:spAutoFit/>
          </a:bodyPr>
          <a:lstStyle/>
          <a:p>
            <a:endParaRPr lang="en-US" dirty="0"/>
          </a:p>
        </p:txBody>
      </p:sp>
      <p:grpSp>
        <p:nvGrpSpPr>
          <p:cNvPr id="2" name="Group 61"/>
          <p:cNvGrpSpPr/>
          <p:nvPr/>
        </p:nvGrpSpPr>
        <p:grpSpPr>
          <a:xfrm>
            <a:off x="99189" y="525780"/>
            <a:ext cx="4335651" cy="2880360"/>
            <a:chOff x="339219" y="582930"/>
            <a:chExt cx="4335651" cy="2880360"/>
          </a:xfrm>
        </p:grpSpPr>
        <p:graphicFrame>
          <p:nvGraphicFramePr>
            <p:cNvPr id="63" name="Chart 62"/>
            <p:cNvGraphicFramePr/>
            <p:nvPr/>
          </p:nvGraphicFramePr>
          <p:xfrm>
            <a:off x="342870" y="582930"/>
            <a:ext cx="4332000" cy="2880360"/>
          </p:xfrm>
          <a:graphic>
            <a:graphicData uri="http://schemas.openxmlformats.org/drawingml/2006/chart">
              <c:chart xmlns:c="http://schemas.openxmlformats.org/drawingml/2006/chart" xmlns:r="http://schemas.openxmlformats.org/officeDocument/2006/relationships" r:id="rId4"/>
            </a:graphicData>
          </a:graphic>
        </p:graphicFrame>
        <p:sp>
          <p:nvSpPr>
            <p:cNvPr id="16436" name="TextBox 71"/>
            <p:cNvSpPr txBox="1">
              <a:spLocks noChangeArrowheads="1"/>
            </p:cNvSpPr>
            <p:nvPr/>
          </p:nvSpPr>
          <p:spPr bwMode="auto">
            <a:xfrm>
              <a:off x="1854518" y="596583"/>
              <a:ext cx="1837372" cy="461665"/>
            </a:xfrm>
            <a:prstGeom prst="rect">
              <a:avLst/>
            </a:prstGeom>
            <a:noFill/>
            <a:ln w="9525">
              <a:noFill/>
              <a:miter lim="800000"/>
              <a:headEnd/>
              <a:tailEnd/>
            </a:ln>
          </p:spPr>
          <p:txBody>
            <a:bodyPr wrap="square">
              <a:spAutoFit/>
            </a:bodyPr>
            <a:lstStyle/>
            <a:p>
              <a:r>
                <a:rPr lang="en-US" sz="2400" b="1" dirty="0"/>
                <a:t>Immersion</a:t>
              </a:r>
            </a:p>
          </p:txBody>
        </p:sp>
        <p:sp>
          <p:nvSpPr>
            <p:cNvPr id="16439" name="TextBox 74"/>
            <p:cNvSpPr txBox="1">
              <a:spLocks noChangeArrowheads="1"/>
            </p:cNvSpPr>
            <p:nvPr/>
          </p:nvSpPr>
          <p:spPr bwMode="auto">
            <a:xfrm rot="16200000">
              <a:off x="-870728" y="1801624"/>
              <a:ext cx="2820003" cy="400110"/>
            </a:xfrm>
            <a:prstGeom prst="rect">
              <a:avLst/>
            </a:prstGeom>
            <a:noFill/>
            <a:ln w="9525">
              <a:noFill/>
              <a:miter lim="800000"/>
              <a:headEnd/>
              <a:tailEnd/>
            </a:ln>
          </p:spPr>
          <p:txBody>
            <a:bodyPr wrap="none">
              <a:spAutoFit/>
            </a:bodyPr>
            <a:lstStyle/>
            <a:p>
              <a:r>
                <a:rPr lang="en-US" sz="2000" dirty="0"/>
                <a:t>Log(virus copies/g fish)</a:t>
              </a:r>
            </a:p>
          </p:txBody>
        </p:sp>
      </p:grpSp>
      <p:sp>
        <p:nvSpPr>
          <p:cNvPr id="60" name="TextBox 59"/>
          <p:cNvSpPr txBox="1"/>
          <p:nvPr/>
        </p:nvSpPr>
        <p:spPr>
          <a:xfrm>
            <a:off x="5270119" y="6457890"/>
            <a:ext cx="3873881" cy="400110"/>
          </a:xfrm>
          <a:prstGeom prst="rect">
            <a:avLst/>
          </a:prstGeom>
          <a:noFill/>
        </p:spPr>
        <p:txBody>
          <a:bodyPr wrap="none" rtlCol="0">
            <a:spAutoFit/>
          </a:bodyPr>
          <a:lstStyle/>
          <a:p>
            <a:r>
              <a:rPr lang="en-US" sz="2000" dirty="0" smtClean="0"/>
              <a:t>(Wargo, et. al., J. Virology, 2011)</a:t>
            </a:r>
            <a:endParaRPr lang="en-US" sz="2000" dirty="0"/>
          </a:p>
        </p:txBody>
      </p:sp>
      <p:sp>
        <p:nvSpPr>
          <p:cNvPr id="75" name="Rectangle 12"/>
          <p:cNvSpPr txBox="1">
            <a:spLocks noChangeArrowheads="1"/>
          </p:cNvSpPr>
          <p:nvPr/>
        </p:nvSpPr>
        <p:spPr>
          <a:xfrm>
            <a:off x="0" y="8093"/>
            <a:ext cx="9143999" cy="554884"/>
          </a:xfrm>
          <a:prstGeom prst="rect">
            <a:avLst/>
          </a:prstGeom>
          <a:solidFill>
            <a:srgbClr val="99FFCC"/>
          </a:solidFill>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i="0" u="none" strike="noStrike" kern="0" cap="none" spc="0" normalizeH="0" baseline="0" noProof="0" dirty="0" smtClean="0">
                <a:ln>
                  <a:noFill/>
                </a:ln>
                <a:solidFill>
                  <a:schemeClr val="tx2"/>
                </a:solidFill>
                <a:effectLst/>
                <a:uLnTx/>
                <a:uFillTx/>
                <a:latin typeface="+mj-lt"/>
                <a:ea typeface="+mj-ea"/>
                <a:cs typeface="+mj-cs"/>
              </a:rPr>
              <a:t>Results: Mean Viral Load</a:t>
            </a:r>
          </a:p>
        </p:txBody>
      </p:sp>
      <p:sp>
        <p:nvSpPr>
          <p:cNvPr id="59" name="TextBox 58"/>
          <p:cNvSpPr txBox="1">
            <a:spLocks noChangeArrowheads="1"/>
          </p:cNvSpPr>
          <p:nvPr/>
        </p:nvSpPr>
        <p:spPr bwMode="auto">
          <a:xfrm>
            <a:off x="4549140" y="665392"/>
            <a:ext cx="4423409" cy="954107"/>
          </a:xfrm>
          <a:prstGeom prst="rect">
            <a:avLst/>
          </a:prstGeom>
          <a:noFill/>
          <a:ln w="9525">
            <a:noFill/>
            <a:miter lim="800000"/>
            <a:headEnd/>
            <a:tailEnd/>
          </a:ln>
        </p:spPr>
        <p:txBody>
          <a:bodyPr wrap="square">
            <a:spAutoFit/>
          </a:bodyPr>
          <a:lstStyle/>
          <a:p>
            <a:pPr algn="ctr"/>
            <a:r>
              <a:rPr lang="en-US" sz="2800" b="1" dirty="0">
                <a:solidFill>
                  <a:srgbClr val="660066"/>
                </a:solidFill>
              </a:rPr>
              <a:t> HV always produces more virus than LV</a:t>
            </a:r>
          </a:p>
        </p:txBody>
      </p:sp>
      <p:sp>
        <p:nvSpPr>
          <p:cNvPr id="56" name="Line 3"/>
          <p:cNvSpPr>
            <a:spLocks noChangeShapeType="1"/>
          </p:cNvSpPr>
          <p:nvPr/>
        </p:nvSpPr>
        <p:spPr bwMode="auto">
          <a:xfrm>
            <a:off x="1248236" y="5753398"/>
            <a:ext cx="2159000" cy="0"/>
          </a:xfrm>
          <a:prstGeom prst="line">
            <a:avLst/>
          </a:prstGeom>
          <a:noFill/>
          <a:ln w="28575">
            <a:solidFill>
              <a:schemeClr val="tx1"/>
            </a:solidFill>
            <a:round/>
            <a:headEnd/>
            <a:tailEnd/>
          </a:ln>
        </p:spPr>
        <p:txBody>
          <a:bodyPr/>
          <a:lstStyle/>
          <a:p>
            <a:endParaRPr lang="en-US" dirty="0"/>
          </a:p>
        </p:txBody>
      </p:sp>
      <p:sp>
        <p:nvSpPr>
          <p:cNvPr id="65" name="Line 4"/>
          <p:cNvSpPr>
            <a:spLocks noChangeShapeType="1"/>
          </p:cNvSpPr>
          <p:nvPr/>
        </p:nvSpPr>
        <p:spPr bwMode="auto">
          <a:xfrm rot="5400000">
            <a:off x="168736" y="4672310"/>
            <a:ext cx="2159000" cy="0"/>
          </a:xfrm>
          <a:prstGeom prst="line">
            <a:avLst/>
          </a:prstGeom>
          <a:noFill/>
          <a:ln w="28575">
            <a:solidFill>
              <a:schemeClr val="tx1"/>
            </a:solidFill>
            <a:round/>
            <a:headEnd/>
            <a:tailEnd/>
          </a:ln>
        </p:spPr>
        <p:txBody>
          <a:bodyPr/>
          <a:lstStyle/>
          <a:p>
            <a:endParaRPr lang="en-US" dirty="0"/>
          </a:p>
        </p:txBody>
      </p:sp>
      <p:sp>
        <p:nvSpPr>
          <p:cNvPr id="68" name="Line 5"/>
          <p:cNvSpPr>
            <a:spLocks noChangeShapeType="1"/>
          </p:cNvSpPr>
          <p:nvPr/>
        </p:nvSpPr>
        <p:spPr bwMode="auto">
          <a:xfrm flipV="1">
            <a:off x="1248236" y="4024610"/>
            <a:ext cx="1800225" cy="1727200"/>
          </a:xfrm>
          <a:prstGeom prst="line">
            <a:avLst/>
          </a:prstGeom>
          <a:noFill/>
          <a:ln w="28575">
            <a:solidFill>
              <a:srgbClr val="CC0000"/>
            </a:solidFill>
            <a:round/>
            <a:headEnd/>
            <a:tailEnd/>
          </a:ln>
        </p:spPr>
        <p:txBody>
          <a:bodyPr/>
          <a:lstStyle/>
          <a:p>
            <a:endParaRPr lang="en-US" dirty="0"/>
          </a:p>
        </p:txBody>
      </p:sp>
      <p:sp>
        <p:nvSpPr>
          <p:cNvPr id="69" name="Text Box 6"/>
          <p:cNvSpPr txBox="1">
            <a:spLocks noChangeArrowheads="1"/>
          </p:cNvSpPr>
          <p:nvPr/>
        </p:nvSpPr>
        <p:spPr bwMode="auto">
          <a:xfrm>
            <a:off x="1464136" y="5697218"/>
            <a:ext cx="1710725" cy="1200329"/>
          </a:xfrm>
          <a:prstGeom prst="rect">
            <a:avLst/>
          </a:prstGeom>
          <a:noFill/>
          <a:ln w="9525">
            <a:noFill/>
            <a:miter lim="800000"/>
            <a:headEnd/>
            <a:tailEnd/>
          </a:ln>
        </p:spPr>
        <p:txBody>
          <a:bodyPr wrap="none">
            <a:spAutoFit/>
          </a:bodyPr>
          <a:lstStyle/>
          <a:p>
            <a:pPr algn="ctr"/>
            <a:r>
              <a:rPr lang="en-GB" sz="2400" dirty="0" smtClean="0"/>
              <a:t>Replication</a:t>
            </a:r>
          </a:p>
          <a:p>
            <a:pPr algn="ctr"/>
            <a:r>
              <a:rPr lang="en-GB" sz="2400" dirty="0" smtClean="0"/>
              <a:t>Or</a:t>
            </a:r>
          </a:p>
          <a:p>
            <a:pPr algn="ctr"/>
            <a:r>
              <a:rPr lang="en-GB" sz="2400" dirty="0" smtClean="0"/>
              <a:t>Entry</a:t>
            </a:r>
            <a:endParaRPr lang="en-US" sz="2400" dirty="0"/>
          </a:p>
        </p:txBody>
      </p:sp>
      <p:sp>
        <p:nvSpPr>
          <p:cNvPr id="70" name="Text Box 7"/>
          <p:cNvSpPr txBox="1">
            <a:spLocks noChangeArrowheads="1"/>
          </p:cNvSpPr>
          <p:nvPr/>
        </p:nvSpPr>
        <p:spPr bwMode="auto">
          <a:xfrm rot="-5400000">
            <a:off x="208597" y="4363739"/>
            <a:ext cx="1457325" cy="457200"/>
          </a:xfrm>
          <a:prstGeom prst="rect">
            <a:avLst/>
          </a:prstGeom>
          <a:noFill/>
          <a:ln w="9525">
            <a:noFill/>
            <a:miter lim="800000"/>
            <a:headEnd/>
            <a:tailEnd/>
          </a:ln>
        </p:spPr>
        <p:txBody>
          <a:bodyPr wrap="none">
            <a:spAutoFit/>
          </a:bodyPr>
          <a:lstStyle/>
          <a:p>
            <a:r>
              <a:rPr lang="en-GB" sz="2400" dirty="0"/>
              <a:t>Virulence</a:t>
            </a:r>
            <a:endParaRPr lang="en-US" sz="2400" dirty="0"/>
          </a:p>
        </p:txBody>
      </p:sp>
      <p:sp>
        <p:nvSpPr>
          <p:cNvPr id="71" name="Line 15"/>
          <p:cNvSpPr>
            <a:spLocks noChangeShapeType="1"/>
          </p:cNvSpPr>
          <p:nvPr/>
        </p:nvSpPr>
        <p:spPr bwMode="auto">
          <a:xfrm>
            <a:off x="5397386" y="5791940"/>
            <a:ext cx="2159000" cy="0"/>
          </a:xfrm>
          <a:prstGeom prst="line">
            <a:avLst/>
          </a:prstGeom>
          <a:noFill/>
          <a:ln w="28575">
            <a:solidFill>
              <a:schemeClr val="tx1"/>
            </a:solidFill>
            <a:round/>
            <a:headEnd/>
            <a:tailEnd/>
          </a:ln>
        </p:spPr>
        <p:txBody>
          <a:bodyPr/>
          <a:lstStyle/>
          <a:p>
            <a:endParaRPr lang="en-US" dirty="0"/>
          </a:p>
        </p:txBody>
      </p:sp>
      <p:sp>
        <p:nvSpPr>
          <p:cNvPr id="72" name="Line 16"/>
          <p:cNvSpPr>
            <a:spLocks noChangeShapeType="1"/>
          </p:cNvSpPr>
          <p:nvPr/>
        </p:nvSpPr>
        <p:spPr bwMode="auto">
          <a:xfrm rot="5400000">
            <a:off x="4317886" y="4710852"/>
            <a:ext cx="2159000" cy="0"/>
          </a:xfrm>
          <a:prstGeom prst="line">
            <a:avLst/>
          </a:prstGeom>
          <a:noFill/>
          <a:ln w="28575">
            <a:solidFill>
              <a:schemeClr val="tx1"/>
            </a:solidFill>
            <a:round/>
            <a:headEnd/>
            <a:tailEnd/>
          </a:ln>
        </p:spPr>
        <p:txBody>
          <a:bodyPr/>
          <a:lstStyle/>
          <a:p>
            <a:endParaRPr lang="en-US" dirty="0"/>
          </a:p>
        </p:txBody>
      </p:sp>
      <p:sp>
        <p:nvSpPr>
          <p:cNvPr id="74" name="Text Box 18"/>
          <p:cNvSpPr txBox="1">
            <a:spLocks noChangeArrowheads="1"/>
          </p:cNvSpPr>
          <p:nvPr/>
        </p:nvSpPr>
        <p:spPr bwMode="auto">
          <a:xfrm rot="-5400000">
            <a:off x="3690030" y="4473521"/>
            <a:ext cx="2862262" cy="457200"/>
          </a:xfrm>
          <a:prstGeom prst="rect">
            <a:avLst/>
          </a:prstGeom>
          <a:noFill/>
          <a:ln w="9525">
            <a:noFill/>
            <a:miter lim="800000"/>
            <a:headEnd/>
            <a:tailEnd/>
          </a:ln>
        </p:spPr>
        <p:txBody>
          <a:bodyPr wrap="none">
            <a:spAutoFit/>
          </a:bodyPr>
          <a:lstStyle/>
          <a:p>
            <a:r>
              <a:rPr lang="en-GB" sz="2400" dirty="0"/>
              <a:t>Competitive Fitness</a:t>
            </a:r>
            <a:endParaRPr lang="en-US" sz="2400" dirty="0"/>
          </a:p>
        </p:txBody>
      </p:sp>
      <p:sp>
        <p:nvSpPr>
          <p:cNvPr id="76" name="Line 20"/>
          <p:cNvSpPr>
            <a:spLocks noChangeShapeType="1"/>
          </p:cNvSpPr>
          <p:nvPr/>
        </p:nvSpPr>
        <p:spPr bwMode="auto">
          <a:xfrm flipV="1">
            <a:off x="5397386" y="3991715"/>
            <a:ext cx="1800225" cy="1800225"/>
          </a:xfrm>
          <a:prstGeom prst="line">
            <a:avLst/>
          </a:prstGeom>
          <a:noFill/>
          <a:ln w="28575">
            <a:solidFill>
              <a:srgbClr val="CC0000"/>
            </a:solidFill>
            <a:round/>
            <a:headEnd/>
            <a:tailEnd/>
          </a:ln>
        </p:spPr>
        <p:txBody>
          <a:bodyPr/>
          <a:lstStyle/>
          <a:p>
            <a:endParaRPr lang="en-US" dirty="0"/>
          </a:p>
        </p:txBody>
      </p:sp>
      <p:sp>
        <p:nvSpPr>
          <p:cNvPr id="77" name="TextBox 76"/>
          <p:cNvSpPr txBox="1"/>
          <p:nvPr/>
        </p:nvSpPr>
        <p:spPr>
          <a:xfrm>
            <a:off x="5700856" y="5794463"/>
            <a:ext cx="1464696" cy="461665"/>
          </a:xfrm>
          <a:prstGeom prst="rect">
            <a:avLst/>
          </a:prstGeom>
          <a:noFill/>
        </p:spPr>
        <p:txBody>
          <a:bodyPr wrap="none" rtlCol="0">
            <a:spAutoFit/>
          </a:bodyPr>
          <a:lstStyle/>
          <a:p>
            <a:r>
              <a:rPr lang="en-US" sz="2400" dirty="0" smtClean="0"/>
              <a:t>Virulence</a:t>
            </a:r>
            <a:endParaRPr lang="en-US" sz="2400" dirty="0"/>
          </a:p>
        </p:txBody>
      </p:sp>
    </p:spTree>
    <p:custDataLst>
      <p:tags r:id="rId1"/>
    </p:custDataLst>
    <p:extLst>
      <p:ext uri="{BB962C8B-B14F-4D97-AF65-F5344CB8AC3E}">
        <p14:creationId xmlns:p14="http://schemas.microsoft.com/office/powerpoint/2010/main" val="2351916465"/>
      </p:ext>
    </p:extLst>
  </p:cSld>
  <p:clrMapOvr>
    <a:masterClrMapping/>
  </p:clrMapOvr>
  <mc:AlternateContent xmlns:mc="http://schemas.openxmlformats.org/markup-compatibility/2006" xmlns:p14="http://schemas.microsoft.com/office/powerpoint/2010/main">
    <mc:Choice Requires="p14">
      <p:transition spd="slow" p14:dur="2000" advTm="40748"/>
    </mc:Choice>
    <mc:Fallback xmlns="">
      <p:transition spd="slow" advTm="4074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16387"/>
                                        </p:tgtEl>
                                        <p:attrNameLst>
                                          <p:attrName>style.visibility</p:attrName>
                                        </p:attrNameLst>
                                      </p:cBhvr>
                                      <p:to>
                                        <p:strVal val="visible"/>
                                      </p:to>
                                    </p:set>
                                  </p:childTnLst>
                                </p:cTn>
                              </p:par>
                              <p:par>
                                <p:cTn id="11" presetID="1" presetClass="entr" presetSubtype="0" fill="hold" grpId="0" nodeType="withEffect" nodePh="1">
                                  <p:stCondLst>
                                    <p:cond delay="0"/>
                                  </p:stCondLst>
                                  <p:endCondLst>
                                    <p:cond evt="begin" delay="0">
                                      <p:tn val="11"/>
                                    </p:cond>
                                  </p:endCondLst>
                                  <p:childTnLst>
                                    <p:set>
                                      <p:cBhvr>
                                        <p:cTn id="12" dur="1" fill="hold">
                                          <p:stCondLst>
                                            <p:cond delay="0"/>
                                          </p:stCondLst>
                                        </p:cTn>
                                        <p:tgtEl>
                                          <p:spTgt spid="16388"/>
                                        </p:tgtEl>
                                        <p:attrNameLst>
                                          <p:attrName>style.visibility</p:attrName>
                                        </p:attrNameLst>
                                      </p:cBhvr>
                                      <p:to>
                                        <p:strVal val="visible"/>
                                      </p:to>
                                    </p:set>
                                  </p:childTnLst>
                                </p:cTn>
                              </p:par>
                              <p:par>
                                <p:cTn id="13" presetID="1" presetClass="entr" presetSubtype="0" fill="hold" grpId="0" nodeType="withEffect" nodePh="1">
                                  <p:stCondLst>
                                    <p:cond delay="0"/>
                                  </p:stCondLst>
                                  <p:endCondLst>
                                    <p:cond evt="begin" delay="0">
                                      <p:tn val="13"/>
                                    </p:cond>
                                  </p:endCondLst>
                                  <p:childTnLst>
                                    <p:set>
                                      <p:cBhvr>
                                        <p:cTn id="14" dur="1" fill="hold">
                                          <p:stCondLst>
                                            <p:cond delay="0"/>
                                          </p:stCondLst>
                                        </p:cTn>
                                        <p:tgtEl>
                                          <p:spTgt spid="16389"/>
                                        </p:tgtEl>
                                        <p:attrNameLst>
                                          <p:attrName>style.visibility</p:attrName>
                                        </p:attrNameLst>
                                      </p:cBhvr>
                                      <p:to>
                                        <p:strVal val="visible"/>
                                      </p:to>
                                    </p:set>
                                  </p:childTnLst>
                                </p:cTn>
                              </p:par>
                              <p:par>
                                <p:cTn id="15" presetID="1" presetClass="entr" presetSubtype="0" fill="hold" grpId="0" nodeType="withEffect" nodePh="1">
                                  <p:stCondLst>
                                    <p:cond delay="0"/>
                                  </p:stCondLst>
                                  <p:endCondLst>
                                    <p:cond evt="begin" delay="0">
                                      <p:tn val="15"/>
                                    </p:cond>
                                  </p:endCondLst>
                                  <p:childTnLst>
                                    <p:set>
                                      <p:cBhvr>
                                        <p:cTn id="16" dur="1" fill="hold">
                                          <p:stCondLst>
                                            <p:cond delay="0"/>
                                          </p:stCondLst>
                                        </p:cTn>
                                        <p:tgtEl>
                                          <p:spTgt spid="16391"/>
                                        </p:tgtEl>
                                        <p:attrNameLst>
                                          <p:attrName>style.visibility</p:attrName>
                                        </p:attrNameLst>
                                      </p:cBhvr>
                                      <p:to>
                                        <p:strVal val="visible"/>
                                      </p:to>
                                    </p:set>
                                  </p:childTnLst>
                                </p:cTn>
                              </p:par>
                              <p:par>
                                <p:cTn id="17" presetID="1" presetClass="entr" presetSubtype="0" fill="hold" grpId="0" nodeType="withEffect" nodePh="1">
                                  <p:stCondLst>
                                    <p:cond delay="0"/>
                                  </p:stCondLst>
                                  <p:endCondLst>
                                    <p:cond evt="begin" delay="0">
                                      <p:tn val="17"/>
                                    </p:cond>
                                  </p:endCondLst>
                                  <p:childTnLst>
                                    <p:set>
                                      <p:cBhvr>
                                        <p:cTn id="18" dur="1" fill="hold">
                                          <p:stCondLst>
                                            <p:cond delay="0"/>
                                          </p:stCondLst>
                                        </p:cTn>
                                        <p:tgtEl>
                                          <p:spTgt spid="16398"/>
                                        </p:tgtEl>
                                        <p:attrNameLst>
                                          <p:attrName>style.visibility</p:attrName>
                                        </p:attrNameLst>
                                      </p:cBhvr>
                                      <p:to>
                                        <p:strVal val="visible"/>
                                      </p:to>
                                    </p:set>
                                  </p:childTnLst>
                                </p:cTn>
                              </p:par>
                              <p:par>
                                <p:cTn id="19" presetID="1" presetClass="entr" presetSubtype="0" fill="hold" grpId="0" nodeType="withEffect" nodePh="1">
                                  <p:stCondLst>
                                    <p:cond delay="0"/>
                                  </p:stCondLst>
                                  <p:endCondLst>
                                    <p:cond evt="begin" delay="0">
                                      <p:tn val="19"/>
                                    </p:cond>
                                  </p:endCondLst>
                                  <p:childTnLst>
                                    <p:set>
                                      <p:cBhvr>
                                        <p:cTn id="20" dur="1" fill="hold">
                                          <p:stCondLst>
                                            <p:cond delay="0"/>
                                          </p:stCondLst>
                                        </p:cTn>
                                        <p:tgtEl>
                                          <p:spTgt spid="16402"/>
                                        </p:tgtEl>
                                        <p:attrNameLst>
                                          <p:attrName>style.visibility</p:attrName>
                                        </p:attrNameLst>
                                      </p:cBhvr>
                                      <p:to>
                                        <p:strVal val="visible"/>
                                      </p:to>
                                    </p:set>
                                  </p:childTnLst>
                                </p:cTn>
                              </p:par>
                              <p:par>
                                <p:cTn id="21" presetID="1" presetClass="entr" presetSubtype="0" fill="hold" grpId="0" nodeType="withEffect" nodePh="1">
                                  <p:stCondLst>
                                    <p:cond delay="0"/>
                                  </p:stCondLst>
                                  <p:endCondLst>
                                    <p:cond evt="begin" delay="0">
                                      <p:tn val="21"/>
                                    </p:cond>
                                  </p:endCondLst>
                                  <p:childTnLst>
                                    <p:set>
                                      <p:cBhvr>
                                        <p:cTn id="22" dur="1" fill="hold">
                                          <p:stCondLst>
                                            <p:cond delay="0"/>
                                          </p:stCondLst>
                                        </p:cTn>
                                        <p:tgtEl>
                                          <p:spTgt spid="16403"/>
                                        </p:tgtEl>
                                        <p:attrNameLst>
                                          <p:attrName>style.visibility</p:attrName>
                                        </p:attrNameLst>
                                      </p:cBhvr>
                                      <p:to>
                                        <p:strVal val="visible"/>
                                      </p:to>
                                    </p:set>
                                  </p:childTnLst>
                                </p:cTn>
                              </p:par>
                              <p:par>
                                <p:cTn id="23" presetID="1" presetClass="entr" presetSubtype="0" fill="hold" grpId="0" nodeType="withEffect" nodePh="1">
                                  <p:stCondLst>
                                    <p:cond delay="0"/>
                                  </p:stCondLst>
                                  <p:endCondLst>
                                    <p:cond evt="begin" delay="0">
                                      <p:tn val="23"/>
                                    </p:cond>
                                  </p:endCondLst>
                                  <p:childTnLst>
                                    <p:set>
                                      <p:cBhvr>
                                        <p:cTn id="24" dur="1" fill="hold">
                                          <p:stCondLst>
                                            <p:cond delay="0"/>
                                          </p:stCondLst>
                                        </p:cTn>
                                        <p:tgtEl>
                                          <p:spTgt spid="16404"/>
                                        </p:tgtEl>
                                        <p:attrNameLst>
                                          <p:attrName>style.visibility</p:attrName>
                                        </p:attrNameLst>
                                      </p:cBhvr>
                                      <p:to>
                                        <p:strVal val="visible"/>
                                      </p:to>
                                    </p:set>
                                  </p:childTnLst>
                                </p:cTn>
                              </p:par>
                              <p:par>
                                <p:cTn id="25" presetID="1" presetClass="entr" presetSubtype="0" fill="hold" grpId="0" nodeType="withEffect" nodePh="1">
                                  <p:stCondLst>
                                    <p:cond delay="0"/>
                                  </p:stCondLst>
                                  <p:endCondLst>
                                    <p:cond evt="begin" delay="0">
                                      <p:tn val="25"/>
                                    </p:cond>
                                  </p:endCondLst>
                                  <p:childTnLst>
                                    <p:set>
                                      <p:cBhvr>
                                        <p:cTn id="26" dur="1" fill="hold">
                                          <p:stCondLst>
                                            <p:cond delay="0"/>
                                          </p:stCondLst>
                                        </p:cTn>
                                        <p:tgtEl>
                                          <p:spTgt spid="16413"/>
                                        </p:tgtEl>
                                        <p:attrNameLst>
                                          <p:attrName>style.visibility</p:attrName>
                                        </p:attrNameLst>
                                      </p:cBhvr>
                                      <p:to>
                                        <p:strVal val="visible"/>
                                      </p:to>
                                    </p:set>
                                  </p:childTnLst>
                                </p:cTn>
                              </p:par>
                              <p:par>
                                <p:cTn id="27" presetID="1" presetClass="entr" presetSubtype="0" fill="hold" grpId="0" nodeType="withEffect" nodePh="1">
                                  <p:stCondLst>
                                    <p:cond delay="0"/>
                                  </p:stCondLst>
                                  <p:endCondLst>
                                    <p:cond evt="begin" delay="0">
                                      <p:tn val="27"/>
                                    </p:cond>
                                  </p:endCondLst>
                                  <p:childTnLst>
                                    <p:set>
                                      <p:cBhvr>
                                        <p:cTn id="28" dur="1" fill="hold">
                                          <p:stCondLst>
                                            <p:cond delay="0"/>
                                          </p:stCondLst>
                                        </p:cTn>
                                        <p:tgtEl>
                                          <p:spTgt spid="16414"/>
                                        </p:tgtEl>
                                        <p:attrNameLst>
                                          <p:attrName>style.visibility</p:attrName>
                                        </p:attrNameLst>
                                      </p:cBhvr>
                                      <p:to>
                                        <p:strVal val="visible"/>
                                      </p:to>
                                    </p:set>
                                  </p:childTnLst>
                                </p:cTn>
                              </p:par>
                              <p:par>
                                <p:cTn id="29" presetID="1" presetClass="entr" presetSubtype="0" fill="hold" grpId="0" nodeType="withEffect" nodePh="1">
                                  <p:stCondLst>
                                    <p:cond delay="0"/>
                                  </p:stCondLst>
                                  <p:endCondLst>
                                    <p:cond evt="begin" delay="0">
                                      <p:tn val="29"/>
                                    </p:cond>
                                  </p:endCondLst>
                                  <p:childTnLst>
                                    <p:set>
                                      <p:cBhvr>
                                        <p:cTn id="30" dur="1" fill="hold">
                                          <p:stCondLst>
                                            <p:cond delay="0"/>
                                          </p:stCondLst>
                                        </p:cTn>
                                        <p:tgtEl>
                                          <p:spTgt spid="16418"/>
                                        </p:tgtEl>
                                        <p:attrNameLst>
                                          <p:attrName>style.visibility</p:attrName>
                                        </p:attrNameLst>
                                      </p:cBhvr>
                                      <p:to>
                                        <p:strVal val="visible"/>
                                      </p:to>
                                    </p:set>
                                  </p:childTnLst>
                                </p:cTn>
                              </p:par>
                              <p:par>
                                <p:cTn id="31" presetID="1" presetClass="entr" presetSubtype="0" fill="hold" grpId="0" nodeType="withEffect" nodePh="1">
                                  <p:stCondLst>
                                    <p:cond delay="0"/>
                                  </p:stCondLst>
                                  <p:endCondLst>
                                    <p:cond evt="begin" delay="0">
                                      <p:tn val="31"/>
                                    </p:cond>
                                  </p:endCondLst>
                                  <p:childTnLst>
                                    <p:set>
                                      <p:cBhvr>
                                        <p:cTn id="32" dur="1" fill="hold">
                                          <p:stCondLst>
                                            <p:cond delay="0"/>
                                          </p:stCondLst>
                                        </p:cTn>
                                        <p:tgtEl>
                                          <p:spTgt spid="16419"/>
                                        </p:tgtEl>
                                        <p:attrNameLst>
                                          <p:attrName>style.visibility</p:attrName>
                                        </p:attrNameLst>
                                      </p:cBhvr>
                                      <p:to>
                                        <p:strVal val="visible"/>
                                      </p:to>
                                    </p:set>
                                  </p:childTnLst>
                                </p:cTn>
                              </p:par>
                              <p:par>
                                <p:cTn id="33" presetID="1" presetClass="entr" presetSubtype="0" fill="hold" grpId="0" nodeType="withEffect" nodePh="1">
                                  <p:stCondLst>
                                    <p:cond delay="0"/>
                                  </p:stCondLst>
                                  <p:endCondLst>
                                    <p:cond evt="begin" delay="0">
                                      <p:tn val="33"/>
                                    </p:cond>
                                  </p:endCondLst>
                                  <p:childTnLst>
                                    <p:set>
                                      <p:cBhvr>
                                        <p:cTn id="34" dur="1" fill="hold">
                                          <p:stCondLst>
                                            <p:cond delay="0"/>
                                          </p:stCondLst>
                                        </p:cTn>
                                        <p:tgtEl>
                                          <p:spTgt spid="16420"/>
                                        </p:tgtEl>
                                        <p:attrNameLst>
                                          <p:attrName>style.visibility</p:attrName>
                                        </p:attrNameLst>
                                      </p:cBhvr>
                                      <p:to>
                                        <p:strVal val="visible"/>
                                      </p:to>
                                    </p:set>
                                  </p:childTnLst>
                                </p:cTn>
                              </p:par>
                              <p:par>
                                <p:cTn id="35" presetID="1" presetClass="entr" presetSubtype="0" fill="hold" grpId="0" nodeType="withEffect" nodePh="1">
                                  <p:stCondLst>
                                    <p:cond delay="0"/>
                                  </p:stCondLst>
                                  <p:endCondLst>
                                    <p:cond evt="begin" delay="0">
                                      <p:tn val="35"/>
                                    </p:cond>
                                  </p:endCondLst>
                                  <p:childTnLst>
                                    <p:set>
                                      <p:cBhvr>
                                        <p:cTn id="36" dur="1" fill="hold">
                                          <p:stCondLst>
                                            <p:cond delay="0"/>
                                          </p:stCondLst>
                                        </p:cTn>
                                        <p:tgtEl>
                                          <p:spTgt spid="16421"/>
                                        </p:tgtEl>
                                        <p:attrNameLst>
                                          <p:attrName>style.visibility</p:attrName>
                                        </p:attrNameLst>
                                      </p:cBhvr>
                                      <p:to>
                                        <p:strVal val="visible"/>
                                      </p:to>
                                    </p:set>
                                  </p:childTnLst>
                                </p:cTn>
                              </p:par>
                              <p:par>
                                <p:cTn id="37" presetID="1" presetClass="entr" presetSubtype="0" fill="hold" grpId="0" nodeType="withEffect" nodePh="1">
                                  <p:stCondLst>
                                    <p:cond delay="0"/>
                                  </p:stCondLst>
                                  <p:endCondLst>
                                    <p:cond evt="begin" delay="0">
                                      <p:tn val="37"/>
                                    </p:cond>
                                  </p:endCondLst>
                                  <p:childTnLst>
                                    <p:set>
                                      <p:cBhvr>
                                        <p:cTn id="38" dur="1" fill="hold">
                                          <p:stCondLst>
                                            <p:cond delay="0"/>
                                          </p:stCondLst>
                                        </p:cTn>
                                        <p:tgtEl>
                                          <p:spTgt spid="16422"/>
                                        </p:tgtEl>
                                        <p:attrNameLst>
                                          <p:attrName>style.visibility</p:attrName>
                                        </p:attrNameLst>
                                      </p:cBhvr>
                                      <p:to>
                                        <p:strVal val="visible"/>
                                      </p:to>
                                    </p:set>
                                  </p:childTnLst>
                                </p:cTn>
                              </p:par>
                              <p:par>
                                <p:cTn id="39" presetID="1" presetClass="entr" presetSubtype="0" fill="hold" grpId="0" nodeType="withEffect" nodePh="1">
                                  <p:stCondLst>
                                    <p:cond delay="0"/>
                                  </p:stCondLst>
                                  <p:endCondLst>
                                    <p:cond evt="begin" delay="0">
                                      <p:tn val="39"/>
                                    </p:cond>
                                  </p:endCondLst>
                                  <p:childTnLst>
                                    <p:set>
                                      <p:cBhvr>
                                        <p:cTn id="40" dur="1" fill="hold">
                                          <p:stCondLst>
                                            <p:cond delay="0"/>
                                          </p:stCondLst>
                                        </p:cTn>
                                        <p:tgtEl>
                                          <p:spTgt spid="164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nodePh="1">
                                  <p:stCondLst>
                                    <p:cond delay="0"/>
                                  </p:stCondLst>
                                  <p:endCondLst>
                                    <p:cond evt="begin" delay="0">
                                      <p:tn val="53"/>
                                    </p:cond>
                                  </p:endCondLst>
                                  <p:childTnLst>
                                    <p:set>
                                      <p:cBhvr>
                                        <p:cTn id="54" dur="1" fill="hold">
                                          <p:stCondLst>
                                            <p:cond delay="0"/>
                                          </p:stCondLst>
                                        </p:cTn>
                                        <p:tgtEl>
                                          <p:spTgt spid="16390"/>
                                        </p:tgtEl>
                                        <p:attrNameLst>
                                          <p:attrName>style.visibility</p:attrName>
                                        </p:attrNameLst>
                                      </p:cBhvr>
                                      <p:to>
                                        <p:strVal val="visible"/>
                                      </p:to>
                                    </p:set>
                                  </p:childTnLst>
                                </p:cTn>
                              </p:par>
                              <p:par>
                                <p:cTn id="55" presetID="1" presetClass="entr" presetSubtype="0" fill="hold" grpId="0" nodeType="withEffect" nodePh="1">
                                  <p:stCondLst>
                                    <p:cond delay="0"/>
                                  </p:stCondLst>
                                  <p:endCondLst>
                                    <p:cond evt="begin" delay="0">
                                      <p:tn val="55"/>
                                    </p:cond>
                                  </p:endCondLst>
                                  <p:childTnLst>
                                    <p:set>
                                      <p:cBhvr>
                                        <p:cTn id="56" dur="1" fill="hold">
                                          <p:stCondLst>
                                            <p:cond delay="0"/>
                                          </p:stCondLst>
                                        </p:cTn>
                                        <p:tgtEl>
                                          <p:spTgt spid="16395"/>
                                        </p:tgtEl>
                                        <p:attrNameLst>
                                          <p:attrName>style.visibility</p:attrName>
                                        </p:attrNameLst>
                                      </p:cBhvr>
                                      <p:to>
                                        <p:strVal val="visible"/>
                                      </p:to>
                                    </p:set>
                                  </p:childTnLst>
                                </p:cTn>
                              </p:par>
                              <p:par>
                                <p:cTn id="57" presetID="1" presetClass="entr" presetSubtype="0" fill="hold" grpId="0" nodeType="withEffect" nodePh="1">
                                  <p:stCondLst>
                                    <p:cond delay="0"/>
                                  </p:stCondLst>
                                  <p:endCondLst>
                                    <p:cond evt="begin" delay="0">
                                      <p:tn val="57"/>
                                    </p:cond>
                                  </p:endCondLst>
                                  <p:childTnLst>
                                    <p:set>
                                      <p:cBhvr>
                                        <p:cTn id="58" dur="1" fill="hold">
                                          <p:stCondLst>
                                            <p:cond delay="0"/>
                                          </p:stCondLst>
                                        </p:cTn>
                                        <p:tgtEl>
                                          <p:spTgt spid="16396"/>
                                        </p:tgtEl>
                                        <p:attrNameLst>
                                          <p:attrName>style.visibility</p:attrName>
                                        </p:attrNameLst>
                                      </p:cBhvr>
                                      <p:to>
                                        <p:strVal val="visible"/>
                                      </p:to>
                                    </p:set>
                                  </p:childTnLst>
                                </p:cTn>
                              </p:par>
                              <p:par>
                                <p:cTn id="59" presetID="1" presetClass="entr" presetSubtype="0" fill="hold" grpId="0" nodeType="withEffect" nodePh="1">
                                  <p:stCondLst>
                                    <p:cond delay="0"/>
                                  </p:stCondLst>
                                  <p:endCondLst>
                                    <p:cond evt="begin" delay="0">
                                      <p:tn val="59"/>
                                    </p:cond>
                                  </p:endCondLst>
                                  <p:childTnLst>
                                    <p:set>
                                      <p:cBhvr>
                                        <p:cTn id="60" dur="1" fill="hold">
                                          <p:stCondLst>
                                            <p:cond delay="0"/>
                                          </p:stCondLst>
                                        </p:cTn>
                                        <p:tgtEl>
                                          <p:spTgt spid="16400"/>
                                        </p:tgtEl>
                                        <p:attrNameLst>
                                          <p:attrName>style.visibility</p:attrName>
                                        </p:attrNameLst>
                                      </p:cBhvr>
                                      <p:to>
                                        <p:strVal val="visible"/>
                                      </p:to>
                                    </p:set>
                                  </p:childTnLst>
                                </p:cTn>
                              </p:par>
                              <p:par>
                                <p:cTn id="61" presetID="1" presetClass="entr" presetSubtype="0" fill="hold" grpId="0" nodeType="withEffect" nodePh="1">
                                  <p:stCondLst>
                                    <p:cond delay="0"/>
                                  </p:stCondLst>
                                  <p:endCondLst>
                                    <p:cond evt="begin" delay="0">
                                      <p:tn val="61"/>
                                    </p:cond>
                                  </p:endCondLst>
                                  <p:childTnLst>
                                    <p:set>
                                      <p:cBhvr>
                                        <p:cTn id="62" dur="1" fill="hold">
                                          <p:stCondLst>
                                            <p:cond delay="0"/>
                                          </p:stCondLst>
                                        </p:cTn>
                                        <p:tgtEl>
                                          <p:spTgt spid="1641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7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P spid="16388" grpId="0"/>
      <p:bldP spid="16389" grpId="0"/>
      <p:bldP spid="16390" grpId="0"/>
      <p:bldP spid="16391" grpId="0"/>
      <p:bldP spid="16395" grpId="0"/>
      <p:bldP spid="16396" grpId="0"/>
      <p:bldP spid="16398" grpId="0"/>
      <p:bldP spid="16400" grpId="0"/>
      <p:bldP spid="16402" grpId="0"/>
      <p:bldP spid="16403" grpId="0"/>
      <p:bldP spid="16404" grpId="0"/>
      <p:bldP spid="16411" grpId="0"/>
      <p:bldP spid="16413" grpId="0"/>
      <p:bldP spid="16414" grpId="0"/>
      <p:bldP spid="16418" grpId="0"/>
      <p:bldP spid="16419" grpId="0"/>
      <p:bldP spid="16420" grpId="0"/>
      <p:bldP spid="16421" grpId="0"/>
      <p:bldP spid="16422" grpId="0"/>
      <p:bldP spid="16426" grpId="0"/>
      <p:bldP spid="59" grpId="0"/>
      <p:bldP spid="56" grpId="0" animBg="1"/>
      <p:bldP spid="65" grpId="0" animBg="1"/>
      <p:bldP spid="68" grpId="0" animBg="1"/>
      <p:bldP spid="69" grpId="0"/>
      <p:bldP spid="70" grpId="0"/>
      <p:bldP spid="71" grpId="0" animBg="1"/>
      <p:bldP spid="72" grpId="0" animBg="1"/>
      <p:bldP spid="74" grpId="0"/>
      <p:bldP spid="76" grpId="0" animBg="1"/>
      <p:bldP spid="77"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6"/>
          <p:cNvSpPr txBox="1">
            <a:spLocks noChangeArrowheads="1"/>
          </p:cNvSpPr>
          <p:nvPr/>
        </p:nvSpPr>
        <p:spPr bwMode="auto">
          <a:xfrm>
            <a:off x="3040063" y="5105400"/>
            <a:ext cx="184150" cy="366713"/>
          </a:xfrm>
          <a:prstGeom prst="rect">
            <a:avLst/>
          </a:prstGeom>
          <a:noFill/>
          <a:ln w="9525">
            <a:noFill/>
            <a:miter lim="800000"/>
            <a:headEnd/>
            <a:tailEnd/>
          </a:ln>
        </p:spPr>
        <p:txBody>
          <a:bodyPr wrap="none">
            <a:spAutoFit/>
          </a:bodyPr>
          <a:lstStyle/>
          <a:p>
            <a:endParaRPr lang="en-US" dirty="0"/>
          </a:p>
        </p:txBody>
      </p:sp>
      <p:sp>
        <p:nvSpPr>
          <p:cNvPr id="16388" name="Text Box 10"/>
          <p:cNvSpPr txBox="1">
            <a:spLocks noChangeArrowheads="1"/>
          </p:cNvSpPr>
          <p:nvPr/>
        </p:nvSpPr>
        <p:spPr bwMode="auto">
          <a:xfrm>
            <a:off x="2032000" y="5969000"/>
            <a:ext cx="184150" cy="366713"/>
          </a:xfrm>
          <a:prstGeom prst="rect">
            <a:avLst/>
          </a:prstGeom>
          <a:noFill/>
          <a:ln w="9525">
            <a:noFill/>
            <a:miter lim="800000"/>
            <a:headEnd/>
            <a:tailEnd/>
          </a:ln>
        </p:spPr>
        <p:txBody>
          <a:bodyPr wrap="none">
            <a:spAutoFit/>
          </a:bodyPr>
          <a:lstStyle/>
          <a:p>
            <a:endParaRPr lang="en-US" dirty="0"/>
          </a:p>
        </p:txBody>
      </p:sp>
      <p:sp>
        <p:nvSpPr>
          <p:cNvPr id="16389" name="Text Box 19"/>
          <p:cNvSpPr txBox="1">
            <a:spLocks noChangeArrowheads="1"/>
          </p:cNvSpPr>
          <p:nvPr/>
        </p:nvSpPr>
        <p:spPr bwMode="auto">
          <a:xfrm>
            <a:off x="4840288" y="3952875"/>
            <a:ext cx="184150" cy="366713"/>
          </a:xfrm>
          <a:prstGeom prst="rect">
            <a:avLst/>
          </a:prstGeom>
          <a:noFill/>
          <a:ln w="9525">
            <a:noFill/>
            <a:miter lim="800000"/>
            <a:headEnd/>
            <a:tailEnd/>
          </a:ln>
        </p:spPr>
        <p:txBody>
          <a:bodyPr wrap="none">
            <a:spAutoFit/>
          </a:bodyPr>
          <a:lstStyle/>
          <a:p>
            <a:endParaRPr lang="en-US" dirty="0"/>
          </a:p>
        </p:txBody>
      </p:sp>
      <p:sp>
        <p:nvSpPr>
          <p:cNvPr id="16390" name="Text Box 21"/>
          <p:cNvSpPr txBox="1">
            <a:spLocks noChangeArrowheads="1"/>
          </p:cNvSpPr>
          <p:nvPr/>
        </p:nvSpPr>
        <p:spPr bwMode="auto">
          <a:xfrm>
            <a:off x="5632450" y="4384675"/>
            <a:ext cx="184150" cy="366713"/>
          </a:xfrm>
          <a:prstGeom prst="rect">
            <a:avLst/>
          </a:prstGeom>
          <a:noFill/>
          <a:ln w="9525">
            <a:noFill/>
            <a:miter lim="800000"/>
            <a:headEnd/>
            <a:tailEnd/>
          </a:ln>
        </p:spPr>
        <p:txBody>
          <a:bodyPr wrap="none">
            <a:spAutoFit/>
          </a:bodyPr>
          <a:lstStyle/>
          <a:p>
            <a:endParaRPr lang="en-US" dirty="0"/>
          </a:p>
        </p:txBody>
      </p:sp>
      <p:sp>
        <p:nvSpPr>
          <p:cNvPr id="16391" name="Text Box 24"/>
          <p:cNvSpPr txBox="1">
            <a:spLocks noChangeArrowheads="1"/>
          </p:cNvSpPr>
          <p:nvPr/>
        </p:nvSpPr>
        <p:spPr bwMode="auto">
          <a:xfrm>
            <a:off x="2392363" y="6256338"/>
            <a:ext cx="184150" cy="366712"/>
          </a:xfrm>
          <a:prstGeom prst="rect">
            <a:avLst/>
          </a:prstGeom>
          <a:noFill/>
          <a:ln w="9525">
            <a:noFill/>
            <a:miter lim="800000"/>
            <a:headEnd/>
            <a:tailEnd/>
          </a:ln>
        </p:spPr>
        <p:txBody>
          <a:bodyPr wrap="none">
            <a:spAutoFit/>
          </a:bodyPr>
          <a:lstStyle/>
          <a:p>
            <a:endParaRPr lang="en-US" dirty="0"/>
          </a:p>
        </p:txBody>
      </p:sp>
      <p:sp>
        <p:nvSpPr>
          <p:cNvPr id="16392" name="Text Box 26"/>
          <p:cNvSpPr txBox="1">
            <a:spLocks noChangeArrowheads="1"/>
          </p:cNvSpPr>
          <p:nvPr/>
        </p:nvSpPr>
        <p:spPr bwMode="auto">
          <a:xfrm>
            <a:off x="1166813" y="6329363"/>
            <a:ext cx="184150" cy="366712"/>
          </a:xfrm>
          <a:prstGeom prst="rect">
            <a:avLst/>
          </a:prstGeom>
          <a:noFill/>
          <a:ln w="9525">
            <a:noFill/>
            <a:miter lim="800000"/>
            <a:headEnd/>
            <a:tailEnd/>
          </a:ln>
        </p:spPr>
        <p:txBody>
          <a:bodyPr wrap="none">
            <a:spAutoFit/>
          </a:bodyPr>
          <a:lstStyle/>
          <a:p>
            <a:endParaRPr lang="en-US" dirty="0"/>
          </a:p>
        </p:txBody>
      </p:sp>
      <p:sp>
        <p:nvSpPr>
          <p:cNvPr id="16393" name="Text Box 28"/>
          <p:cNvSpPr txBox="1">
            <a:spLocks noChangeArrowheads="1"/>
          </p:cNvSpPr>
          <p:nvPr/>
        </p:nvSpPr>
        <p:spPr bwMode="auto">
          <a:xfrm>
            <a:off x="1095375" y="784225"/>
            <a:ext cx="184150" cy="366713"/>
          </a:xfrm>
          <a:prstGeom prst="rect">
            <a:avLst/>
          </a:prstGeom>
          <a:noFill/>
          <a:ln w="9525">
            <a:noFill/>
            <a:miter lim="800000"/>
            <a:headEnd/>
            <a:tailEnd/>
          </a:ln>
        </p:spPr>
        <p:txBody>
          <a:bodyPr wrap="none">
            <a:spAutoFit/>
          </a:bodyPr>
          <a:lstStyle/>
          <a:p>
            <a:endParaRPr lang="en-US" dirty="0"/>
          </a:p>
        </p:txBody>
      </p:sp>
      <p:sp>
        <p:nvSpPr>
          <p:cNvPr id="16394" name="Text Box 34"/>
          <p:cNvSpPr txBox="1">
            <a:spLocks noChangeArrowheads="1"/>
          </p:cNvSpPr>
          <p:nvPr/>
        </p:nvSpPr>
        <p:spPr bwMode="auto">
          <a:xfrm>
            <a:off x="735013" y="2368550"/>
            <a:ext cx="184150" cy="366713"/>
          </a:xfrm>
          <a:prstGeom prst="rect">
            <a:avLst/>
          </a:prstGeom>
          <a:noFill/>
          <a:ln w="9525">
            <a:noFill/>
            <a:miter lim="800000"/>
            <a:headEnd/>
            <a:tailEnd/>
          </a:ln>
        </p:spPr>
        <p:txBody>
          <a:bodyPr wrap="none">
            <a:spAutoFit/>
          </a:bodyPr>
          <a:lstStyle/>
          <a:p>
            <a:endParaRPr lang="en-US" dirty="0"/>
          </a:p>
        </p:txBody>
      </p:sp>
      <p:sp>
        <p:nvSpPr>
          <p:cNvPr id="16395" name="Text Box 37"/>
          <p:cNvSpPr txBox="1">
            <a:spLocks noChangeArrowheads="1"/>
          </p:cNvSpPr>
          <p:nvPr/>
        </p:nvSpPr>
        <p:spPr bwMode="auto">
          <a:xfrm>
            <a:off x="4695825" y="2944813"/>
            <a:ext cx="184150" cy="366712"/>
          </a:xfrm>
          <a:prstGeom prst="rect">
            <a:avLst/>
          </a:prstGeom>
          <a:noFill/>
          <a:ln w="9525">
            <a:noFill/>
            <a:miter lim="800000"/>
            <a:headEnd/>
            <a:tailEnd/>
          </a:ln>
        </p:spPr>
        <p:txBody>
          <a:bodyPr wrap="none">
            <a:spAutoFit/>
          </a:bodyPr>
          <a:lstStyle/>
          <a:p>
            <a:endParaRPr lang="en-US" dirty="0"/>
          </a:p>
        </p:txBody>
      </p:sp>
      <p:sp>
        <p:nvSpPr>
          <p:cNvPr id="16396" name="Text Box 40"/>
          <p:cNvSpPr txBox="1">
            <a:spLocks noChangeArrowheads="1"/>
          </p:cNvSpPr>
          <p:nvPr/>
        </p:nvSpPr>
        <p:spPr bwMode="auto">
          <a:xfrm>
            <a:off x="4840288" y="5681663"/>
            <a:ext cx="184150" cy="366712"/>
          </a:xfrm>
          <a:prstGeom prst="rect">
            <a:avLst/>
          </a:prstGeom>
          <a:noFill/>
          <a:ln w="9525">
            <a:noFill/>
            <a:miter lim="800000"/>
            <a:headEnd/>
            <a:tailEnd/>
          </a:ln>
        </p:spPr>
        <p:txBody>
          <a:bodyPr wrap="none">
            <a:spAutoFit/>
          </a:bodyPr>
          <a:lstStyle/>
          <a:p>
            <a:endParaRPr lang="en-US" dirty="0"/>
          </a:p>
        </p:txBody>
      </p:sp>
      <p:sp>
        <p:nvSpPr>
          <p:cNvPr id="16397" name="Text Box 46"/>
          <p:cNvSpPr txBox="1">
            <a:spLocks noChangeArrowheads="1"/>
          </p:cNvSpPr>
          <p:nvPr/>
        </p:nvSpPr>
        <p:spPr bwMode="auto">
          <a:xfrm>
            <a:off x="2032000" y="3160713"/>
            <a:ext cx="184150" cy="366712"/>
          </a:xfrm>
          <a:prstGeom prst="rect">
            <a:avLst/>
          </a:prstGeom>
          <a:noFill/>
          <a:ln w="9525">
            <a:noFill/>
            <a:miter lim="800000"/>
            <a:headEnd/>
            <a:tailEnd/>
          </a:ln>
        </p:spPr>
        <p:txBody>
          <a:bodyPr wrap="none">
            <a:spAutoFit/>
          </a:bodyPr>
          <a:lstStyle/>
          <a:p>
            <a:endParaRPr lang="en-US" dirty="0"/>
          </a:p>
        </p:txBody>
      </p:sp>
      <p:sp>
        <p:nvSpPr>
          <p:cNvPr id="16398" name="Text Box 49"/>
          <p:cNvSpPr txBox="1">
            <a:spLocks noChangeArrowheads="1"/>
          </p:cNvSpPr>
          <p:nvPr/>
        </p:nvSpPr>
        <p:spPr bwMode="auto">
          <a:xfrm>
            <a:off x="2319338" y="5176838"/>
            <a:ext cx="184150" cy="366712"/>
          </a:xfrm>
          <a:prstGeom prst="rect">
            <a:avLst/>
          </a:prstGeom>
          <a:noFill/>
          <a:ln w="9525">
            <a:noFill/>
            <a:miter lim="800000"/>
            <a:headEnd/>
            <a:tailEnd/>
          </a:ln>
        </p:spPr>
        <p:txBody>
          <a:bodyPr wrap="none">
            <a:spAutoFit/>
          </a:bodyPr>
          <a:lstStyle/>
          <a:p>
            <a:endParaRPr lang="en-US" dirty="0"/>
          </a:p>
        </p:txBody>
      </p:sp>
      <p:sp>
        <p:nvSpPr>
          <p:cNvPr id="16399" name="Text Box 54"/>
          <p:cNvSpPr txBox="1">
            <a:spLocks noChangeArrowheads="1"/>
          </p:cNvSpPr>
          <p:nvPr/>
        </p:nvSpPr>
        <p:spPr bwMode="auto">
          <a:xfrm>
            <a:off x="2967038" y="2297113"/>
            <a:ext cx="184150" cy="366712"/>
          </a:xfrm>
          <a:prstGeom prst="rect">
            <a:avLst/>
          </a:prstGeom>
          <a:noFill/>
          <a:ln w="9525">
            <a:noFill/>
            <a:miter lim="800000"/>
            <a:headEnd/>
            <a:tailEnd/>
          </a:ln>
        </p:spPr>
        <p:txBody>
          <a:bodyPr wrap="none">
            <a:spAutoFit/>
          </a:bodyPr>
          <a:lstStyle/>
          <a:p>
            <a:endParaRPr lang="en-US" dirty="0"/>
          </a:p>
        </p:txBody>
      </p:sp>
      <p:sp>
        <p:nvSpPr>
          <p:cNvPr id="16400" name="Text Box 57"/>
          <p:cNvSpPr txBox="1">
            <a:spLocks noChangeArrowheads="1"/>
          </p:cNvSpPr>
          <p:nvPr/>
        </p:nvSpPr>
        <p:spPr bwMode="auto">
          <a:xfrm>
            <a:off x="4624388" y="4240213"/>
            <a:ext cx="184150" cy="366712"/>
          </a:xfrm>
          <a:prstGeom prst="rect">
            <a:avLst/>
          </a:prstGeom>
          <a:noFill/>
          <a:ln w="9525">
            <a:noFill/>
            <a:miter lim="800000"/>
            <a:headEnd/>
            <a:tailEnd/>
          </a:ln>
        </p:spPr>
        <p:txBody>
          <a:bodyPr wrap="none">
            <a:spAutoFit/>
          </a:bodyPr>
          <a:lstStyle/>
          <a:p>
            <a:endParaRPr lang="en-US" dirty="0"/>
          </a:p>
        </p:txBody>
      </p:sp>
      <p:sp>
        <p:nvSpPr>
          <p:cNvPr id="16401" name="Text Box 60"/>
          <p:cNvSpPr txBox="1">
            <a:spLocks noChangeArrowheads="1"/>
          </p:cNvSpPr>
          <p:nvPr/>
        </p:nvSpPr>
        <p:spPr bwMode="auto">
          <a:xfrm>
            <a:off x="4335463" y="5465763"/>
            <a:ext cx="184150" cy="366712"/>
          </a:xfrm>
          <a:prstGeom prst="rect">
            <a:avLst/>
          </a:prstGeom>
          <a:noFill/>
          <a:ln w="9525">
            <a:noFill/>
            <a:miter lim="800000"/>
            <a:headEnd/>
            <a:tailEnd/>
          </a:ln>
        </p:spPr>
        <p:txBody>
          <a:bodyPr wrap="none">
            <a:spAutoFit/>
          </a:bodyPr>
          <a:lstStyle/>
          <a:p>
            <a:endParaRPr lang="en-US" dirty="0"/>
          </a:p>
        </p:txBody>
      </p:sp>
      <p:sp>
        <p:nvSpPr>
          <p:cNvPr id="16402" name="Text Box 67"/>
          <p:cNvSpPr txBox="1">
            <a:spLocks noChangeArrowheads="1"/>
          </p:cNvSpPr>
          <p:nvPr/>
        </p:nvSpPr>
        <p:spPr bwMode="auto">
          <a:xfrm>
            <a:off x="1527175" y="4816475"/>
            <a:ext cx="184150" cy="366713"/>
          </a:xfrm>
          <a:prstGeom prst="rect">
            <a:avLst/>
          </a:prstGeom>
          <a:noFill/>
          <a:ln w="9525">
            <a:noFill/>
            <a:miter lim="800000"/>
            <a:headEnd/>
            <a:tailEnd/>
          </a:ln>
        </p:spPr>
        <p:txBody>
          <a:bodyPr wrap="none">
            <a:spAutoFit/>
          </a:bodyPr>
          <a:lstStyle/>
          <a:p>
            <a:endParaRPr lang="en-US" dirty="0"/>
          </a:p>
        </p:txBody>
      </p:sp>
      <p:sp>
        <p:nvSpPr>
          <p:cNvPr id="16403" name="Text Box 70"/>
          <p:cNvSpPr txBox="1">
            <a:spLocks noChangeArrowheads="1"/>
          </p:cNvSpPr>
          <p:nvPr/>
        </p:nvSpPr>
        <p:spPr bwMode="auto">
          <a:xfrm>
            <a:off x="663575" y="4168775"/>
            <a:ext cx="184150" cy="366713"/>
          </a:xfrm>
          <a:prstGeom prst="rect">
            <a:avLst/>
          </a:prstGeom>
          <a:noFill/>
          <a:ln w="9525">
            <a:noFill/>
            <a:miter lim="800000"/>
            <a:headEnd/>
            <a:tailEnd/>
          </a:ln>
        </p:spPr>
        <p:txBody>
          <a:bodyPr wrap="none">
            <a:spAutoFit/>
          </a:bodyPr>
          <a:lstStyle/>
          <a:p>
            <a:endParaRPr lang="en-US" dirty="0"/>
          </a:p>
        </p:txBody>
      </p:sp>
      <p:sp>
        <p:nvSpPr>
          <p:cNvPr id="16404" name="Text Box 73"/>
          <p:cNvSpPr txBox="1">
            <a:spLocks noChangeArrowheads="1"/>
          </p:cNvSpPr>
          <p:nvPr/>
        </p:nvSpPr>
        <p:spPr bwMode="auto">
          <a:xfrm>
            <a:off x="1816100" y="5969000"/>
            <a:ext cx="184150" cy="366713"/>
          </a:xfrm>
          <a:prstGeom prst="rect">
            <a:avLst/>
          </a:prstGeom>
          <a:noFill/>
          <a:ln w="9525">
            <a:noFill/>
            <a:miter lim="800000"/>
            <a:headEnd/>
            <a:tailEnd/>
          </a:ln>
        </p:spPr>
        <p:txBody>
          <a:bodyPr wrap="none">
            <a:spAutoFit/>
          </a:bodyPr>
          <a:lstStyle/>
          <a:p>
            <a:endParaRPr lang="en-US" dirty="0"/>
          </a:p>
        </p:txBody>
      </p:sp>
      <p:sp>
        <p:nvSpPr>
          <p:cNvPr id="16405" name="Text Box 76"/>
          <p:cNvSpPr txBox="1">
            <a:spLocks noChangeArrowheads="1"/>
          </p:cNvSpPr>
          <p:nvPr/>
        </p:nvSpPr>
        <p:spPr bwMode="auto">
          <a:xfrm>
            <a:off x="5343525" y="1073150"/>
            <a:ext cx="184150" cy="366713"/>
          </a:xfrm>
          <a:prstGeom prst="rect">
            <a:avLst/>
          </a:prstGeom>
          <a:noFill/>
          <a:ln w="9525">
            <a:noFill/>
            <a:miter lim="800000"/>
            <a:headEnd/>
            <a:tailEnd/>
          </a:ln>
        </p:spPr>
        <p:txBody>
          <a:bodyPr wrap="none">
            <a:spAutoFit/>
          </a:bodyPr>
          <a:lstStyle/>
          <a:p>
            <a:endParaRPr lang="en-US" dirty="0"/>
          </a:p>
        </p:txBody>
      </p:sp>
      <p:sp>
        <p:nvSpPr>
          <p:cNvPr id="16406" name="Text Box 79"/>
          <p:cNvSpPr txBox="1">
            <a:spLocks noChangeArrowheads="1"/>
          </p:cNvSpPr>
          <p:nvPr/>
        </p:nvSpPr>
        <p:spPr bwMode="auto">
          <a:xfrm>
            <a:off x="3184525" y="6329363"/>
            <a:ext cx="184150" cy="366712"/>
          </a:xfrm>
          <a:prstGeom prst="rect">
            <a:avLst/>
          </a:prstGeom>
          <a:noFill/>
          <a:ln w="9525">
            <a:noFill/>
            <a:miter lim="800000"/>
            <a:headEnd/>
            <a:tailEnd/>
          </a:ln>
        </p:spPr>
        <p:txBody>
          <a:bodyPr wrap="none">
            <a:spAutoFit/>
          </a:bodyPr>
          <a:lstStyle/>
          <a:p>
            <a:endParaRPr lang="en-US" dirty="0"/>
          </a:p>
        </p:txBody>
      </p:sp>
      <p:sp>
        <p:nvSpPr>
          <p:cNvPr id="16407" name="Text Box 81"/>
          <p:cNvSpPr txBox="1">
            <a:spLocks noChangeArrowheads="1"/>
          </p:cNvSpPr>
          <p:nvPr/>
        </p:nvSpPr>
        <p:spPr bwMode="auto">
          <a:xfrm>
            <a:off x="2967038" y="6329363"/>
            <a:ext cx="184150" cy="366712"/>
          </a:xfrm>
          <a:prstGeom prst="rect">
            <a:avLst/>
          </a:prstGeom>
          <a:noFill/>
          <a:ln w="9525">
            <a:noFill/>
            <a:miter lim="800000"/>
            <a:headEnd/>
            <a:tailEnd/>
          </a:ln>
        </p:spPr>
        <p:txBody>
          <a:bodyPr wrap="none">
            <a:spAutoFit/>
          </a:bodyPr>
          <a:lstStyle/>
          <a:p>
            <a:endParaRPr lang="en-US" dirty="0"/>
          </a:p>
        </p:txBody>
      </p:sp>
      <p:sp>
        <p:nvSpPr>
          <p:cNvPr id="16409" name="Text Box 88"/>
          <p:cNvSpPr txBox="1">
            <a:spLocks noChangeArrowheads="1"/>
          </p:cNvSpPr>
          <p:nvPr/>
        </p:nvSpPr>
        <p:spPr bwMode="auto">
          <a:xfrm>
            <a:off x="4984750" y="568325"/>
            <a:ext cx="184150" cy="366713"/>
          </a:xfrm>
          <a:prstGeom prst="rect">
            <a:avLst/>
          </a:prstGeom>
          <a:noFill/>
          <a:ln w="9525">
            <a:noFill/>
            <a:miter lim="800000"/>
            <a:headEnd/>
            <a:tailEnd/>
          </a:ln>
        </p:spPr>
        <p:txBody>
          <a:bodyPr wrap="none">
            <a:spAutoFit/>
          </a:bodyPr>
          <a:lstStyle/>
          <a:p>
            <a:endParaRPr lang="en-US" dirty="0"/>
          </a:p>
        </p:txBody>
      </p:sp>
      <p:sp>
        <p:nvSpPr>
          <p:cNvPr id="16410" name="Text Box 91"/>
          <p:cNvSpPr txBox="1">
            <a:spLocks noChangeArrowheads="1"/>
          </p:cNvSpPr>
          <p:nvPr/>
        </p:nvSpPr>
        <p:spPr bwMode="auto">
          <a:xfrm>
            <a:off x="4911725" y="1289050"/>
            <a:ext cx="184150" cy="366713"/>
          </a:xfrm>
          <a:prstGeom prst="rect">
            <a:avLst/>
          </a:prstGeom>
          <a:noFill/>
          <a:ln w="9525">
            <a:noFill/>
            <a:miter lim="800000"/>
            <a:headEnd/>
            <a:tailEnd/>
          </a:ln>
        </p:spPr>
        <p:txBody>
          <a:bodyPr wrap="none">
            <a:spAutoFit/>
          </a:bodyPr>
          <a:lstStyle/>
          <a:p>
            <a:endParaRPr lang="en-US" dirty="0"/>
          </a:p>
        </p:txBody>
      </p:sp>
      <p:sp>
        <p:nvSpPr>
          <p:cNvPr id="16411" name="Text Box 93"/>
          <p:cNvSpPr txBox="1">
            <a:spLocks noChangeArrowheads="1"/>
          </p:cNvSpPr>
          <p:nvPr/>
        </p:nvSpPr>
        <p:spPr bwMode="auto">
          <a:xfrm>
            <a:off x="5056188" y="5032375"/>
            <a:ext cx="184150" cy="366713"/>
          </a:xfrm>
          <a:prstGeom prst="rect">
            <a:avLst/>
          </a:prstGeom>
          <a:noFill/>
          <a:ln w="9525">
            <a:noFill/>
            <a:miter lim="800000"/>
            <a:headEnd/>
            <a:tailEnd/>
          </a:ln>
        </p:spPr>
        <p:txBody>
          <a:bodyPr wrap="none">
            <a:spAutoFit/>
          </a:bodyPr>
          <a:lstStyle/>
          <a:p>
            <a:endParaRPr lang="en-US" dirty="0"/>
          </a:p>
        </p:txBody>
      </p:sp>
      <p:sp>
        <p:nvSpPr>
          <p:cNvPr id="16412" name="Text Box 96"/>
          <p:cNvSpPr txBox="1">
            <a:spLocks noChangeArrowheads="1"/>
          </p:cNvSpPr>
          <p:nvPr/>
        </p:nvSpPr>
        <p:spPr bwMode="auto">
          <a:xfrm>
            <a:off x="1023938" y="1073150"/>
            <a:ext cx="184150" cy="366713"/>
          </a:xfrm>
          <a:prstGeom prst="rect">
            <a:avLst/>
          </a:prstGeom>
          <a:noFill/>
          <a:ln w="9525">
            <a:noFill/>
            <a:miter lim="800000"/>
            <a:headEnd/>
            <a:tailEnd/>
          </a:ln>
        </p:spPr>
        <p:txBody>
          <a:bodyPr wrap="none">
            <a:spAutoFit/>
          </a:bodyPr>
          <a:lstStyle/>
          <a:p>
            <a:endParaRPr lang="en-US" dirty="0"/>
          </a:p>
        </p:txBody>
      </p:sp>
      <p:sp>
        <p:nvSpPr>
          <p:cNvPr id="16413" name="Text Box 102"/>
          <p:cNvSpPr txBox="1">
            <a:spLocks noChangeArrowheads="1"/>
          </p:cNvSpPr>
          <p:nvPr/>
        </p:nvSpPr>
        <p:spPr bwMode="auto">
          <a:xfrm>
            <a:off x="2176463" y="3736975"/>
            <a:ext cx="184150" cy="366713"/>
          </a:xfrm>
          <a:prstGeom prst="rect">
            <a:avLst/>
          </a:prstGeom>
          <a:noFill/>
          <a:ln w="9525">
            <a:noFill/>
            <a:miter lim="800000"/>
            <a:headEnd/>
            <a:tailEnd/>
          </a:ln>
        </p:spPr>
        <p:txBody>
          <a:bodyPr wrap="none">
            <a:spAutoFit/>
          </a:bodyPr>
          <a:lstStyle/>
          <a:p>
            <a:endParaRPr lang="en-US" dirty="0"/>
          </a:p>
        </p:txBody>
      </p:sp>
      <p:sp>
        <p:nvSpPr>
          <p:cNvPr id="16414" name="Text Box 105"/>
          <p:cNvSpPr txBox="1">
            <a:spLocks noChangeArrowheads="1"/>
          </p:cNvSpPr>
          <p:nvPr/>
        </p:nvSpPr>
        <p:spPr bwMode="auto">
          <a:xfrm>
            <a:off x="1527175" y="6256338"/>
            <a:ext cx="184150" cy="366712"/>
          </a:xfrm>
          <a:prstGeom prst="rect">
            <a:avLst/>
          </a:prstGeom>
          <a:noFill/>
          <a:ln w="9525">
            <a:noFill/>
            <a:miter lim="800000"/>
            <a:headEnd/>
            <a:tailEnd/>
          </a:ln>
        </p:spPr>
        <p:txBody>
          <a:bodyPr wrap="none">
            <a:spAutoFit/>
          </a:bodyPr>
          <a:lstStyle/>
          <a:p>
            <a:endParaRPr lang="en-US" dirty="0"/>
          </a:p>
        </p:txBody>
      </p:sp>
      <p:sp>
        <p:nvSpPr>
          <p:cNvPr id="16415" name="Text Box 108"/>
          <p:cNvSpPr txBox="1">
            <a:spLocks noChangeArrowheads="1"/>
          </p:cNvSpPr>
          <p:nvPr/>
        </p:nvSpPr>
        <p:spPr bwMode="auto">
          <a:xfrm>
            <a:off x="5775325" y="1576388"/>
            <a:ext cx="184150" cy="366712"/>
          </a:xfrm>
          <a:prstGeom prst="rect">
            <a:avLst/>
          </a:prstGeom>
          <a:noFill/>
          <a:ln w="9525">
            <a:noFill/>
            <a:miter lim="800000"/>
            <a:headEnd/>
            <a:tailEnd/>
          </a:ln>
        </p:spPr>
        <p:txBody>
          <a:bodyPr wrap="none">
            <a:spAutoFit/>
          </a:bodyPr>
          <a:lstStyle/>
          <a:p>
            <a:endParaRPr lang="en-US" dirty="0"/>
          </a:p>
        </p:txBody>
      </p:sp>
      <p:sp>
        <p:nvSpPr>
          <p:cNvPr id="16416" name="Text Box 111"/>
          <p:cNvSpPr txBox="1">
            <a:spLocks noChangeArrowheads="1"/>
          </p:cNvSpPr>
          <p:nvPr/>
        </p:nvSpPr>
        <p:spPr bwMode="auto">
          <a:xfrm>
            <a:off x="7720013" y="784225"/>
            <a:ext cx="184150" cy="366713"/>
          </a:xfrm>
          <a:prstGeom prst="rect">
            <a:avLst/>
          </a:prstGeom>
          <a:noFill/>
          <a:ln w="9525">
            <a:noFill/>
            <a:miter lim="800000"/>
            <a:headEnd/>
            <a:tailEnd/>
          </a:ln>
        </p:spPr>
        <p:txBody>
          <a:bodyPr wrap="none">
            <a:spAutoFit/>
          </a:bodyPr>
          <a:lstStyle/>
          <a:p>
            <a:endParaRPr lang="en-US" dirty="0"/>
          </a:p>
        </p:txBody>
      </p:sp>
      <p:sp>
        <p:nvSpPr>
          <p:cNvPr id="16418" name="Text Box 119"/>
          <p:cNvSpPr txBox="1">
            <a:spLocks noChangeArrowheads="1"/>
          </p:cNvSpPr>
          <p:nvPr/>
        </p:nvSpPr>
        <p:spPr bwMode="auto">
          <a:xfrm>
            <a:off x="1600200" y="4600575"/>
            <a:ext cx="184150" cy="366713"/>
          </a:xfrm>
          <a:prstGeom prst="rect">
            <a:avLst/>
          </a:prstGeom>
          <a:noFill/>
          <a:ln w="9525">
            <a:noFill/>
            <a:miter lim="800000"/>
            <a:headEnd/>
            <a:tailEnd/>
          </a:ln>
        </p:spPr>
        <p:txBody>
          <a:bodyPr wrap="none">
            <a:spAutoFit/>
          </a:bodyPr>
          <a:lstStyle/>
          <a:p>
            <a:endParaRPr lang="en-US" dirty="0"/>
          </a:p>
        </p:txBody>
      </p:sp>
      <p:sp>
        <p:nvSpPr>
          <p:cNvPr id="16419" name="Text Box 122"/>
          <p:cNvSpPr txBox="1">
            <a:spLocks noChangeArrowheads="1"/>
          </p:cNvSpPr>
          <p:nvPr/>
        </p:nvSpPr>
        <p:spPr bwMode="auto">
          <a:xfrm>
            <a:off x="2679700" y="5824538"/>
            <a:ext cx="184150" cy="366712"/>
          </a:xfrm>
          <a:prstGeom prst="rect">
            <a:avLst/>
          </a:prstGeom>
          <a:noFill/>
          <a:ln w="9525">
            <a:noFill/>
            <a:miter lim="800000"/>
            <a:headEnd/>
            <a:tailEnd/>
          </a:ln>
        </p:spPr>
        <p:txBody>
          <a:bodyPr wrap="none">
            <a:spAutoFit/>
          </a:bodyPr>
          <a:lstStyle/>
          <a:p>
            <a:endParaRPr lang="en-US" dirty="0"/>
          </a:p>
        </p:txBody>
      </p:sp>
      <p:sp>
        <p:nvSpPr>
          <p:cNvPr id="16420" name="Text Box 125"/>
          <p:cNvSpPr txBox="1">
            <a:spLocks noChangeArrowheads="1"/>
          </p:cNvSpPr>
          <p:nvPr/>
        </p:nvSpPr>
        <p:spPr bwMode="auto">
          <a:xfrm>
            <a:off x="1384300" y="6256338"/>
            <a:ext cx="184150" cy="366712"/>
          </a:xfrm>
          <a:prstGeom prst="rect">
            <a:avLst/>
          </a:prstGeom>
          <a:noFill/>
          <a:ln w="9525">
            <a:noFill/>
            <a:miter lim="800000"/>
            <a:headEnd/>
            <a:tailEnd/>
          </a:ln>
        </p:spPr>
        <p:txBody>
          <a:bodyPr wrap="none">
            <a:spAutoFit/>
          </a:bodyPr>
          <a:lstStyle/>
          <a:p>
            <a:endParaRPr lang="en-US" dirty="0"/>
          </a:p>
        </p:txBody>
      </p:sp>
      <p:sp>
        <p:nvSpPr>
          <p:cNvPr id="16421" name="Text Box 128"/>
          <p:cNvSpPr txBox="1">
            <a:spLocks noChangeArrowheads="1"/>
          </p:cNvSpPr>
          <p:nvPr/>
        </p:nvSpPr>
        <p:spPr bwMode="auto">
          <a:xfrm>
            <a:off x="1239838" y="6256338"/>
            <a:ext cx="184150" cy="366712"/>
          </a:xfrm>
          <a:prstGeom prst="rect">
            <a:avLst/>
          </a:prstGeom>
          <a:noFill/>
          <a:ln w="9525">
            <a:noFill/>
            <a:miter lim="800000"/>
            <a:headEnd/>
            <a:tailEnd/>
          </a:ln>
        </p:spPr>
        <p:txBody>
          <a:bodyPr wrap="none">
            <a:spAutoFit/>
          </a:bodyPr>
          <a:lstStyle/>
          <a:p>
            <a:endParaRPr lang="en-US" dirty="0"/>
          </a:p>
        </p:txBody>
      </p:sp>
      <p:sp>
        <p:nvSpPr>
          <p:cNvPr id="16422" name="Text Box 131"/>
          <p:cNvSpPr txBox="1">
            <a:spLocks noChangeArrowheads="1"/>
          </p:cNvSpPr>
          <p:nvPr/>
        </p:nvSpPr>
        <p:spPr bwMode="auto">
          <a:xfrm>
            <a:off x="1239838" y="6256338"/>
            <a:ext cx="184150" cy="366712"/>
          </a:xfrm>
          <a:prstGeom prst="rect">
            <a:avLst/>
          </a:prstGeom>
          <a:noFill/>
          <a:ln w="9525">
            <a:noFill/>
            <a:miter lim="800000"/>
            <a:headEnd/>
            <a:tailEnd/>
          </a:ln>
        </p:spPr>
        <p:txBody>
          <a:bodyPr wrap="none">
            <a:spAutoFit/>
          </a:bodyPr>
          <a:lstStyle/>
          <a:p>
            <a:endParaRPr lang="en-US" dirty="0"/>
          </a:p>
        </p:txBody>
      </p:sp>
      <p:sp>
        <p:nvSpPr>
          <p:cNvPr id="16423" name="Text Box 133"/>
          <p:cNvSpPr txBox="1">
            <a:spLocks noChangeArrowheads="1"/>
          </p:cNvSpPr>
          <p:nvPr/>
        </p:nvSpPr>
        <p:spPr bwMode="auto">
          <a:xfrm>
            <a:off x="3903663" y="6589713"/>
            <a:ext cx="184150" cy="366712"/>
          </a:xfrm>
          <a:prstGeom prst="rect">
            <a:avLst/>
          </a:prstGeom>
          <a:noFill/>
          <a:ln w="9525">
            <a:noFill/>
            <a:miter lim="800000"/>
            <a:headEnd/>
            <a:tailEnd/>
          </a:ln>
        </p:spPr>
        <p:txBody>
          <a:bodyPr wrap="none">
            <a:spAutoFit/>
          </a:bodyPr>
          <a:lstStyle/>
          <a:p>
            <a:endParaRPr lang="en-US" dirty="0"/>
          </a:p>
        </p:txBody>
      </p:sp>
      <p:sp>
        <p:nvSpPr>
          <p:cNvPr id="16424" name="Text Box 136"/>
          <p:cNvSpPr txBox="1">
            <a:spLocks noChangeArrowheads="1"/>
          </p:cNvSpPr>
          <p:nvPr/>
        </p:nvSpPr>
        <p:spPr bwMode="auto">
          <a:xfrm>
            <a:off x="1743075" y="1216025"/>
            <a:ext cx="184150" cy="366713"/>
          </a:xfrm>
          <a:prstGeom prst="rect">
            <a:avLst/>
          </a:prstGeom>
          <a:noFill/>
          <a:ln w="9525">
            <a:noFill/>
            <a:miter lim="800000"/>
            <a:headEnd/>
            <a:tailEnd/>
          </a:ln>
        </p:spPr>
        <p:txBody>
          <a:bodyPr wrap="none">
            <a:spAutoFit/>
          </a:bodyPr>
          <a:lstStyle/>
          <a:p>
            <a:endParaRPr lang="en-US" dirty="0"/>
          </a:p>
        </p:txBody>
      </p:sp>
      <p:sp>
        <p:nvSpPr>
          <p:cNvPr id="16425" name="Text Box 138"/>
          <p:cNvSpPr txBox="1">
            <a:spLocks noChangeArrowheads="1"/>
          </p:cNvSpPr>
          <p:nvPr/>
        </p:nvSpPr>
        <p:spPr bwMode="auto">
          <a:xfrm>
            <a:off x="6567488" y="1216025"/>
            <a:ext cx="184150" cy="366713"/>
          </a:xfrm>
          <a:prstGeom prst="rect">
            <a:avLst/>
          </a:prstGeom>
          <a:noFill/>
          <a:ln w="9525">
            <a:noFill/>
            <a:miter lim="800000"/>
            <a:headEnd/>
            <a:tailEnd/>
          </a:ln>
        </p:spPr>
        <p:txBody>
          <a:bodyPr wrap="none">
            <a:spAutoFit/>
          </a:bodyPr>
          <a:lstStyle/>
          <a:p>
            <a:endParaRPr lang="en-US" dirty="0"/>
          </a:p>
        </p:txBody>
      </p:sp>
      <p:sp>
        <p:nvSpPr>
          <p:cNvPr id="16426" name="Text Box 140"/>
          <p:cNvSpPr txBox="1">
            <a:spLocks noChangeArrowheads="1"/>
          </p:cNvSpPr>
          <p:nvPr/>
        </p:nvSpPr>
        <p:spPr bwMode="auto">
          <a:xfrm>
            <a:off x="6424613" y="3089275"/>
            <a:ext cx="184150" cy="366713"/>
          </a:xfrm>
          <a:prstGeom prst="rect">
            <a:avLst/>
          </a:prstGeom>
          <a:noFill/>
          <a:ln w="9525">
            <a:noFill/>
            <a:miter lim="800000"/>
            <a:headEnd/>
            <a:tailEnd/>
          </a:ln>
        </p:spPr>
        <p:txBody>
          <a:bodyPr wrap="none">
            <a:spAutoFit/>
          </a:bodyPr>
          <a:lstStyle/>
          <a:p>
            <a:endParaRPr lang="en-US" dirty="0"/>
          </a:p>
        </p:txBody>
      </p:sp>
      <p:grpSp>
        <p:nvGrpSpPr>
          <p:cNvPr id="2" name="Group 61"/>
          <p:cNvGrpSpPr/>
          <p:nvPr/>
        </p:nvGrpSpPr>
        <p:grpSpPr>
          <a:xfrm>
            <a:off x="99189" y="525780"/>
            <a:ext cx="4335651" cy="2880360"/>
            <a:chOff x="339219" y="582930"/>
            <a:chExt cx="4335651" cy="2880360"/>
          </a:xfrm>
        </p:grpSpPr>
        <p:graphicFrame>
          <p:nvGraphicFramePr>
            <p:cNvPr id="63" name="Chart 62"/>
            <p:cNvGraphicFramePr/>
            <p:nvPr/>
          </p:nvGraphicFramePr>
          <p:xfrm>
            <a:off x="342870" y="582930"/>
            <a:ext cx="4332000" cy="2880360"/>
          </p:xfrm>
          <a:graphic>
            <a:graphicData uri="http://schemas.openxmlformats.org/drawingml/2006/chart">
              <c:chart xmlns:c="http://schemas.openxmlformats.org/drawingml/2006/chart" xmlns:r="http://schemas.openxmlformats.org/officeDocument/2006/relationships" r:id="rId4"/>
            </a:graphicData>
          </a:graphic>
        </p:graphicFrame>
        <p:sp>
          <p:nvSpPr>
            <p:cNvPr id="16436" name="TextBox 71"/>
            <p:cNvSpPr txBox="1">
              <a:spLocks noChangeArrowheads="1"/>
            </p:cNvSpPr>
            <p:nvPr/>
          </p:nvSpPr>
          <p:spPr bwMode="auto">
            <a:xfrm>
              <a:off x="1854518" y="596583"/>
              <a:ext cx="1837372" cy="461665"/>
            </a:xfrm>
            <a:prstGeom prst="rect">
              <a:avLst/>
            </a:prstGeom>
            <a:noFill/>
            <a:ln w="9525">
              <a:noFill/>
              <a:miter lim="800000"/>
              <a:headEnd/>
              <a:tailEnd/>
            </a:ln>
          </p:spPr>
          <p:txBody>
            <a:bodyPr wrap="square">
              <a:spAutoFit/>
            </a:bodyPr>
            <a:lstStyle/>
            <a:p>
              <a:r>
                <a:rPr lang="en-US" sz="2400" b="1" dirty="0"/>
                <a:t>Immersion</a:t>
              </a:r>
            </a:p>
          </p:txBody>
        </p:sp>
        <p:sp>
          <p:nvSpPr>
            <p:cNvPr id="16439" name="TextBox 74"/>
            <p:cNvSpPr txBox="1">
              <a:spLocks noChangeArrowheads="1"/>
            </p:cNvSpPr>
            <p:nvPr/>
          </p:nvSpPr>
          <p:spPr bwMode="auto">
            <a:xfrm rot="16200000">
              <a:off x="-870728" y="1801624"/>
              <a:ext cx="2820003" cy="400110"/>
            </a:xfrm>
            <a:prstGeom prst="rect">
              <a:avLst/>
            </a:prstGeom>
            <a:noFill/>
            <a:ln w="9525">
              <a:noFill/>
              <a:miter lim="800000"/>
              <a:headEnd/>
              <a:tailEnd/>
            </a:ln>
          </p:spPr>
          <p:txBody>
            <a:bodyPr wrap="none">
              <a:spAutoFit/>
            </a:bodyPr>
            <a:lstStyle/>
            <a:p>
              <a:r>
                <a:rPr lang="en-US" sz="2000" dirty="0"/>
                <a:t>Log(virus copies/g fish)</a:t>
              </a:r>
            </a:p>
          </p:txBody>
        </p:sp>
      </p:grpSp>
      <p:sp>
        <p:nvSpPr>
          <p:cNvPr id="60" name="TextBox 59"/>
          <p:cNvSpPr txBox="1"/>
          <p:nvPr/>
        </p:nvSpPr>
        <p:spPr>
          <a:xfrm>
            <a:off x="-72740" y="6497433"/>
            <a:ext cx="3873881" cy="400110"/>
          </a:xfrm>
          <a:prstGeom prst="rect">
            <a:avLst/>
          </a:prstGeom>
          <a:noFill/>
        </p:spPr>
        <p:txBody>
          <a:bodyPr wrap="none" rtlCol="0">
            <a:spAutoFit/>
          </a:bodyPr>
          <a:lstStyle/>
          <a:p>
            <a:r>
              <a:rPr lang="en-US" sz="2000" dirty="0" smtClean="0"/>
              <a:t>(Wargo, et. al., J. Virology, 2011)</a:t>
            </a:r>
            <a:endParaRPr lang="en-US" sz="2000" dirty="0"/>
          </a:p>
        </p:txBody>
      </p:sp>
      <p:grpSp>
        <p:nvGrpSpPr>
          <p:cNvPr id="3" name="Group 71"/>
          <p:cNvGrpSpPr/>
          <p:nvPr/>
        </p:nvGrpSpPr>
        <p:grpSpPr>
          <a:xfrm>
            <a:off x="102870" y="3454083"/>
            <a:ext cx="4331970" cy="3085460"/>
            <a:chOff x="137160" y="3465513"/>
            <a:chExt cx="4331970" cy="3085460"/>
          </a:xfrm>
        </p:grpSpPr>
        <p:graphicFrame>
          <p:nvGraphicFramePr>
            <p:cNvPr id="64" name="Chart 63"/>
            <p:cNvGraphicFramePr/>
            <p:nvPr/>
          </p:nvGraphicFramePr>
          <p:xfrm>
            <a:off x="137160" y="3474720"/>
            <a:ext cx="4331970" cy="3076253"/>
          </p:xfrm>
          <a:graphic>
            <a:graphicData uri="http://schemas.openxmlformats.org/drawingml/2006/chart">
              <c:chart xmlns:c="http://schemas.openxmlformats.org/drawingml/2006/chart" xmlns:r="http://schemas.openxmlformats.org/officeDocument/2006/relationships" r:id="rId5"/>
            </a:graphicData>
          </a:graphic>
        </p:graphicFrame>
        <p:sp>
          <p:nvSpPr>
            <p:cNvPr id="16437" name="TextBox 72"/>
            <p:cNvSpPr txBox="1">
              <a:spLocks noChangeArrowheads="1"/>
            </p:cNvSpPr>
            <p:nvPr/>
          </p:nvSpPr>
          <p:spPr bwMode="auto">
            <a:xfrm>
              <a:off x="1671638" y="3465513"/>
              <a:ext cx="1723072" cy="461665"/>
            </a:xfrm>
            <a:prstGeom prst="rect">
              <a:avLst/>
            </a:prstGeom>
            <a:noFill/>
            <a:ln w="9525">
              <a:noFill/>
              <a:miter lim="800000"/>
              <a:headEnd/>
              <a:tailEnd/>
            </a:ln>
          </p:spPr>
          <p:txBody>
            <a:bodyPr wrap="square">
              <a:spAutoFit/>
            </a:bodyPr>
            <a:lstStyle/>
            <a:p>
              <a:r>
                <a:rPr lang="en-US" sz="2400" b="1" dirty="0"/>
                <a:t>Injection</a:t>
              </a:r>
            </a:p>
          </p:txBody>
        </p:sp>
        <p:sp>
          <p:nvSpPr>
            <p:cNvPr id="61" name="TextBox 74"/>
            <p:cNvSpPr txBox="1">
              <a:spLocks noChangeArrowheads="1"/>
            </p:cNvSpPr>
            <p:nvPr/>
          </p:nvSpPr>
          <p:spPr bwMode="auto">
            <a:xfrm rot="16200000">
              <a:off x="-1072657" y="4765804"/>
              <a:ext cx="2820003" cy="400110"/>
            </a:xfrm>
            <a:prstGeom prst="rect">
              <a:avLst/>
            </a:prstGeom>
            <a:noFill/>
            <a:ln w="9525">
              <a:noFill/>
              <a:miter lim="800000"/>
              <a:headEnd/>
              <a:tailEnd/>
            </a:ln>
          </p:spPr>
          <p:txBody>
            <a:bodyPr wrap="none">
              <a:spAutoFit/>
            </a:bodyPr>
            <a:lstStyle/>
            <a:p>
              <a:r>
                <a:rPr lang="en-US" sz="2000" dirty="0"/>
                <a:t>Log(virus copies/g fish)</a:t>
              </a:r>
            </a:p>
          </p:txBody>
        </p:sp>
      </p:grpSp>
      <p:sp>
        <p:nvSpPr>
          <p:cNvPr id="57" name="Oval 56"/>
          <p:cNvSpPr/>
          <p:nvPr/>
        </p:nvSpPr>
        <p:spPr>
          <a:xfrm>
            <a:off x="2080260" y="3846194"/>
            <a:ext cx="1303020" cy="1217296"/>
          </a:xfrm>
          <a:prstGeom prst="ellipse">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8" name="Oval 57"/>
          <p:cNvSpPr/>
          <p:nvPr/>
        </p:nvSpPr>
        <p:spPr>
          <a:xfrm>
            <a:off x="2141220" y="1129664"/>
            <a:ext cx="1303020" cy="1217296"/>
          </a:xfrm>
          <a:prstGeom prst="ellipse">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9" name="TextBox 58"/>
          <p:cNvSpPr txBox="1">
            <a:spLocks noChangeArrowheads="1"/>
          </p:cNvSpPr>
          <p:nvPr/>
        </p:nvSpPr>
        <p:spPr bwMode="auto">
          <a:xfrm>
            <a:off x="4549140" y="665392"/>
            <a:ext cx="4423409" cy="954107"/>
          </a:xfrm>
          <a:prstGeom prst="rect">
            <a:avLst/>
          </a:prstGeom>
          <a:noFill/>
          <a:ln w="9525">
            <a:noFill/>
            <a:miter lim="800000"/>
            <a:headEnd/>
            <a:tailEnd/>
          </a:ln>
        </p:spPr>
        <p:txBody>
          <a:bodyPr wrap="square">
            <a:spAutoFit/>
          </a:bodyPr>
          <a:lstStyle/>
          <a:p>
            <a:pPr algn="ctr"/>
            <a:r>
              <a:rPr lang="en-US" sz="2800" b="1" dirty="0">
                <a:solidFill>
                  <a:srgbClr val="660066"/>
                </a:solidFill>
              </a:rPr>
              <a:t> HV always produces more virus than LV</a:t>
            </a:r>
          </a:p>
        </p:txBody>
      </p:sp>
      <p:sp>
        <p:nvSpPr>
          <p:cNvPr id="66" name="Text Box 69"/>
          <p:cNvSpPr txBox="1">
            <a:spLocks noChangeArrowheads="1"/>
          </p:cNvSpPr>
          <p:nvPr/>
        </p:nvSpPr>
        <p:spPr bwMode="auto">
          <a:xfrm>
            <a:off x="4846190" y="3317591"/>
            <a:ext cx="3731984" cy="3539430"/>
          </a:xfrm>
          <a:prstGeom prst="rect">
            <a:avLst/>
          </a:prstGeom>
          <a:noFill/>
          <a:ln w="9525">
            <a:noFill/>
            <a:miter lim="800000"/>
            <a:headEnd/>
            <a:tailEnd/>
          </a:ln>
        </p:spPr>
        <p:txBody>
          <a:bodyPr wrap="none">
            <a:spAutoFit/>
          </a:bodyPr>
          <a:lstStyle/>
          <a:p>
            <a:pPr algn="ctr"/>
            <a:r>
              <a:rPr lang="en-US" sz="2800" u="sng" dirty="0" smtClean="0"/>
              <a:t>Viral load differences?</a:t>
            </a:r>
          </a:p>
          <a:p>
            <a:pPr algn="ctr"/>
            <a:endParaRPr lang="en-US" sz="2800" dirty="0" smtClean="0"/>
          </a:p>
          <a:p>
            <a:pPr algn="ctr"/>
            <a:endParaRPr lang="en-US" sz="2800" dirty="0" smtClean="0"/>
          </a:p>
          <a:p>
            <a:pPr algn="ctr"/>
            <a:endParaRPr lang="en-US" sz="2800" dirty="0" smtClean="0"/>
          </a:p>
          <a:p>
            <a:pPr algn="ctr"/>
            <a:endParaRPr lang="en-US" sz="2800" dirty="0" smtClean="0"/>
          </a:p>
          <a:p>
            <a:pPr algn="ctr"/>
            <a:endParaRPr lang="en-US" sz="2800" dirty="0" smtClean="0"/>
          </a:p>
          <a:p>
            <a:pPr algn="ctr"/>
            <a:r>
              <a:rPr lang="en-US" sz="2800" dirty="0" smtClean="0"/>
              <a:t>Replication? </a:t>
            </a:r>
          </a:p>
          <a:p>
            <a:pPr algn="ctr"/>
            <a:r>
              <a:rPr lang="en-US" sz="2800" dirty="0" smtClean="0"/>
              <a:t>Entry?</a:t>
            </a:r>
          </a:p>
        </p:txBody>
      </p:sp>
      <p:pic>
        <p:nvPicPr>
          <p:cNvPr id="67" name="Picture 16"/>
          <p:cNvPicPr>
            <a:picLocks noChangeAspect="1" noChangeArrowheads="1"/>
          </p:cNvPicPr>
          <p:nvPr/>
        </p:nvPicPr>
        <p:blipFill>
          <a:blip r:embed="rId6" cstate="print"/>
          <a:srcRect l="32349" t="24901" r="35303" b="45534"/>
          <a:stretch>
            <a:fillRect/>
          </a:stretch>
        </p:blipFill>
        <p:spPr>
          <a:xfrm>
            <a:off x="5326380" y="3818734"/>
            <a:ext cx="2697480" cy="2099474"/>
          </a:xfrm>
          <a:prstGeom prst="rect">
            <a:avLst/>
          </a:prstGeom>
        </p:spPr>
      </p:pic>
      <p:sp>
        <p:nvSpPr>
          <p:cNvPr id="55" name="Rectangle 12"/>
          <p:cNvSpPr txBox="1">
            <a:spLocks noChangeArrowheads="1"/>
          </p:cNvSpPr>
          <p:nvPr/>
        </p:nvSpPr>
        <p:spPr>
          <a:xfrm>
            <a:off x="0" y="8093"/>
            <a:ext cx="9143999" cy="554884"/>
          </a:xfrm>
          <a:prstGeom prst="rect">
            <a:avLst/>
          </a:prstGeom>
          <a:solidFill>
            <a:srgbClr val="99FFCC"/>
          </a:solidFill>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i="0" u="none" strike="noStrike" kern="0" cap="none" spc="0" normalizeH="0" baseline="0" noProof="0" dirty="0" smtClean="0">
                <a:ln>
                  <a:noFill/>
                </a:ln>
                <a:solidFill>
                  <a:schemeClr val="tx2"/>
                </a:solidFill>
                <a:effectLst/>
                <a:uLnTx/>
                <a:uFillTx/>
                <a:latin typeface="+mj-lt"/>
                <a:ea typeface="+mj-ea"/>
                <a:cs typeface="+mj-cs"/>
              </a:rPr>
              <a:t>Results: Mean Viral Load</a:t>
            </a:r>
          </a:p>
        </p:txBody>
      </p:sp>
    </p:spTree>
    <p:custDataLst>
      <p:tags r:id="rId1"/>
    </p:custDataLst>
    <p:extLst>
      <p:ext uri="{BB962C8B-B14F-4D97-AF65-F5344CB8AC3E}">
        <p14:creationId xmlns:p14="http://schemas.microsoft.com/office/powerpoint/2010/main" val="2832901105"/>
      </p:ext>
    </p:extLst>
  </p:cSld>
  <p:clrMapOvr>
    <a:masterClrMapping/>
  </p:clrMapOvr>
  <mc:AlternateContent xmlns:mc="http://schemas.openxmlformats.org/markup-compatibility/2006" xmlns:p14="http://schemas.microsoft.com/office/powerpoint/2010/main">
    <mc:Choice Requires="p14">
      <p:transition spd="slow" p14:dur="2000" advTm="57403"/>
    </mc:Choice>
    <mc:Fallback xmlns="">
      <p:transition spd="slow" advTm="57403"/>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6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4"/>
          <p:cNvSpPr txBox="1">
            <a:spLocks noChangeArrowheads="1"/>
          </p:cNvSpPr>
          <p:nvPr/>
        </p:nvSpPr>
        <p:spPr bwMode="auto">
          <a:xfrm>
            <a:off x="2535238" y="1720850"/>
            <a:ext cx="184150" cy="366713"/>
          </a:xfrm>
          <a:prstGeom prst="rect">
            <a:avLst/>
          </a:prstGeom>
          <a:noFill/>
          <a:ln w="9525">
            <a:noFill/>
            <a:miter lim="800000"/>
            <a:headEnd/>
            <a:tailEnd/>
          </a:ln>
        </p:spPr>
        <p:txBody>
          <a:bodyPr wrap="none">
            <a:spAutoFit/>
          </a:bodyPr>
          <a:lstStyle/>
          <a:p>
            <a:endParaRPr lang="en-US" dirty="0"/>
          </a:p>
        </p:txBody>
      </p:sp>
      <p:sp>
        <p:nvSpPr>
          <p:cNvPr id="3076" name="Text Box 8"/>
          <p:cNvSpPr txBox="1">
            <a:spLocks noChangeArrowheads="1"/>
          </p:cNvSpPr>
          <p:nvPr/>
        </p:nvSpPr>
        <p:spPr bwMode="auto">
          <a:xfrm>
            <a:off x="2176463" y="3016250"/>
            <a:ext cx="184150" cy="366713"/>
          </a:xfrm>
          <a:prstGeom prst="rect">
            <a:avLst/>
          </a:prstGeom>
          <a:noFill/>
          <a:ln w="9525">
            <a:noFill/>
            <a:miter lim="800000"/>
            <a:headEnd/>
            <a:tailEnd/>
          </a:ln>
        </p:spPr>
        <p:txBody>
          <a:bodyPr wrap="none">
            <a:spAutoFit/>
          </a:bodyPr>
          <a:lstStyle/>
          <a:p>
            <a:endParaRPr lang="en-US" dirty="0"/>
          </a:p>
        </p:txBody>
      </p:sp>
      <p:sp>
        <p:nvSpPr>
          <p:cNvPr id="3077" name="Text Box 12"/>
          <p:cNvSpPr txBox="1">
            <a:spLocks noChangeArrowheads="1"/>
          </p:cNvSpPr>
          <p:nvPr/>
        </p:nvSpPr>
        <p:spPr bwMode="auto">
          <a:xfrm>
            <a:off x="1455738" y="2439988"/>
            <a:ext cx="184150" cy="366712"/>
          </a:xfrm>
          <a:prstGeom prst="rect">
            <a:avLst/>
          </a:prstGeom>
          <a:noFill/>
          <a:ln w="9525">
            <a:noFill/>
            <a:miter lim="800000"/>
            <a:headEnd/>
            <a:tailEnd/>
          </a:ln>
        </p:spPr>
        <p:txBody>
          <a:bodyPr wrap="none">
            <a:spAutoFit/>
          </a:bodyPr>
          <a:lstStyle/>
          <a:p>
            <a:endParaRPr lang="en-US" dirty="0"/>
          </a:p>
        </p:txBody>
      </p:sp>
      <p:sp>
        <p:nvSpPr>
          <p:cNvPr id="3078" name="Text Box 16"/>
          <p:cNvSpPr txBox="1">
            <a:spLocks noChangeArrowheads="1"/>
          </p:cNvSpPr>
          <p:nvPr/>
        </p:nvSpPr>
        <p:spPr bwMode="auto">
          <a:xfrm>
            <a:off x="1311275" y="423863"/>
            <a:ext cx="184150" cy="366712"/>
          </a:xfrm>
          <a:prstGeom prst="rect">
            <a:avLst/>
          </a:prstGeom>
          <a:noFill/>
          <a:ln w="9525">
            <a:noFill/>
            <a:miter lim="800000"/>
            <a:headEnd/>
            <a:tailEnd/>
          </a:ln>
        </p:spPr>
        <p:txBody>
          <a:bodyPr wrap="none">
            <a:spAutoFit/>
          </a:bodyPr>
          <a:lstStyle/>
          <a:p>
            <a:endParaRPr lang="en-US" dirty="0"/>
          </a:p>
        </p:txBody>
      </p:sp>
      <p:sp>
        <p:nvSpPr>
          <p:cNvPr id="3079" name="Text Box 20"/>
          <p:cNvSpPr txBox="1">
            <a:spLocks noChangeArrowheads="1"/>
          </p:cNvSpPr>
          <p:nvPr/>
        </p:nvSpPr>
        <p:spPr bwMode="auto">
          <a:xfrm>
            <a:off x="1023938" y="5321300"/>
            <a:ext cx="184150" cy="366713"/>
          </a:xfrm>
          <a:prstGeom prst="rect">
            <a:avLst/>
          </a:prstGeom>
          <a:noFill/>
          <a:ln w="9525">
            <a:noFill/>
            <a:miter lim="800000"/>
            <a:headEnd/>
            <a:tailEnd/>
          </a:ln>
        </p:spPr>
        <p:txBody>
          <a:bodyPr wrap="none">
            <a:spAutoFit/>
          </a:bodyPr>
          <a:lstStyle/>
          <a:p>
            <a:endParaRPr lang="en-US" dirty="0"/>
          </a:p>
        </p:txBody>
      </p:sp>
      <p:sp>
        <p:nvSpPr>
          <p:cNvPr id="3080" name="Text Box 23"/>
          <p:cNvSpPr txBox="1">
            <a:spLocks noChangeArrowheads="1"/>
          </p:cNvSpPr>
          <p:nvPr/>
        </p:nvSpPr>
        <p:spPr bwMode="auto">
          <a:xfrm>
            <a:off x="2103438" y="3952875"/>
            <a:ext cx="184150" cy="366713"/>
          </a:xfrm>
          <a:prstGeom prst="rect">
            <a:avLst/>
          </a:prstGeom>
          <a:noFill/>
          <a:ln w="9525">
            <a:noFill/>
            <a:miter lim="800000"/>
            <a:headEnd/>
            <a:tailEnd/>
          </a:ln>
        </p:spPr>
        <p:txBody>
          <a:bodyPr wrap="none">
            <a:spAutoFit/>
          </a:bodyPr>
          <a:lstStyle/>
          <a:p>
            <a:endParaRPr lang="en-US" dirty="0"/>
          </a:p>
        </p:txBody>
      </p:sp>
      <p:sp>
        <p:nvSpPr>
          <p:cNvPr id="71707" name="Text Box 27"/>
          <p:cNvSpPr txBox="1">
            <a:spLocks noChangeArrowheads="1"/>
          </p:cNvSpPr>
          <p:nvPr/>
        </p:nvSpPr>
        <p:spPr bwMode="auto">
          <a:xfrm>
            <a:off x="0" y="5134928"/>
            <a:ext cx="9144000" cy="461665"/>
          </a:xfrm>
          <a:prstGeom prst="rect">
            <a:avLst/>
          </a:prstGeom>
          <a:noFill/>
          <a:ln w="9525">
            <a:noFill/>
            <a:miter lim="800000"/>
            <a:headEnd/>
            <a:tailEnd/>
          </a:ln>
        </p:spPr>
        <p:txBody>
          <a:bodyPr>
            <a:spAutoFit/>
          </a:bodyPr>
          <a:lstStyle/>
          <a:p>
            <a:pPr>
              <a:buFontTx/>
              <a:buChar char="•"/>
            </a:pPr>
            <a:r>
              <a:rPr lang="en-US" sz="2400" dirty="0"/>
              <a:t> Proportion of HV </a:t>
            </a:r>
            <a:r>
              <a:rPr lang="en-US" sz="2400" dirty="0" smtClean="0"/>
              <a:t>reduced </a:t>
            </a:r>
            <a:r>
              <a:rPr lang="en-US" sz="2400" dirty="0"/>
              <a:t>when bypass </a:t>
            </a:r>
            <a:r>
              <a:rPr lang="en-US" sz="2400" dirty="0" smtClean="0"/>
              <a:t>entry (P&lt;0.05)</a:t>
            </a:r>
            <a:endParaRPr lang="en-US" sz="2400" dirty="0"/>
          </a:p>
        </p:txBody>
      </p:sp>
      <p:sp>
        <p:nvSpPr>
          <p:cNvPr id="3082" name="Text Box 28"/>
          <p:cNvSpPr txBox="1">
            <a:spLocks noChangeArrowheads="1"/>
          </p:cNvSpPr>
          <p:nvPr/>
        </p:nvSpPr>
        <p:spPr bwMode="auto">
          <a:xfrm>
            <a:off x="735013" y="6400800"/>
            <a:ext cx="184150" cy="366713"/>
          </a:xfrm>
          <a:prstGeom prst="rect">
            <a:avLst/>
          </a:prstGeom>
          <a:noFill/>
          <a:ln w="9525">
            <a:noFill/>
            <a:miter lim="800000"/>
            <a:headEnd/>
            <a:tailEnd/>
          </a:ln>
        </p:spPr>
        <p:txBody>
          <a:bodyPr wrap="none">
            <a:spAutoFit/>
          </a:bodyPr>
          <a:lstStyle/>
          <a:p>
            <a:endParaRPr lang="en-US" dirty="0"/>
          </a:p>
        </p:txBody>
      </p:sp>
      <p:sp>
        <p:nvSpPr>
          <p:cNvPr id="11" name="TextBox 10"/>
          <p:cNvSpPr txBox="1">
            <a:spLocks noChangeArrowheads="1"/>
          </p:cNvSpPr>
          <p:nvPr/>
        </p:nvSpPr>
        <p:spPr bwMode="auto">
          <a:xfrm>
            <a:off x="0" y="5694998"/>
            <a:ext cx="9144000" cy="461962"/>
          </a:xfrm>
          <a:prstGeom prst="rect">
            <a:avLst/>
          </a:prstGeom>
          <a:noFill/>
          <a:ln w="9525">
            <a:noFill/>
            <a:miter lim="800000"/>
            <a:headEnd/>
            <a:tailEnd/>
          </a:ln>
        </p:spPr>
        <p:txBody>
          <a:bodyPr>
            <a:spAutoFit/>
          </a:bodyPr>
          <a:lstStyle/>
          <a:p>
            <a:pPr>
              <a:buFont typeface="Arial" charset="0"/>
              <a:buChar char="•"/>
            </a:pPr>
            <a:r>
              <a:rPr lang="en-US" sz="2400" dirty="0"/>
              <a:t> </a:t>
            </a:r>
            <a:r>
              <a:rPr lang="en-US" sz="2400" dirty="0" smtClean="0"/>
              <a:t>Advantage </a:t>
            </a:r>
            <a:r>
              <a:rPr lang="en-US" sz="2400" dirty="0"/>
              <a:t>of </a:t>
            </a:r>
            <a:r>
              <a:rPr lang="en-US" sz="2400" dirty="0" smtClean="0"/>
              <a:t>HV partially </a:t>
            </a:r>
            <a:r>
              <a:rPr lang="en-US" sz="2400" dirty="0"/>
              <a:t>due to more efficient entry</a:t>
            </a:r>
            <a:endParaRPr lang="en-US" sz="2400" b="1" dirty="0"/>
          </a:p>
        </p:txBody>
      </p:sp>
      <p:sp>
        <p:nvSpPr>
          <p:cNvPr id="3084" name="Text Box 35"/>
          <p:cNvSpPr txBox="1">
            <a:spLocks noChangeArrowheads="1"/>
          </p:cNvSpPr>
          <p:nvPr/>
        </p:nvSpPr>
        <p:spPr bwMode="auto">
          <a:xfrm>
            <a:off x="1239838" y="3160713"/>
            <a:ext cx="184150" cy="366712"/>
          </a:xfrm>
          <a:prstGeom prst="rect">
            <a:avLst/>
          </a:prstGeom>
          <a:noFill/>
          <a:ln w="9525">
            <a:noFill/>
            <a:miter lim="800000"/>
            <a:headEnd/>
            <a:tailEnd/>
          </a:ln>
        </p:spPr>
        <p:txBody>
          <a:bodyPr wrap="none">
            <a:spAutoFit/>
          </a:bodyPr>
          <a:lstStyle/>
          <a:p>
            <a:endParaRPr lang="en-US" dirty="0"/>
          </a:p>
        </p:txBody>
      </p:sp>
      <p:sp>
        <p:nvSpPr>
          <p:cNvPr id="3086" name="Text Box 40"/>
          <p:cNvSpPr txBox="1">
            <a:spLocks noChangeArrowheads="1"/>
          </p:cNvSpPr>
          <p:nvPr/>
        </p:nvSpPr>
        <p:spPr bwMode="auto">
          <a:xfrm>
            <a:off x="1743075" y="-79375"/>
            <a:ext cx="184150" cy="366713"/>
          </a:xfrm>
          <a:prstGeom prst="rect">
            <a:avLst/>
          </a:prstGeom>
          <a:noFill/>
          <a:ln w="9525">
            <a:noFill/>
            <a:miter lim="800000"/>
            <a:headEnd/>
            <a:tailEnd/>
          </a:ln>
        </p:spPr>
        <p:txBody>
          <a:bodyPr wrap="none">
            <a:spAutoFit/>
          </a:bodyPr>
          <a:lstStyle/>
          <a:p>
            <a:endParaRPr lang="en-US" dirty="0"/>
          </a:p>
        </p:txBody>
      </p:sp>
      <p:sp>
        <p:nvSpPr>
          <p:cNvPr id="3087" name="Rectangle 6"/>
          <p:cNvSpPr>
            <a:spLocks noChangeArrowheads="1"/>
          </p:cNvSpPr>
          <p:nvPr/>
        </p:nvSpPr>
        <p:spPr bwMode="auto">
          <a:xfrm>
            <a:off x="0" y="7445"/>
            <a:ext cx="9144000" cy="785574"/>
          </a:xfrm>
          <a:prstGeom prst="rect">
            <a:avLst/>
          </a:prstGeom>
          <a:solidFill>
            <a:srgbClr val="99FFCC"/>
          </a:solidFill>
          <a:ln w="9525">
            <a:noFill/>
            <a:miter lim="800000"/>
            <a:headEnd/>
            <a:tailEnd/>
          </a:ln>
        </p:spPr>
        <p:txBody>
          <a:bodyPr anchor="ctr"/>
          <a:lstStyle/>
          <a:p>
            <a:pPr algn="ctr"/>
            <a:r>
              <a:rPr lang="en-US" sz="3600" dirty="0">
                <a:solidFill>
                  <a:schemeClr val="tx2"/>
                </a:solidFill>
              </a:rPr>
              <a:t>Importance of Host Entry</a:t>
            </a:r>
          </a:p>
        </p:txBody>
      </p:sp>
      <p:sp>
        <p:nvSpPr>
          <p:cNvPr id="23" name="Text Box 70"/>
          <p:cNvSpPr txBox="1">
            <a:spLocks noChangeArrowheads="1"/>
          </p:cNvSpPr>
          <p:nvPr/>
        </p:nvSpPr>
        <p:spPr bwMode="auto">
          <a:xfrm>
            <a:off x="0" y="6286500"/>
            <a:ext cx="9144000" cy="461963"/>
          </a:xfrm>
          <a:prstGeom prst="rect">
            <a:avLst/>
          </a:prstGeom>
          <a:noFill/>
          <a:ln w="9525">
            <a:noFill/>
            <a:miter lim="800000"/>
            <a:headEnd/>
            <a:tailEnd/>
          </a:ln>
        </p:spPr>
        <p:txBody>
          <a:bodyPr>
            <a:spAutoFit/>
          </a:bodyPr>
          <a:lstStyle/>
          <a:p>
            <a:pPr>
              <a:buFontTx/>
              <a:buChar char="•"/>
            </a:pPr>
            <a:r>
              <a:rPr lang="en-US" sz="2400" b="1" dirty="0">
                <a:solidFill>
                  <a:srgbClr val="C00000"/>
                </a:solidFill>
              </a:rPr>
              <a:t> </a:t>
            </a:r>
            <a:r>
              <a:rPr lang="en-US" sz="2400" b="1" dirty="0" smtClean="0">
                <a:solidFill>
                  <a:srgbClr val="C00000"/>
                </a:solidFill>
              </a:rPr>
              <a:t>HV has replication advantage</a:t>
            </a:r>
            <a:endParaRPr lang="en-US" sz="2400" b="1" dirty="0">
              <a:solidFill>
                <a:srgbClr val="C00000"/>
              </a:solidFill>
            </a:endParaRPr>
          </a:p>
        </p:txBody>
      </p:sp>
      <p:graphicFrame>
        <p:nvGraphicFramePr>
          <p:cNvPr id="19" name="Chart 18"/>
          <p:cNvGraphicFramePr>
            <a:graphicFrameLocks/>
          </p:cNvGraphicFramePr>
          <p:nvPr/>
        </p:nvGraphicFramePr>
        <p:xfrm>
          <a:off x="467544" y="764704"/>
          <a:ext cx="8136904" cy="4032448"/>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1834236098"/>
      </p:ext>
    </p:extLst>
  </p:cSld>
  <p:clrMapOvr>
    <a:masterClrMapping/>
  </p:clrMapOvr>
  <mc:AlternateContent xmlns:mc="http://schemas.openxmlformats.org/markup-compatibility/2006" xmlns:p14="http://schemas.microsoft.com/office/powerpoint/2010/main">
    <mc:Choice Requires="p14">
      <p:transition spd="slow" p14:dur="2000" advTm="52280"/>
    </mc:Choice>
    <mc:Fallback xmlns="">
      <p:transition spd="slow" advTm="5228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7" grpId="0"/>
      <p:bldP spid="11" grpId="0"/>
      <p:bldP spid="23"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6"/>
          <p:cNvSpPr txBox="1">
            <a:spLocks noChangeArrowheads="1"/>
          </p:cNvSpPr>
          <p:nvPr/>
        </p:nvSpPr>
        <p:spPr bwMode="auto">
          <a:xfrm>
            <a:off x="3040063" y="5105400"/>
            <a:ext cx="184150" cy="366713"/>
          </a:xfrm>
          <a:prstGeom prst="rect">
            <a:avLst/>
          </a:prstGeom>
          <a:noFill/>
          <a:ln w="9525">
            <a:noFill/>
            <a:miter lim="800000"/>
            <a:headEnd/>
            <a:tailEnd/>
          </a:ln>
        </p:spPr>
        <p:txBody>
          <a:bodyPr wrap="none">
            <a:spAutoFit/>
          </a:bodyPr>
          <a:lstStyle/>
          <a:p>
            <a:endParaRPr lang="en-US" dirty="0"/>
          </a:p>
        </p:txBody>
      </p:sp>
      <p:sp>
        <p:nvSpPr>
          <p:cNvPr id="16388" name="Text Box 10"/>
          <p:cNvSpPr txBox="1">
            <a:spLocks noChangeArrowheads="1"/>
          </p:cNvSpPr>
          <p:nvPr/>
        </p:nvSpPr>
        <p:spPr bwMode="auto">
          <a:xfrm>
            <a:off x="2032000" y="5969000"/>
            <a:ext cx="184150" cy="366713"/>
          </a:xfrm>
          <a:prstGeom prst="rect">
            <a:avLst/>
          </a:prstGeom>
          <a:noFill/>
          <a:ln w="9525">
            <a:noFill/>
            <a:miter lim="800000"/>
            <a:headEnd/>
            <a:tailEnd/>
          </a:ln>
        </p:spPr>
        <p:txBody>
          <a:bodyPr wrap="none">
            <a:spAutoFit/>
          </a:bodyPr>
          <a:lstStyle/>
          <a:p>
            <a:endParaRPr lang="en-US" dirty="0"/>
          </a:p>
        </p:txBody>
      </p:sp>
      <p:sp>
        <p:nvSpPr>
          <p:cNvPr id="16391" name="Text Box 24"/>
          <p:cNvSpPr txBox="1">
            <a:spLocks noChangeArrowheads="1"/>
          </p:cNvSpPr>
          <p:nvPr/>
        </p:nvSpPr>
        <p:spPr bwMode="auto">
          <a:xfrm>
            <a:off x="2392363" y="6256338"/>
            <a:ext cx="184150" cy="366712"/>
          </a:xfrm>
          <a:prstGeom prst="rect">
            <a:avLst/>
          </a:prstGeom>
          <a:noFill/>
          <a:ln w="9525">
            <a:noFill/>
            <a:miter lim="800000"/>
            <a:headEnd/>
            <a:tailEnd/>
          </a:ln>
        </p:spPr>
        <p:txBody>
          <a:bodyPr wrap="none">
            <a:spAutoFit/>
          </a:bodyPr>
          <a:lstStyle/>
          <a:p>
            <a:endParaRPr lang="en-US" dirty="0"/>
          </a:p>
        </p:txBody>
      </p:sp>
      <p:sp>
        <p:nvSpPr>
          <p:cNvPr id="16392" name="Text Box 26"/>
          <p:cNvSpPr txBox="1">
            <a:spLocks noChangeArrowheads="1"/>
          </p:cNvSpPr>
          <p:nvPr/>
        </p:nvSpPr>
        <p:spPr bwMode="auto">
          <a:xfrm>
            <a:off x="1166813" y="6329363"/>
            <a:ext cx="184150" cy="366712"/>
          </a:xfrm>
          <a:prstGeom prst="rect">
            <a:avLst/>
          </a:prstGeom>
          <a:noFill/>
          <a:ln w="9525">
            <a:noFill/>
            <a:miter lim="800000"/>
            <a:headEnd/>
            <a:tailEnd/>
          </a:ln>
        </p:spPr>
        <p:txBody>
          <a:bodyPr wrap="none">
            <a:spAutoFit/>
          </a:bodyPr>
          <a:lstStyle/>
          <a:p>
            <a:endParaRPr lang="en-US" dirty="0"/>
          </a:p>
        </p:txBody>
      </p:sp>
      <p:sp>
        <p:nvSpPr>
          <p:cNvPr id="16393" name="Text Box 28"/>
          <p:cNvSpPr txBox="1">
            <a:spLocks noChangeArrowheads="1"/>
          </p:cNvSpPr>
          <p:nvPr/>
        </p:nvSpPr>
        <p:spPr bwMode="auto">
          <a:xfrm>
            <a:off x="1095375" y="784225"/>
            <a:ext cx="184150" cy="366713"/>
          </a:xfrm>
          <a:prstGeom prst="rect">
            <a:avLst/>
          </a:prstGeom>
          <a:noFill/>
          <a:ln w="9525">
            <a:noFill/>
            <a:miter lim="800000"/>
            <a:headEnd/>
            <a:tailEnd/>
          </a:ln>
        </p:spPr>
        <p:txBody>
          <a:bodyPr wrap="none">
            <a:spAutoFit/>
          </a:bodyPr>
          <a:lstStyle/>
          <a:p>
            <a:endParaRPr lang="en-US" dirty="0"/>
          </a:p>
        </p:txBody>
      </p:sp>
      <p:sp>
        <p:nvSpPr>
          <p:cNvPr id="16394" name="Text Box 34"/>
          <p:cNvSpPr txBox="1">
            <a:spLocks noChangeArrowheads="1"/>
          </p:cNvSpPr>
          <p:nvPr/>
        </p:nvSpPr>
        <p:spPr bwMode="auto">
          <a:xfrm>
            <a:off x="735013" y="2368550"/>
            <a:ext cx="184150" cy="366713"/>
          </a:xfrm>
          <a:prstGeom prst="rect">
            <a:avLst/>
          </a:prstGeom>
          <a:noFill/>
          <a:ln w="9525">
            <a:noFill/>
            <a:miter lim="800000"/>
            <a:headEnd/>
            <a:tailEnd/>
          </a:ln>
        </p:spPr>
        <p:txBody>
          <a:bodyPr wrap="none">
            <a:spAutoFit/>
          </a:bodyPr>
          <a:lstStyle/>
          <a:p>
            <a:endParaRPr lang="en-US" dirty="0"/>
          </a:p>
        </p:txBody>
      </p:sp>
      <p:sp>
        <p:nvSpPr>
          <p:cNvPr id="16395" name="Text Box 37"/>
          <p:cNvSpPr txBox="1">
            <a:spLocks noChangeArrowheads="1"/>
          </p:cNvSpPr>
          <p:nvPr/>
        </p:nvSpPr>
        <p:spPr bwMode="auto">
          <a:xfrm>
            <a:off x="4695825" y="2944813"/>
            <a:ext cx="184150" cy="366712"/>
          </a:xfrm>
          <a:prstGeom prst="rect">
            <a:avLst/>
          </a:prstGeom>
          <a:noFill/>
          <a:ln w="9525">
            <a:noFill/>
            <a:miter lim="800000"/>
            <a:headEnd/>
            <a:tailEnd/>
          </a:ln>
        </p:spPr>
        <p:txBody>
          <a:bodyPr wrap="none">
            <a:spAutoFit/>
          </a:bodyPr>
          <a:lstStyle/>
          <a:p>
            <a:endParaRPr lang="en-US" dirty="0"/>
          </a:p>
        </p:txBody>
      </p:sp>
      <p:sp>
        <p:nvSpPr>
          <p:cNvPr id="16397" name="Text Box 46"/>
          <p:cNvSpPr txBox="1">
            <a:spLocks noChangeArrowheads="1"/>
          </p:cNvSpPr>
          <p:nvPr/>
        </p:nvSpPr>
        <p:spPr bwMode="auto">
          <a:xfrm>
            <a:off x="2032000" y="3160713"/>
            <a:ext cx="184150" cy="366712"/>
          </a:xfrm>
          <a:prstGeom prst="rect">
            <a:avLst/>
          </a:prstGeom>
          <a:noFill/>
          <a:ln w="9525">
            <a:noFill/>
            <a:miter lim="800000"/>
            <a:headEnd/>
            <a:tailEnd/>
          </a:ln>
        </p:spPr>
        <p:txBody>
          <a:bodyPr wrap="none">
            <a:spAutoFit/>
          </a:bodyPr>
          <a:lstStyle/>
          <a:p>
            <a:endParaRPr lang="en-US" dirty="0"/>
          </a:p>
        </p:txBody>
      </p:sp>
      <p:sp>
        <p:nvSpPr>
          <p:cNvPr id="16398" name="Text Box 49"/>
          <p:cNvSpPr txBox="1">
            <a:spLocks noChangeArrowheads="1"/>
          </p:cNvSpPr>
          <p:nvPr/>
        </p:nvSpPr>
        <p:spPr bwMode="auto">
          <a:xfrm>
            <a:off x="2319338" y="5176838"/>
            <a:ext cx="184150" cy="366712"/>
          </a:xfrm>
          <a:prstGeom prst="rect">
            <a:avLst/>
          </a:prstGeom>
          <a:noFill/>
          <a:ln w="9525">
            <a:noFill/>
            <a:miter lim="800000"/>
            <a:headEnd/>
            <a:tailEnd/>
          </a:ln>
        </p:spPr>
        <p:txBody>
          <a:bodyPr wrap="none">
            <a:spAutoFit/>
          </a:bodyPr>
          <a:lstStyle/>
          <a:p>
            <a:endParaRPr lang="en-US" dirty="0"/>
          </a:p>
        </p:txBody>
      </p:sp>
      <p:sp>
        <p:nvSpPr>
          <p:cNvPr id="16399" name="Text Box 54"/>
          <p:cNvSpPr txBox="1">
            <a:spLocks noChangeArrowheads="1"/>
          </p:cNvSpPr>
          <p:nvPr/>
        </p:nvSpPr>
        <p:spPr bwMode="auto">
          <a:xfrm>
            <a:off x="2967038" y="2297113"/>
            <a:ext cx="184150" cy="366712"/>
          </a:xfrm>
          <a:prstGeom prst="rect">
            <a:avLst/>
          </a:prstGeom>
          <a:noFill/>
          <a:ln w="9525">
            <a:noFill/>
            <a:miter lim="800000"/>
            <a:headEnd/>
            <a:tailEnd/>
          </a:ln>
        </p:spPr>
        <p:txBody>
          <a:bodyPr wrap="none">
            <a:spAutoFit/>
          </a:bodyPr>
          <a:lstStyle/>
          <a:p>
            <a:endParaRPr lang="en-US" dirty="0"/>
          </a:p>
        </p:txBody>
      </p:sp>
      <p:sp>
        <p:nvSpPr>
          <p:cNvPr id="16401" name="Text Box 60"/>
          <p:cNvSpPr txBox="1">
            <a:spLocks noChangeArrowheads="1"/>
          </p:cNvSpPr>
          <p:nvPr/>
        </p:nvSpPr>
        <p:spPr bwMode="auto">
          <a:xfrm>
            <a:off x="4335463" y="5465763"/>
            <a:ext cx="184150" cy="366712"/>
          </a:xfrm>
          <a:prstGeom prst="rect">
            <a:avLst/>
          </a:prstGeom>
          <a:noFill/>
          <a:ln w="9525">
            <a:noFill/>
            <a:miter lim="800000"/>
            <a:headEnd/>
            <a:tailEnd/>
          </a:ln>
        </p:spPr>
        <p:txBody>
          <a:bodyPr wrap="none">
            <a:spAutoFit/>
          </a:bodyPr>
          <a:lstStyle/>
          <a:p>
            <a:endParaRPr lang="en-US" dirty="0"/>
          </a:p>
        </p:txBody>
      </p:sp>
      <p:sp>
        <p:nvSpPr>
          <p:cNvPr id="16402" name="Text Box 67"/>
          <p:cNvSpPr txBox="1">
            <a:spLocks noChangeArrowheads="1"/>
          </p:cNvSpPr>
          <p:nvPr/>
        </p:nvSpPr>
        <p:spPr bwMode="auto">
          <a:xfrm>
            <a:off x="1527175" y="4816475"/>
            <a:ext cx="184150" cy="366713"/>
          </a:xfrm>
          <a:prstGeom prst="rect">
            <a:avLst/>
          </a:prstGeom>
          <a:noFill/>
          <a:ln w="9525">
            <a:noFill/>
            <a:miter lim="800000"/>
            <a:headEnd/>
            <a:tailEnd/>
          </a:ln>
        </p:spPr>
        <p:txBody>
          <a:bodyPr wrap="none">
            <a:spAutoFit/>
          </a:bodyPr>
          <a:lstStyle/>
          <a:p>
            <a:endParaRPr lang="en-US" dirty="0"/>
          </a:p>
        </p:txBody>
      </p:sp>
      <p:sp>
        <p:nvSpPr>
          <p:cNvPr id="16403" name="Text Box 70"/>
          <p:cNvSpPr txBox="1">
            <a:spLocks noChangeArrowheads="1"/>
          </p:cNvSpPr>
          <p:nvPr/>
        </p:nvSpPr>
        <p:spPr bwMode="auto">
          <a:xfrm>
            <a:off x="663575" y="4168775"/>
            <a:ext cx="184150" cy="366713"/>
          </a:xfrm>
          <a:prstGeom prst="rect">
            <a:avLst/>
          </a:prstGeom>
          <a:noFill/>
          <a:ln w="9525">
            <a:noFill/>
            <a:miter lim="800000"/>
            <a:headEnd/>
            <a:tailEnd/>
          </a:ln>
        </p:spPr>
        <p:txBody>
          <a:bodyPr wrap="none">
            <a:spAutoFit/>
          </a:bodyPr>
          <a:lstStyle/>
          <a:p>
            <a:endParaRPr lang="en-US" dirty="0"/>
          </a:p>
        </p:txBody>
      </p:sp>
      <p:sp>
        <p:nvSpPr>
          <p:cNvPr id="16404" name="Text Box 73"/>
          <p:cNvSpPr txBox="1">
            <a:spLocks noChangeArrowheads="1"/>
          </p:cNvSpPr>
          <p:nvPr/>
        </p:nvSpPr>
        <p:spPr bwMode="auto">
          <a:xfrm>
            <a:off x="1816100" y="5969000"/>
            <a:ext cx="184150" cy="366713"/>
          </a:xfrm>
          <a:prstGeom prst="rect">
            <a:avLst/>
          </a:prstGeom>
          <a:noFill/>
          <a:ln w="9525">
            <a:noFill/>
            <a:miter lim="800000"/>
            <a:headEnd/>
            <a:tailEnd/>
          </a:ln>
        </p:spPr>
        <p:txBody>
          <a:bodyPr wrap="none">
            <a:spAutoFit/>
          </a:bodyPr>
          <a:lstStyle/>
          <a:p>
            <a:endParaRPr lang="en-US" dirty="0"/>
          </a:p>
        </p:txBody>
      </p:sp>
      <p:sp>
        <p:nvSpPr>
          <p:cNvPr id="16405" name="Text Box 76"/>
          <p:cNvSpPr txBox="1">
            <a:spLocks noChangeArrowheads="1"/>
          </p:cNvSpPr>
          <p:nvPr/>
        </p:nvSpPr>
        <p:spPr bwMode="auto">
          <a:xfrm>
            <a:off x="5343525" y="1073150"/>
            <a:ext cx="184150" cy="366713"/>
          </a:xfrm>
          <a:prstGeom prst="rect">
            <a:avLst/>
          </a:prstGeom>
          <a:noFill/>
          <a:ln w="9525">
            <a:noFill/>
            <a:miter lim="800000"/>
            <a:headEnd/>
            <a:tailEnd/>
          </a:ln>
        </p:spPr>
        <p:txBody>
          <a:bodyPr wrap="none">
            <a:spAutoFit/>
          </a:bodyPr>
          <a:lstStyle/>
          <a:p>
            <a:endParaRPr lang="en-US" dirty="0"/>
          </a:p>
        </p:txBody>
      </p:sp>
      <p:sp>
        <p:nvSpPr>
          <p:cNvPr id="16406" name="Text Box 79"/>
          <p:cNvSpPr txBox="1">
            <a:spLocks noChangeArrowheads="1"/>
          </p:cNvSpPr>
          <p:nvPr/>
        </p:nvSpPr>
        <p:spPr bwMode="auto">
          <a:xfrm>
            <a:off x="3184525" y="6329363"/>
            <a:ext cx="184150" cy="366712"/>
          </a:xfrm>
          <a:prstGeom prst="rect">
            <a:avLst/>
          </a:prstGeom>
          <a:noFill/>
          <a:ln w="9525">
            <a:noFill/>
            <a:miter lim="800000"/>
            <a:headEnd/>
            <a:tailEnd/>
          </a:ln>
        </p:spPr>
        <p:txBody>
          <a:bodyPr wrap="none">
            <a:spAutoFit/>
          </a:bodyPr>
          <a:lstStyle/>
          <a:p>
            <a:endParaRPr lang="en-US" dirty="0"/>
          </a:p>
        </p:txBody>
      </p:sp>
      <p:sp>
        <p:nvSpPr>
          <p:cNvPr id="16407" name="Text Box 81"/>
          <p:cNvSpPr txBox="1">
            <a:spLocks noChangeArrowheads="1"/>
          </p:cNvSpPr>
          <p:nvPr/>
        </p:nvSpPr>
        <p:spPr bwMode="auto">
          <a:xfrm>
            <a:off x="2967038" y="6329363"/>
            <a:ext cx="184150" cy="366712"/>
          </a:xfrm>
          <a:prstGeom prst="rect">
            <a:avLst/>
          </a:prstGeom>
          <a:noFill/>
          <a:ln w="9525">
            <a:noFill/>
            <a:miter lim="800000"/>
            <a:headEnd/>
            <a:tailEnd/>
          </a:ln>
        </p:spPr>
        <p:txBody>
          <a:bodyPr wrap="none">
            <a:spAutoFit/>
          </a:bodyPr>
          <a:lstStyle/>
          <a:p>
            <a:endParaRPr lang="en-US" dirty="0"/>
          </a:p>
        </p:txBody>
      </p:sp>
      <p:sp>
        <p:nvSpPr>
          <p:cNvPr id="16409" name="Text Box 88"/>
          <p:cNvSpPr txBox="1">
            <a:spLocks noChangeArrowheads="1"/>
          </p:cNvSpPr>
          <p:nvPr/>
        </p:nvSpPr>
        <p:spPr bwMode="auto">
          <a:xfrm>
            <a:off x="4984750" y="568325"/>
            <a:ext cx="184150" cy="366713"/>
          </a:xfrm>
          <a:prstGeom prst="rect">
            <a:avLst/>
          </a:prstGeom>
          <a:noFill/>
          <a:ln w="9525">
            <a:noFill/>
            <a:miter lim="800000"/>
            <a:headEnd/>
            <a:tailEnd/>
          </a:ln>
        </p:spPr>
        <p:txBody>
          <a:bodyPr wrap="none">
            <a:spAutoFit/>
          </a:bodyPr>
          <a:lstStyle/>
          <a:p>
            <a:endParaRPr lang="en-US" dirty="0"/>
          </a:p>
        </p:txBody>
      </p:sp>
      <p:sp>
        <p:nvSpPr>
          <p:cNvPr id="16410" name="Text Box 91"/>
          <p:cNvSpPr txBox="1">
            <a:spLocks noChangeArrowheads="1"/>
          </p:cNvSpPr>
          <p:nvPr/>
        </p:nvSpPr>
        <p:spPr bwMode="auto">
          <a:xfrm>
            <a:off x="4911725" y="1289050"/>
            <a:ext cx="184150" cy="366713"/>
          </a:xfrm>
          <a:prstGeom prst="rect">
            <a:avLst/>
          </a:prstGeom>
          <a:noFill/>
          <a:ln w="9525">
            <a:noFill/>
            <a:miter lim="800000"/>
            <a:headEnd/>
            <a:tailEnd/>
          </a:ln>
        </p:spPr>
        <p:txBody>
          <a:bodyPr wrap="none">
            <a:spAutoFit/>
          </a:bodyPr>
          <a:lstStyle/>
          <a:p>
            <a:endParaRPr lang="en-US" dirty="0"/>
          </a:p>
        </p:txBody>
      </p:sp>
      <p:sp>
        <p:nvSpPr>
          <p:cNvPr id="16412" name="Text Box 96"/>
          <p:cNvSpPr txBox="1">
            <a:spLocks noChangeArrowheads="1"/>
          </p:cNvSpPr>
          <p:nvPr/>
        </p:nvSpPr>
        <p:spPr bwMode="auto">
          <a:xfrm>
            <a:off x="1023938" y="1073150"/>
            <a:ext cx="184150" cy="366713"/>
          </a:xfrm>
          <a:prstGeom prst="rect">
            <a:avLst/>
          </a:prstGeom>
          <a:noFill/>
          <a:ln w="9525">
            <a:noFill/>
            <a:miter lim="800000"/>
            <a:headEnd/>
            <a:tailEnd/>
          </a:ln>
        </p:spPr>
        <p:txBody>
          <a:bodyPr wrap="none">
            <a:spAutoFit/>
          </a:bodyPr>
          <a:lstStyle/>
          <a:p>
            <a:endParaRPr lang="en-US" dirty="0"/>
          </a:p>
        </p:txBody>
      </p:sp>
      <p:sp>
        <p:nvSpPr>
          <p:cNvPr id="16413" name="Text Box 102"/>
          <p:cNvSpPr txBox="1">
            <a:spLocks noChangeArrowheads="1"/>
          </p:cNvSpPr>
          <p:nvPr/>
        </p:nvSpPr>
        <p:spPr bwMode="auto">
          <a:xfrm>
            <a:off x="2176463" y="3736975"/>
            <a:ext cx="184150" cy="366713"/>
          </a:xfrm>
          <a:prstGeom prst="rect">
            <a:avLst/>
          </a:prstGeom>
          <a:noFill/>
          <a:ln w="9525">
            <a:noFill/>
            <a:miter lim="800000"/>
            <a:headEnd/>
            <a:tailEnd/>
          </a:ln>
        </p:spPr>
        <p:txBody>
          <a:bodyPr wrap="none">
            <a:spAutoFit/>
          </a:bodyPr>
          <a:lstStyle/>
          <a:p>
            <a:endParaRPr lang="en-US" dirty="0"/>
          </a:p>
        </p:txBody>
      </p:sp>
      <p:sp>
        <p:nvSpPr>
          <p:cNvPr id="16414" name="Text Box 105"/>
          <p:cNvSpPr txBox="1">
            <a:spLocks noChangeArrowheads="1"/>
          </p:cNvSpPr>
          <p:nvPr/>
        </p:nvSpPr>
        <p:spPr bwMode="auto">
          <a:xfrm>
            <a:off x="1527175" y="6256338"/>
            <a:ext cx="184150" cy="366712"/>
          </a:xfrm>
          <a:prstGeom prst="rect">
            <a:avLst/>
          </a:prstGeom>
          <a:noFill/>
          <a:ln w="9525">
            <a:noFill/>
            <a:miter lim="800000"/>
            <a:headEnd/>
            <a:tailEnd/>
          </a:ln>
        </p:spPr>
        <p:txBody>
          <a:bodyPr wrap="none">
            <a:spAutoFit/>
          </a:bodyPr>
          <a:lstStyle/>
          <a:p>
            <a:endParaRPr lang="en-US" dirty="0"/>
          </a:p>
        </p:txBody>
      </p:sp>
      <p:sp>
        <p:nvSpPr>
          <p:cNvPr id="16415" name="Text Box 108"/>
          <p:cNvSpPr txBox="1">
            <a:spLocks noChangeArrowheads="1"/>
          </p:cNvSpPr>
          <p:nvPr/>
        </p:nvSpPr>
        <p:spPr bwMode="auto">
          <a:xfrm>
            <a:off x="5775325" y="1576388"/>
            <a:ext cx="184150" cy="366712"/>
          </a:xfrm>
          <a:prstGeom prst="rect">
            <a:avLst/>
          </a:prstGeom>
          <a:noFill/>
          <a:ln w="9525">
            <a:noFill/>
            <a:miter lim="800000"/>
            <a:headEnd/>
            <a:tailEnd/>
          </a:ln>
        </p:spPr>
        <p:txBody>
          <a:bodyPr wrap="none">
            <a:spAutoFit/>
          </a:bodyPr>
          <a:lstStyle/>
          <a:p>
            <a:endParaRPr lang="en-US" dirty="0"/>
          </a:p>
        </p:txBody>
      </p:sp>
      <p:sp>
        <p:nvSpPr>
          <p:cNvPr id="16416" name="Text Box 111"/>
          <p:cNvSpPr txBox="1">
            <a:spLocks noChangeArrowheads="1"/>
          </p:cNvSpPr>
          <p:nvPr/>
        </p:nvSpPr>
        <p:spPr bwMode="auto">
          <a:xfrm>
            <a:off x="7720013" y="784225"/>
            <a:ext cx="184150" cy="366713"/>
          </a:xfrm>
          <a:prstGeom prst="rect">
            <a:avLst/>
          </a:prstGeom>
          <a:noFill/>
          <a:ln w="9525">
            <a:noFill/>
            <a:miter lim="800000"/>
            <a:headEnd/>
            <a:tailEnd/>
          </a:ln>
        </p:spPr>
        <p:txBody>
          <a:bodyPr wrap="none">
            <a:spAutoFit/>
          </a:bodyPr>
          <a:lstStyle/>
          <a:p>
            <a:endParaRPr lang="en-US" dirty="0"/>
          </a:p>
        </p:txBody>
      </p:sp>
      <p:sp>
        <p:nvSpPr>
          <p:cNvPr id="16418" name="Text Box 119"/>
          <p:cNvSpPr txBox="1">
            <a:spLocks noChangeArrowheads="1"/>
          </p:cNvSpPr>
          <p:nvPr/>
        </p:nvSpPr>
        <p:spPr bwMode="auto">
          <a:xfrm>
            <a:off x="1600200" y="4600575"/>
            <a:ext cx="184150" cy="366713"/>
          </a:xfrm>
          <a:prstGeom prst="rect">
            <a:avLst/>
          </a:prstGeom>
          <a:noFill/>
          <a:ln w="9525">
            <a:noFill/>
            <a:miter lim="800000"/>
            <a:headEnd/>
            <a:tailEnd/>
          </a:ln>
        </p:spPr>
        <p:txBody>
          <a:bodyPr wrap="none">
            <a:spAutoFit/>
          </a:bodyPr>
          <a:lstStyle/>
          <a:p>
            <a:endParaRPr lang="en-US" dirty="0"/>
          </a:p>
        </p:txBody>
      </p:sp>
      <p:sp>
        <p:nvSpPr>
          <p:cNvPr id="16419" name="Text Box 122"/>
          <p:cNvSpPr txBox="1">
            <a:spLocks noChangeArrowheads="1"/>
          </p:cNvSpPr>
          <p:nvPr/>
        </p:nvSpPr>
        <p:spPr bwMode="auto">
          <a:xfrm>
            <a:off x="2679700" y="5824538"/>
            <a:ext cx="184150" cy="366712"/>
          </a:xfrm>
          <a:prstGeom prst="rect">
            <a:avLst/>
          </a:prstGeom>
          <a:noFill/>
          <a:ln w="9525">
            <a:noFill/>
            <a:miter lim="800000"/>
            <a:headEnd/>
            <a:tailEnd/>
          </a:ln>
        </p:spPr>
        <p:txBody>
          <a:bodyPr wrap="none">
            <a:spAutoFit/>
          </a:bodyPr>
          <a:lstStyle/>
          <a:p>
            <a:endParaRPr lang="en-US" dirty="0"/>
          </a:p>
        </p:txBody>
      </p:sp>
      <p:sp>
        <p:nvSpPr>
          <p:cNvPr id="16420" name="Text Box 125"/>
          <p:cNvSpPr txBox="1">
            <a:spLocks noChangeArrowheads="1"/>
          </p:cNvSpPr>
          <p:nvPr/>
        </p:nvSpPr>
        <p:spPr bwMode="auto">
          <a:xfrm>
            <a:off x="1384300" y="6256338"/>
            <a:ext cx="184150" cy="366712"/>
          </a:xfrm>
          <a:prstGeom prst="rect">
            <a:avLst/>
          </a:prstGeom>
          <a:noFill/>
          <a:ln w="9525">
            <a:noFill/>
            <a:miter lim="800000"/>
            <a:headEnd/>
            <a:tailEnd/>
          </a:ln>
        </p:spPr>
        <p:txBody>
          <a:bodyPr wrap="none">
            <a:spAutoFit/>
          </a:bodyPr>
          <a:lstStyle/>
          <a:p>
            <a:endParaRPr lang="en-US" dirty="0"/>
          </a:p>
        </p:txBody>
      </p:sp>
      <p:sp>
        <p:nvSpPr>
          <p:cNvPr id="16421" name="Text Box 128"/>
          <p:cNvSpPr txBox="1">
            <a:spLocks noChangeArrowheads="1"/>
          </p:cNvSpPr>
          <p:nvPr/>
        </p:nvSpPr>
        <p:spPr bwMode="auto">
          <a:xfrm>
            <a:off x="1239838" y="6256338"/>
            <a:ext cx="184150" cy="366712"/>
          </a:xfrm>
          <a:prstGeom prst="rect">
            <a:avLst/>
          </a:prstGeom>
          <a:noFill/>
          <a:ln w="9525">
            <a:noFill/>
            <a:miter lim="800000"/>
            <a:headEnd/>
            <a:tailEnd/>
          </a:ln>
        </p:spPr>
        <p:txBody>
          <a:bodyPr wrap="none">
            <a:spAutoFit/>
          </a:bodyPr>
          <a:lstStyle/>
          <a:p>
            <a:endParaRPr lang="en-US" dirty="0"/>
          </a:p>
        </p:txBody>
      </p:sp>
      <p:sp>
        <p:nvSpPr>
          <p:cNvPr id="16422" name="Text Box 131"/>
          <p:cNvSpPr txBox="1">
            <a:spLocks noChangeArrowheads="1"/>
          </p:cNvSpPr>
          <p:nvPr/>
        </p:nvSpPr>
        <p:spPr bwMode="auto">
          <a:xfrm>
            <a:off x="1239838" y="6256338"/>
            <a:ext cx="184150" cy="366712"/>
          </a:xfrm>
          <a:prstGeom prst="rect">
            <a:avLst/>
          </a:prstGeom>
          <a:noFill/>
          <a:ln w="9525">
            <a:noFill/>
            <a:miter lim="800000"/>
            <a:headEnd/>
            <a:tailEnd/>
          </a:ln>
        </p:spPr>
        <p:txBody>
          <a:bodyPr wrap="none">
            <a:spAutoFit/>
          </a:bodyPr>
          <a:lstStyle/>
          <a:p>
            <a:endParaRPr lang="en-US" dirty="0"/>
          </a:p>
        </p:txBody>
      </p:sp>
      <p:sp>
        <p:nvSpPr>
          <p:cNvPr id="16423" name="Text Box 133"/>
          <p:cNvSpPr txBox="1">
            <a:spLocks noChangeArrowheads="1"/>
          </p:cNvSpPr>
          <p:nvPr/>
        </p:nvSpPr>
        <p:spPr bwMode="auto">
          <a:xfrm>
            <a:off x="3903663" y="6589713"/>
            <a:ext cx="184150" cy="366712"/>
          </a:xfrm>
          <a:prstGeom prst="rect">
            <a:avLst/>
          </a:prstGeom>
          <a:noFill/>
          <a:ln w="9525">
            <a:noFill/>
            <a:miter lim="800000"/>
            <a:headEnd/>
            <a:tailEnd/>
          </a:ln>
        </p:spPr>
        <p:txBody>
          <a:bodyPr wrap="none">
            <a:spAutoFit/>
          </a:bodyPr>
          <a:lstStyle/>
          <a:p>
            <a:endParaRPr lang="en-US" dirty="0"/>
          </a:p>
        </p:txBody>
      </p:sp>
      <p:sp>
        <p:nvSpPr>
          <p:cNvPr id="16424" name="Text Box 136"/>
          <p:cNvSpPr txBox="1">
            <a:spLocks noChangeArrowheads="1"/>
          </p:cNvSpPr>
          <p:nvPr/>
        </p:nvSpPr>
        <p:spPr bwMode="auto">
          <a:xfrm>
            <a:off x="1743075" y="1216025"/>
            <a:ext cx="184150" cy="366713"/>
          </a:xfrm>
          <a:prstGeom prst="rect">
            <a:avLst/>
          </a:prstGeom>
          <a:noFill/>
          <a:ln w="9525">
            <a:noFill/>
            <a:miter lim="800000"/>
            <a:headEnd/>
            <a:tailEnd/>
          </a:ln>
        </p:spPr>
        <p:txBody>
          <a:bodyPr wrap="none">
            <a:spAutoFit/>
          </a:bodyPr>
          <a:lstStyle/>
          <a:p>
            <a:endParaRPr lang="en-US" dirty="0"/>
          </a:p>
        </p:txBody>
      </p:sp>
      <p:sp>
        <p:nvSpPr>
          <p:cNvPr id="16425" name="Text Box 138"/>
          <p:cNvSpPr txBox="1">
            <a:spLocks noChangeArrowheads="1"/>
          </p:cNvSpPr>
          <p:nvPr/>
        </p:nvSpPr>
        <p:spPr bwMode="auto">
          <a:xfrm>
            <a:off x="6567488" y="1216025"/>
            <a:ext cx="184150" cy="366713"/>
          </a:xfrm>
          <a:prstGeom prst="rect">
            <a:avLst/>
          </a:prstGeom>
          <a:noFill/>
          <a:ln w="9525">
            <a:noFill/>
            <a:miter lim="800000"/>
            <a:headEnd/>
            <a:tailEnd/>
          </a:ln>
        </p:spPr>
        <p:txBody>
          <a:bodyPr wrap="none">
            <a:spAutoFit/>
          </a:bodyPr>
          <a:lstStyle/>
          <a:p>
            <a:endParaRPr lang="en-US" dirty="0"/>
          </a:p>
        </p:txBody>
      </p:sp>
      <p:sp>
        <p:nvSpPr>
          <p:cNvPr id="16426" name="Text Box 140"/>
          <p:cNvSpPr txBox="1">
            <a:spLocks noChangeArrowheads="1"/>
          </p:cNvSpPr>
          <p:nvPr/>
        </p:nvSpPr>
        <p:spPr bwMode="auto">
          <a:xfrm>
            <a:off x="6424613" y="3089275"/>
            <a:ext cx="184150" cy="366713"/>
          </a:xfrm>
          <a:prstGeom prst="rect">
            <a:avLst/>
          </a:prstGeom>
          <a:noFill/>
          <a:ln w="9525">
            <a:noFill/>
            <a:miter lim="800000"/>
            <a:headEnd/>
            <a:tailEnd/>
          </a:ln>
        </p:spPr>
        <p:txBody>
          <a:bodyPr wrap="none">
            <a:spAutoFit/>
          </a:bodyPr>
          <a:lstStyle/>
          <a:p>
            <a:endParaRPr lang="en-US" dirty="0"/>
          </a:p>
        </p:txBody>
      </p:sp>
      <p:grpSp>
        <p:nvGrpSpPr>
          <p:cNvPr id="62" name="Group 61"/>
          <p:cNvGrpSpPr/>
          <p:nvPr/>
        </p:nvGrpSpPr>
        <p:grpSpPr>
          <a:xfrm>
            <a:off x="99189" y="525780"/>
            <a:ext cx="4335651" cy="2880360"/>
            <a:chOff x="339219" y="582930"/>
            <a:chExt cx="4335651" cy="2880360"/>
          </a:xfrm>
        </p:grpSpPr>
        <p:graphicFrame>
          <p:nvGraphicFramePr>
            <p:cNvPr id="63" name="Chart 62"/>
            <p:cNvGraphicFramePr/>
            <p:nvPr/>
          </p:nvGraphicFramePr>
          <p:xfrm>
            <a:off x="342870" y="582930"/>
            <a:ext cx="4332000" cy="2880360"/>
          </p:xfrm>
          <a:graphic>
            <a:graphicData uri="http://schemas.openxmlformats.org/drawingml/2006/chart">
              <c:chart xmlns:c="http://schemas.openxmlformats.org/drawingml/2006/chart" xmlns:r="http://schemas.openxmlformats.org/officeDocument/2006/relationships" r:id="rId4"/>
            </a:graphicData>
          </a:graphic>
        </p:graphicFrame>
        <p:sp>
          <p:nvSpPr>
            <p:cNvPr id="16436" name="TextBox 71"/>
            <p:cNvSpPr txBox="1">
              <a:spLocks noChangeArrowheads="1"/>
            </p:cNvSpPr>
            <p:nvPr/>
          </p:nvSpPr>
          <p:spPr bwMode="auto">
            <a:xfrm>
              <a:off x="1854518" y="596583"/>
              <a:ext cx="1837372" cy="461665"/>
            </a:xfrm>
            <a:prstGeom prst="rect">
              <a:avLst/>
            </a:prstGeom>
            <a:noFill/>
            <a:ln w="9525">
              <a:noFill/>
              <a:miter lim="800000"/>
              <a:headEnd/>
              <a:tailEnd/>
            </a:ln>
          </p:spPr>
          <p:txBody>
            <a:bodyPr wrap="square">
              <a:spAutoFit/>
            </a:bodyPr>
            <a:lstStyle/>
            <a:p>
              <a:r>
                <a:rPr lang="en-US" sz="2400" b="1" dirty="0"/>
                <a:t>Immersion</a:t>
              </a:r>
            </a:p>
          </p:txBody>
        </p:sp>
        <p:sp>
          <p:nvSpPr>
            <p:cNvPr id="16439" name="TextBox 74"/>
            <p:cNvSpPr txBox="1">
              <a:spLocks noChangeArrowheads="1"/>
            </p:cNvSpPr>
            <p:nvPr/>
          </p:nvSpPr>
          <p:spPr bwMode="auto">
            <a:xfrm rot="16200000">
              <a:off x="-870728" y="1801624"/>
              <a:ext cx="2820003" cy="400110"/>
            </a:xfrm>
            <a:prstGeom prst="rect">
              <a:avLst/>
            </a:prstGeom>
            <a:noFill/>
            <a:ln w="9525">
              <a:noFill/>
              <a:miter lim="800000"/>
              <a:headEnd/>
              <a:tailEnd/>
            </a:ln>
          </p:spPr>
          <p:txBody>
            <a:bodyPr wrap="none">
              <a:spAutoFit/>
            </a:bodyPr>
            <a:lstStyle/>
            <a:p>
              <a:r>
                <a:rPr lang="en-US" sz="2000" dirty="0"/>
                <a:t>Log(virus copies/g fish)</a:t>
              </a:r>
            </a:p>
          </p:txBody>
        </p:sp>
      </p:grpSp>
      <p:sp>
        <p:nvSpPr>
          <p:cNvPr id="60" name="TextBox 59"/>
          <p:cNvSpPr txBox="1"/>
          <p:nvPr/>
        </p:nvSpPr>
        <p:spPr>
          <a:xfrm>
            <a:off x="-72740" y="6497433"/>
            <a:ext cx="3873881" cy="400110"/>
          </a:xfrm>
          <a:prstGeom prst="rect">
            <a:avLst/>
          </a:prstGeom>
          <a:noFill/>
        </p:spPr>
        <p:txBody>
          <a:bodyPr wrap="none" rtlCol="0">
            <a:spAutoFit/>
          </a:bodyPr>
          <a:lstStyle/>
          <a:p>
            <a:r>
              <a:rPr lang="en-US" sz="2000" dirty="0" smtClean="0"/>
              <a:t>(Wargo, et. al., J. Virology, 2011)</a:t>
            </a:r>
            <a:endParaRPr lang="en-US" sz="2000" dirty="0"/>
          </a:p>
        </p:txBody>
      </p:sp>
      <p:grpSp>
        <p:nvGrpSpPr>
          <p:cNvPr id="72" name="Group 71"/>
          <p:cNvGrpSpPr/>
          <p:nvPr/>
        </p:nvGrpSpPr>
        <p:grpSpPr>
          <a:xfrm>
            <a:off x="102870" y="3454083"/>
            <a:ext cx="4331970" cy="3085460"/>
            <a:chOff x="137160" y="3465513"/>
            <a:chExt cx="4331970" cy="3085460"/>
          </a:xfrm>
        </p:grpSpPr>
        <p:graphicFrame>
          <p:nvGraphicFramePr>
            <p:cNvPr id="64" name="Chart 63"/>
            <p:cNvGraphicFramePr/>
            <p:nvPr/>
          </p:nvGraphicFramePr>
          <p:xfrm>
            <a:off x="137160" y="3474720"/>
            <a:ext cx="4331970" cy="3076253"/>
          </p:xfrm>
          <a:graphic>
            <a:graphicData uri="http://schemas.openxmlformats.org/drawingml/2006/chart">
              <c:chart xmlns:c="http://schemas.openxmlformats.org/drawingml/2006/chart" xmlns:r="http://schemas.openxmlformats.org/officeDocument/2006/relationships" r:id="rId5"/>
            </a:graphicData>
          </a:graphic>
        </p:graphicFrame>
        <p:sp>
          <p:nvSpPr>
            <p:cNvPr id="16437" name="TextBox 72"/>
            <p:cNvSpPr txBox="1">
              <a:spLocks noChangeArrowheads="1"/>
            </p:cNvSpPr>
            <p:nvPr/>
          </p:nvSpPr>
          <p:spPr bwMode="auto">
            <a:xfrm>
              <a:off x="1671638" y="3465513"/>
              <a:ext cx="1723072" cy="461665"/>
            </a:xfrm>
            <a:prstGeom prst="rect">
              <a:avLst/>
            </a:prstGeom>
            <a:noFill/>
            <a:ln w="9525">
              <a:noFill/>
              <a:miter lim="800000"/>
              <a:headEnd/>
              <a:tailEnd/>
            </a:ln>
          </p:spPr>
          <p:txBody>
            <a:bodyPr wrap="square">
              <a:spAutoFit/>
            </a:bodyPr>
            <a:lstStyle/>
            <a:p>
              <a:r>
                <a:rPr lang="en-US" sz="2400" b="1" dirty="0"/>
                <a:t>Injection</a:t>
              </a:r>
            </a:p>
          </p:txBody>
        </p:sp>
        <p:sp>
          <p:nvSpPr>
            <p:cNvPr id="61" name="TextBox 74"/>
            <p:cNvSpPr txBox="1">
              <a:spLocks noChangeArrowheads="1"/>
            </p:cNvSpPr>
            <p:nvPr/>
          </p:nvSpPr>
          <p:spPr bwMode="auto">
            <a:xfrm rot="16200000">
              <a:off x="-1072657" y="4765804"/>
              <a:ext cx="2820003" cy="400110"/>
            </a:xfrm>
            <a:prstGeom prst="rect">
              <a:avLst/>
            </a:prstGeom>
            <a:noFill/>
            <a:ln w="9525">
              <a:noFill/>
              <a:miter lim="800000"/>
              <a:headEnd/>
              <a:tailEnd/>
            </a:ln>
          </p:spPr>
          <p:txBody>
            <a:bodyPr wrap="none">
              <a:spAutoFit/>
            </a:bodyPr>
            <a:lstStyle/>
            <a:p>
              <a:r>
                <a:rPr lang="en-US" sz="2000" dirty="0"/>
                <a:t>Log(virus copies/g fish)</a:t>
              </a:r>
            </a:p>
          </p:txBody>
        </p:sp>
      </p:grpSp>
      <p:sp>
        <p:nvSpPr>
          <p:cNvPr id="70" name="Text Box 6"/>
          <p:cNvSpPr txBox="1">
            <a:spLocks noChangeArrowheads="1"/>
          </p:cNvSpPr>
          <p:nvPr/>
        </p:nvSpPr>
        <p:spPr bwMode="auto">
          <a:xfrm>
            <a:off x="7434642" y="3372134"/>
            <a:ext cx="184150" cy="366713"/>
          </a:xfrm>
          <a:prstGeom prst="rect">
            <a:avLst/>
          </a:prstGeom>
          <a:noFill/>
          <a:ln w="9525">
            <a:noFill/>
            <a:miter lim="800000"/>
            <a:headEnd/>
            <a:tailEnd/>
          </a:ln>
        </p:spPr>
        <p:txBody>
          <a:bodyPr wrap="none">
            <a:spAutoFit/>
          </a:bodyPr>
          <a:lstStyle/>
          <a:p>
            <a:endParaRPr lang="en-US" dirty="0"/>
          </a:p>
        </p:txBody>
      </p:sp>
      <p:sp>
        <p:nvSpPr>
          <p:cNvPr id="71" name="Text Box 10"/>
          <p:cNvSpPr txBox="1">
            <a:spLocks noChangeArrowheads="1"/>
          </p:cNvSpPr>
          <p:nvPr/>
        </p:nvSpPr>
        <p:spPr bwMode="auto">
          <a:xfrm>
            <a:off x="6426579" y="4235734"/>
            <a:ext cx="184150" cy="366713"/>
          </a:xfrm>
          <a:prstGeom prst="rect">
            <a:avLst/>
          </a:prstGeom>
          <a:noFill/>
          <a:ln w="9525">
            <a:noFill/>
            <a:miter lim="800000"/>
            <a:headEnd/>
            <a:tailEnd/>
          </a:ln>
        </p:spPr>
        <p:txBody>
          <a:bodyPr wrap="none">
            <a:spAutoFit/>
          </a:bodyPr>
          <a:lstStyle/>
          <a:p>
            <a:endParaRPr lang="en-US" dirty="0"/>
          </a:p>
        </p:txBody>
      </p:sp>
      <p:sp>
        <p:nvSpPr>
          <p:cNvPr id="77" name="Text Box 19"/>
          <p:cNvSpPr txBox="1">
            <a:spLocks noChangeArrowheads="1"/>
          </p:cNvSpPr>
          <p:nvPr/>
        </p:nvSpPr>
        <p:spPr bwMode="auto">
          <a:xfrm>
            <a:off x="4834316" y="4128421"/>
            <a:ext cx="184150" cy="366713"/>
          </a:xfrm>
          <a:prstGeom prst="rect">
            <a:avLst/>
          </a:prstGeom>
          <a:noFill/>
          <a:ln w="9525">
            <a:noFill/>
            <a:miter lim="800000"/>
            <a:headEnd/>
            <a:tailEnd/>
          </a:ln>
        </p:spPr>
        <p:txBody>
          <a:bodyPr wrap="none">
            <a:spAutoFit/>
          </a:bodyPr>
          <a:lstStyle/>
          <a:p>
            <a:endParaRPr lang="en-US" dirty="0"/>
          </a:p>
        </p:txBody>
      </p:sp>
      <p:sp>
        <p:nvSpPr>
          <p:cNvPr id="78" name="Text Box 24"/>
          <p:cNvSpPr txBox="1">
            <a:spLocks noChangeArrowheads="1"/>
          </p:cNvSpPr>
          <p:nvPr/>
        </p:nvSpPr>
        <p:spPr bwMode="auto">
          <a:xfrm>
            <a:off x="6786942" y="4523072"/>
            <a:ext cx="184150" cy="366712"/>
          </a:xfrm>
          <a:prstGeom prst="rect">
            <a:avLst/>
          </a:prstGeom>
          <a:noFill/>
          <a:ln w="9525">
            <a:noFill/>
            <a:miter lim="800000"/>
            <a:headEnd/>
            <a:tailEnd/>
          </a:ln>
        </p:spPr>
        <p:txBody>
          <a:bodyPr wrap="none">
            <a:spAutoFit/>
          </a:bodyPr>
          <a:lstStyle/>
          <a:p>
            <a:endParaRPr lang="en-US" dirty="0"/>
          </a:p>
        </p:txBody>
      </p:sp>
      <p:sp>
        <p:nvSpPr>
          <p:cNvPr id="79" name="Text Box 26"/>
          <p:cNvSpPr txBox="1">
            <a:spLocks noChangeArrowheads="1"/>
          </p:cNvSpPr>
          <p:nvPr/>
        </p:nvSpPr>
        <p:spPr bwMode="auto">
          <a:xfrm>
            <a:off x="5561392" y="4596097"/>
            <a:ext cx="184150" cy="366712"/>
          </a:xfrm>
          <a:prstGeom prst="rect">
            <a:avLst/>
          </a:prstGeom>
          <a:noFill/>
          <a:ln w="9525">
            <a:noFill/>
            <a:miter lim="800000"/>
            <a:headEnd/>
            <a:tailEnd/>
          </a:ln>
        </p:spPr>
        <p:txBody>
          <a:bodyPr wrap="none">
            <a:spAutoFit/>
          </a:bodyPr>
          <a:lstStyle/>
          <a:p>
            <a:endParaRPr lang="en-US" dirty="0"/>
          </a:p>
        </p:txBody>
      </p:sp>
      <p:sp>
        <p:nvSpPr>
          <p:cNvPr id="80" name="Text Box 49"/>
          <p:cNvSpPr txBox="1">
            <a:spLocks noChangeArrowheads="1"/>
          </p:cNvSpPr>
          <p:nvPr/>
        </p:nvSpPr>
        <p:spPr bwMode="auto">
          <a:xfrm>
            <a:off x="6713917" y="3443572"/>
            <a:ext cx="184150" cy="366712"/>
          </a:xfrm>
          <a:prstGeom prst="rect">
            <a:avLst/>
          </a:prstGeom>
          <a:noFill/>
          <a:ln w="9525">
            <a:noFill/>
            <a:miter lim="800000"/>
            <a:headEnd/>
            <a:tailEnd/>
          </a:ln>
        </p:spPr>
        <p:txBody>
          <a:bodyPr wrap="none">
            <a:spAutoFit/>
          </a:bodyPr>
          <a:lstStyle/>
          <a:p>
            <a:endParaRPr lang="en-US" dirty="0"/>
          </a:p>
        </p:txBody>
      </p:sp>
      <p:sp>
        <p:nvSpPr>
          <p:cNvPr id="81" name="Text Box 67"/>
          <p:cNvSpPr txBox="1">
            <a:spLocks noChangeArrowheads="1"/>
          </p:cNvSpPr>
          <p:nvPr/>
        </p:nvSpPr>
        <p:spPr bwMode="auto">
          <a:xfrm>
            <a:off x="5921754" y="3083209"/>
            <a:ext cx="184150" cy="366713"/>
          </a:xfrm>
          <a:prstGeom prst="rect">
            <a:avLst/>
          </a:prstGeom>
          <a:noFill/>
          <a:ln w="9525">
            <a:noFill/>
            <a:miter lim="800000"/>
            <a:headEnd/>
            <a:tailEnd/>
          </a:ln>
        </p:spPr>
        <p:txBody>
          <a:bodyPr wrap="none">
            <a:spAutoFit/>
          </a:bodyPr>
          <a:lstStyle/>
          <a:p>
            <a:endParaRPr lang="en-US" dirty="0"/>
          </a:p>
        </p:txBody>
      </p:sp>
      <p:sp>
        <p:nvSpPr>
          <p:cNvPr id="82" name="Text Box 70"/>
          <p:cNvSpPr txBox="1">
            <a:spLocks noChangeArrowheads="1"/>
          </p:cNvSpPr>
          <p:nvPr/>
        </p:nvSpPr>
        <p:spPr bwMode="auto">
          <a:xfrm>
            <a:off x="5058154" y="2435509"/>
            <a:ext cx="184150" cy="366713"/>
          </a:xfrm>
          <a:prstGeom prst="rect">
            <a:avLst/>
          </a:prstGeom>
          <a:noFill/>
          <a:ln w="9525">
            <a:noFill/>
            <a:miter lim="800000"/>
            <a:headEnd/>
            <a:tailEnd/>
          </a:ln>
        </p:spPr>
        <p:txBody>
          <a:bodyPr wrap="none">
            <a:spAutoFit/>
          </a:bodyPr>
          <a:lstStyle/>
          <a:p>
            <a:endParaRPr lang="en-US" dirty="0"/>
          </a:p>
        </p:txBody>
      </p:sp>
      <p:sp>
        <p:nvSpPr>
          <p:cNvPr id="83" name="Text Box 73"/>
          <p:cNvSpPr txBox="1">
            <a:spLocks noChangeArrowheads="1"/>
          </p:cNvSpPr>
          <p:nvPr/>
        </p:nvSpPr>
        <p:spPr bwMode="auto">
          <a:xfrm>
            <a:off x="6210679" y="4235734"/>
            <a:ext cx="184150" cy="366713"/>
          </a:xfrm>
          <a:prstGeom prst="rect">
            <a:avLst/>
          </a:prstGeom>
          <a:noFill/>
          <a:ln w="9525">
            <a:noFill/>
            <a:miter lim="800000"/>
            <a:headEnd/>
            <a:tailEnd/>
          </a:ln>
        </p:spPr>
        <p:txBody>
          <a:bodyPr wrap="none">
            <a:spAutoFit/>
          </a:bodyPr>
          <a:lstStyle/>
          <a:p>
            <a:endParaRPr lang="en-US" dirty="0"/>
          </a:p>
        </p:txBody>
      </p:sp>
      <p:sp>
        <p:nvSpPr>
          <p:cNvPr id="84" name="Text Box 79"/>
          <p:cNvSpPr txBox="1">
            <a:spLocks noChangeArrowheads="1"/>
          </p:cNvSpPr>
          <p:nvPr/>
        </p:nvSpPr>
        <p:spPr bwMode="auto">
          <a:xfrm>
            <a:off x="7579104" y="4596097"/>
            <a:ext cx="184150" cy="366712"/>
          </a:xfrm>
          <a:prstGeom prst="rect">
            <a:avLst/>
          </a:prstGeom>
          <a:noFill/>
          <a:ln w="9525">
            <a:noFill/>
            <a:miter lim="800000"/>
            <a:headEnd/>
            <a:tailEnd/>
          </a:ln>
        </p:spPr>
        <p:txBody>
          <a:bodyPr wrap="none">
            <a:spAutoFit/>
          </a:bodyPr>
          <a:lstStyle/>
          <a:p>
            <a:endParaRPr lang="en-US" dirty="0"/>
          </a:p>
        </p:txBody>
      </p:sp>
      <p:sp>
        <p:nvSpPr>
          <p:cNvPr id="85" name="Text Box 81"/>
          <p:cNvSpPr txBox="1">
            <a:spLocks noChangeArrowheads="1"/>
          </p:cNvSpPr>
          <p:nvPr/>
        </p:nvSpPr>
        <p:spPr bwMode="auto">
          <a:xfrm>
            <a:off x="7361617" y="4596097"/>
            <a:ext cx="184150" cy="366712"/>
          </a:xfrm>
          <a:prstGeom prst="rect">
            <a:avLst/>
          </a:prstGeom>
          <a:noFill/>
          <a:ln w="9525">
            <a:noFill/>
            <a:miter lim="800000"/>
            <a:headEnd/>
            <a:tailEnd/>
          </a:ln>
        </p:spPr>
        <p:txBody>
          <a:bodyPr wrap="none">
            <a:spAutoFit/>
          </a:bodyPr>
          <a:lstStyle/>
          <a:p>
            <a:endParaRPr lang="en-US" dirty="0"/>
          </a:p>
        </p:txBody>
      </p:sp>
      <p:sp>
        <p:nvSpPr>
          <p:cNvPr id="86" name="Text Box 102"/>
          <p:cNvSpPr txBox="1">
            <a:spLocks noChangeArrowheads="1"/>
          </p:cNvSpPr>
          <p:nvPr/>
        </p:nvSpPr>
        <p:spPr bwMode="auto">
          <a:xfrm>
            <a:off x="6571042" y="2003709"/>
            <a:ext cx="184150" cy="366713"/>
          </a:xfrm>
          <a:prstGeom prst="rect">
            <a:avLst/>
          </a:prstGeom>
          <a:noFill/>
          <a:ln w="9525">
            <a:noFill/>
            <a:miter lim="800000"/>
            <a:headEnd/>
            <a:tailEnd/>
          </a:ln>
        </p:spPr>
        <p:txBody>
          <a:bodyPr wrap="none">
            <a:spAutoFit/>
          </a:bodyPr>
          <a:lstStyle/>
          <a:p>
            <a:endParaRPr lang="en-US" dirty="0"/>
          </a:p>
        </p:txBody>
      </p:sp>
      <p:sp>
        <p:nvSpPr>
          <p:cNvPr id="87" name="Text Box 105"/>
          <p:cNvSpPr txBox="1">
            <a:spLocks noChangeArrowheads="1"/>
          </p:cNvSpPr>
          <p:nvPr/>
        </p:nvSpPr>
        <p:spPr bwMode="auto">
          <a:xfrm>
            <a:off x="5921754" y="4523072"/>
            <a:ext cx="184150" cy="366712"/>
          </a:xfrm>
          <a:prstGeom prst="rect">
            <a:avLst/>
          </a:prstGeom>
          <a:noFill/>
          <a:ln w="9525">
            <a:noFill/>
            <a:miter lim="800000"/>
            <a:headEnd/>
            <a:tailEnd/>
          </a:ln>
        </p:spPr>
        <p:txBody>
          <a:bodyPr wrap="none">
            <a:spAutoFit/>
          </a:bodyPr>
          <a:lstStyle/>
          <a:p>
            <a:endParaRPr lang="en-US" dirty="0"/>
          </a:p>
        </p:txBody>
      </p:sp>
      <p:sp>
        <p:nvSpPr>
          <p:cNvPr id="88" name="Text Box 108"/>
          <p:cNvSpPr txBox="1">
            <a:spLocks noChangeArrowheads="1"/>
          </p:cNvSpPr>
          <p:nvPr/>
        </p:nvSpPr>
        <p:spPr bwMode="auto">
          <a:xfrm>
            <a:off x="5769353" y="1642750"/>
            <a:ext cx="184150" cy="366712"/>
          </a:xfrm>
          <a:prstGeom prst="rect">
            <a:avLst/>
          </a:prstGeom>
          <a:noFill/>
          <a:ln w="9525">
            <a:noFill/>
            <a:miter lim="800000"/>
            <a:headEnd/>
            <a:tailEnd/>
          </a:ln>
        </p:spPr>
        <p:txBody>
          <a:bodyPr wrap="none">
            <a:spAutoFit/>
          </a:bodyPr>
          <a:lstStyle/>
          <a:p>
            <a:endParaRPr lang="en-US" dirty="0"/>
          </a:p>
        </p:txBody>
      </p:sp>
      <p:sp>
        <p:nvSpPr>
          <p:cNvPr id="89" name="Text Box 119"/>
          <p:cNvSpPr txBox="1">
            <a:spLocks noChangeArrowheads="1"/>
          </p:cNvSpPr>
          <p:nvPr/>
        </p:nvSpPr>
        <p:spPr bwMode="auto">
          <a:xfrm>
            <a:off x="5994779" y="2867309"/>
            <a:ext cx="184150" cy="366713"/>
          </a:xfrm>
          <a:prstGeom prst="rect">
            <a:avLst/>
          </a:prstGeom>
          <a:noFill/>
          <a:ln w="9525">
            <a:noFill/>
            <a:miter lim="800000"/>
            <a:headEnd/>
            <a:tailEnd/>
          </a:ln>
        </p:spPr>
        <p:txBody>
          <a:bodyPr wrap="none">
            <a:spAutoFit/>
          </a:bodyPr>
          <a:lstStyle/>
          <a:p>
            <a:endParaRPr lang="en-US" dirty="0"/>
          </a:p>
        </p:txBody>
      </p:sp>
      <p:sp>
        <p:nvSpPr>
          <p:cNvPr id="90" name="Text Box 122"/>
          <p:cNvSpPr txBox="1">
            <a:spLocks noChangeArrowheads="1"/>
          </p:cNvSpPr>
          <p:nvPr/>
        </p:nvSpPr>
        <p:spPr bwMode="auto">
          <a:xfrm>
            <a:off x="7074279" y="4091272"/>
            <a:ext cx="184150" cy="366712"/>
          </a:xfrm>
          <a:prstGeom prst="rect">
            <a:avLst/>
          </a:prstGeom>
          <a:noFill/>
          <a:ln w="9525">
            <a:noFill/>
            <a:miter lim="800000"/>
            <a:headEnd/>
            <a:tailEnd/>
          </a:ln>
        </p:spPr>
        <p:txBody>
          <a:bodyPr wrap="none">
            <a:spAutoFit/>
          </a:bodyPr>
          <a:lstStyle/>
          <a:p>
            <a:endParaRPr lang="en-US" dirty="0"/>
          </a:p>
        </p:txBody>
      </p:sp>
      <p:sp>
        <p:nvSpPr>
          <p:cNvPr id="91" name="Text Box 125"/>
          <p:cNvSpPr txBox="1">
            <a:spLocks noChangeArrowheads="1"/>
          </p:cNvSpPr>
          <p:nvPr/>
        </p:nvSpPr>
        <p:spPr bwMode="auto">
          <a:xfrm>
            <a:off x="5778879" y="4523072"/>
            <a:ext cx="184150" cy="366712"/>
          </a:xfrm>
          <a:prstGeom prst="rect">
            <a:avLst/>
          </a:prstGeom>
          <a:noFill/>
          <a:ln w="9525">
            <a:noFill/>
            <a:miter lim="800000"/>
            <a:headEnd/>
            <a:tailEnd/>
          </a:ln>
        </p:spPr>
        <p:txBody>
          <a:bodyPr wrap="none">
            <a:spAutoFit/>
          </a:bodyPr>
          <a:lstStyle/>
          <a:p>
            <a:endParaRPr lang="en-US" dirty="0"/>
          </a:p>
        </p:txBody>
      </p:sp>
      <p:sp>
        <p:nvSpPr>
          <p:cNvPr id="92" name="Text Box 128"/>
          <p:cNvSpPr txBox="1">
            <a:spLocks noChangeArrowheads="1"/>
          </p:cNvSpPr>
          <p:nvPr/>
        </p:nvSpPr>
        <p:spPr bwMode="auto">
          <a:xfrm>
            <a:off x="5634417" y="4523072"/>
            <a:ext cx="184150" cy="366712"/>
          </a:xfrm>
          <a:prstGeom prst="rect">
            <a:avLst/>
          </a:prstGeom>
          <a:noFill/>
          <a:ln w="9525">
            <a:noFill/>
            <a:miter lim="800000"/>
            <a:headEnd/>
            <a:tailEnd/>
          </a:ln>
        </p:spPr>
        <p:txBody>
          <a:bodyPr wrap="none">
            <a:spAutoFit/>
          </a:bodyPr>
          <a:lstStyle/>
          <a:p>
            <a:endParaRPr lang="en-US" dirty="0"/>
          </a:p>
        </p:txBody>
      </p:sp>
      <p:sp>
        <p:nvSpPr>
          <p:cNvPr id="93" name="Text Box 131"/>
          <p:cNvSpPr txBox="1">
            <a:spLocks noChangeArrowheads="1"/>
          </p:cNvSpPr>
          <p:nvPr/>
        </p:nvSpPr>
        <p:spPr bwMode="auto">
          <a:xfrm>
            <a:off x="5634417" y="4523072"/>
            <a:ext cx="184150" cy="366712"/>
          </a:xfrm>
          <a:prstGeom prst="rect">
            <a:avLst/>
          </a:prstGeom>
          <a:noFill/>
          <a:ln w="9525">
            <a:noFill/>
            <a:miter lim="800000"/>
            <a:headEnd/>
            <a:tailEnd/>
          </a:ln>
        </p:spPr>
        <p:txBody>
          <a:bodyPr wrap="none">
            <a:spAutoFit/>
          </a:bodyPr>
          <a:lstStyle/>
          <a:p>
            <a:endParaRPr lang="en-US" dirty="0"/>
          </a:p>
        </p:txBody>
      </p:sp>
      <p:sp>
        <p:nvSpPr>
          <p:cNvPr id="94" name="Text Box 133"/>
          <p:cNvSpPr txBox="1">
            <a:spLocks noChangeArrowheads="1"/>
          </p:cNvSpPr>
          <p:nvPr/>
        </p:nvSpPr>
        <p:spPr bwMode="auto">
          <a:xfrm>
            <a:off x="8298242" y="4924687"/>
            <a:ext cx="184150" cy="366712"/>
          </a:xfrm>
          <a:prstGeom prst="rect">
            <a:avLst/>
          </a:prstGeom>
          <a:noFill/>
          <a:ln w="9525">
            <a:noFill/>
            <a:miter lim="800000"/>
            <a:headEnd/>
            <a:tailEnd/>
          </a:ln>
        </p:spPr>
        <p:txBody>
          <a:bodyPr wrap="none">
            <a:spAutoFit/>
          </a:bodyPr>
          <a:lstStyle/>
          <a:p>
            <a:endParaRPr lang="en-US" dirty="0"/>
          </a:p>
        </p:txBody>
      </p:sp>
      <p:sp>
        <p:nvSpPr>
          <p:cNvPr id="95" name="Text Box 140"/>
          <p:cNvSpPr txBox="1">
            <a:spLocks noChangeArrowheads="1"/>
          </p:cNvSpPr>
          <p:nvPr/>
        </p:nvSpPr>
        <p:spPr bwMode="auto">
          <a:xfrm>
            <a:off x="6418641" y="3264821"/>
            <a:ext cx="184150" cy="366713"/>
          </a:xfrm>
          <a:prstGeom prst="rect">
            <a:avLst/>
          </a:prstGeom>
          <a:noFill/>
          <a:ln w="9525">
            <a:noFill/>
            <a:miter lim="800000"/>
            <a:headEnd/>
            <a:tailEnd/>
          </a:ln>
        </p:spPr>
        <p:txBody>
          <a:bodyPr wrap="none">
            <a:spAutoFit/>
          </a:bodyPr>
          <a:lstStyle/>
          <a:p>
            <a:endParaRPr lang="en-US" dirty="0"/>
          </a:p>
        </p:txBody>
      </p:sp>
      <p:sp>
        <p:nvSpPr>
          <p:cNvPr id="96" name="Line 3"/>
          <p:cNvSpPr>
            <a:spLocks noChangeShapeType="1"/>
          </p:cNvSpPr>
          <p:nvPr/>
        </p:nvSpPr>
        <p:spPr bwMode="auto">
          <a:xfrm>
            <a:off x="5642815" y="4088372"/>
            <a:ext cx="2159000" cy="0"/>
          </a:xfrm>
          <a:prstGeom prst="line">
            <a:avLst/>
          </a:prstGeom>
          <a:noFill/>
          <a:ln w="28575">
            <a:solidFill>
              <a:schemeClr val="tx1"/>
            </a:solidFill>
            <a:round/>
            <a:headEnd/>
            <a:tailEnd/>
          </a:ln>
        </p:spPr>
        <p:txBody>
          <a:bodyPr/>
          <a:lstStyle/>
          <a:p>
            <a:endParaRPr lang="en-US" dirty="0"/>
          </a:p>
        </p:txBody>
      </p:sp>
      <p:sp>
        <p:nvSpPr>
          <p:cNvPr id="97" name="Line 4"/>
          <p:cNvSpPr>
            <a:spLocks noChangeShapeType="1"/>
          </p:cNvSpPr>
          <p:nvPr/>
        </p:nvSpPr>
        <p:spPr bwMode="auto">
          <a:xfrm rot="5400000">
            <a:off x="4563315" y="3007284"/>
            <a:ext cx="2159000" cy="0"/>
          </a:xfrm>
          <a:prstGeom prst="line">
            <a:avLst/>
          </a:prstGeom>
          <a:noFill/>
          <a:ln w="28575">
            <a:solidFill>
              <a:schemeClr val="tx1"/>
            </a:solidFill>
            <a:round/>
            <a:headEnd/>
            <a:tailEnd/>
          </a:ln>
        </p:spPr>
        <p:txBody>
          <a:bodyPr/>
          <a:lstStyle/>
          <a:p>
            <a:endParaRPr lang="en-US" dirty="0"/>
          </a:p>
        </p:txBody>
      </p:sp>
      <p:sp>
        <p:nvSpPr>
          <p:cNvPr id="98" name="Line 5"/>
          <p:cNvSpPr>
            <a:spLocks noChangeShapeType="1"/>
          </p:cNvSpPr>
          <p:nvPr/>
        </p:nvSpPr>
        <p:spPr bwMode="auto">
          <a:xfrm flipV="1">
            <a:off x="5642815" y="2359584"/>
            <a:ext cx="1800225" cy="1727200"/>
          </a:xfrm>
          <a:prstGeom prst="line">
            <a:avLst/>
          </a:prstGeom>
          <a:noFill/>
          <a:ln w="28575">
            <a:solidFill>
              <a:srgbClr val="CC0000"/>
            </a:solidFill>
            <a:round/>
            <a:headEnd/>
            <a:tailEnd/>
          </a:ln>
        </p:spPr>
        <p:txBody>
          <a:bodyPr/>
          <a:lstStyle/>
          <a:p>
            <a:endParaRPr lang="en-US" dirty="0"/>
          </a:p>
        </p:txBody>
      </p:sp>
      <p:sp>
        <p:nvSpPr>
          <p:cNvPr id="99" name="Text Box 6"/>
          <p:cNvSpPr txBox="1">
            <a:spLocks noChangeArrowheads="1"/>
          </p:cNvSpPr>
          <p:nvPr/>
        </p:nvSpPr>
        <p:spPr bwMode="auto">
          <a:xfrm>
            <a:off x="5858715" y="4032192"/>
            <a:ext cx="1710725" cy="1200329"/>
          </a:xfrm>
          <a:prstGeom prst="rect">
            <a:avLst/>
          </a:prstGeom>
          <a:noFill/>
          <a:ln w="9525">
            <a:noFill/>
            <a:miter lim="800000"/>
            <a:headEnd/>
            <a:tailEnd/>
          </a:ln>
        </p:spPr>
        <p:txBody>
          <a:bodyPr wrap="none">
            <a:spAutoFit/>
          </a:bodyPr>
          <a:lstStyle/>
          <a:p>
            <a:pPr algn="ctr"/>
            <a:r>
              <a:rPr lang="en-GB" sz="2400" dirty="0" smtClean="0"/>
              <a:t>Replication</a:t>
            </a:r>
          </a:p>
          <a:p>
            <a:pPr algn="ctr"/>
            <a:r>
              <a:rPr lang="en-GB" sz="2400" u="sng" dirty="0" smtClean="0"/>
              <a:t>AND</a:t>
            </a:r>
          </a:p>
          <a:p>
            <a:pPr algn="ctr"/>
            <a:r>
              <a:rPr lang="en-GB" sz="2400" dirty="0" smtClean="0"/>
              <a:t>Entry</a:t>
            </a:r>
            <a:endParaRPr lang="en-US" sz="2400" dirty="0"/>
          </a:p>
        </p:txBody>
      </p:sp>
      <p:sp>
        <p:nvSpPr>
          <p:cNvPr id="100" name="Text Box 7"/>
          <p:cNvSpPr txBox="1">
            <a:spLocks noChangeArrowheads="1"/>
          </p:cNvSpPr>
          <p:nvPr/>
        </p:nvSpPr>
        <p:spPr bwMode="auto">
          <a:xfrm rot="-5400000">
            <a:off x="4603176" y="2698713"/>
            <a:ext cx="1457325" cy="457200"/>
          </a:xfrm>
          <a:prstGeom prst="rect">
            <a:avLst/>
          </a:prstGeom>
          <a:noFill/>
          <a:ln w="9525">
            <a:noFill/>
            <a:miter lim="800000"/>
            <a:headEnd/>
            <a:tailEnd/>
          </a:ln>
        </p:spPr>
        <p:txBody>
          <a:bodyPr wrap="none">
            <a:spAutoFit/>
          </a:bodyPr>
          <a:lstStyle/>
          <a:p>
            <a:r>
              <a:rPr lang="en-GB" sz="2400" dirty="0"/>
              <a:t>Virulence</a:t>
            </a:r>
            <a:endParaRPr lang="en-US" sz="2400" dirty="0"/>
          </a:p>
        </p:txBody>
      </p:sp>
      <p:sp>
        <p:nvSpPr>
          <p:cNvPr id="73" name="Rectangle 12"/>
          <p:cNvSpPr txBox="1">
            <a:spLocks noChangeArrowheads="1"/>
          </p:cNvSpPr>
          <p:nvPr/>
        </p:nvSpPr>
        <p:spPr>
          <a:xfrm>
            <a:off x="0" y="8093"/>
            <a:ext cx="9143999" cy="554884"/>
          </a:xfrm>
          <a:prstGeom prst="rect">
            <a:avLst/>
          </a:prstGeom>
          <a:solidFill>
            <a:srgbClr val="99FFCC"/>
          </a:solidFill>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i="0" u="none" strike="noStrike" kern="0" cap="none" spc="0" normalizeH="0" baseline="0" noProof="0" dirty="0" smtClean="0">
                <a:ln>
                  <a:noFill/>
                </a:ln>
                <a:solidFill>
                  <a:schemeClr val="tx2"/>
                </a:solidFill>
                <a:effectLst/>
                <a:uLnTx/>
                <a:uFillTx/>
                <a:latin typeface="+mj-lt"/>
                <a:ea typeface="+mj-ea"/>
                <a:cs typeface="+mj-cs"/>
              </a:rPr>
              <a:t>Mean Viral Load</a:t>
            </a:r>
          </a:p>
        </p:txBody>
      </p:sp>
    </p:spTree>
    <p:custDataLst>
      <p:tags r:id="rId1"/>
    </p:custDataLst>
    <p:extLst>
      <p:ext uri="{BB962C8B-B14F-4D97-AF65-F5344CB8AC3E}">
        <p14:creationId xmlns:p14="http://schemas.microsoft.com/office/powerpoint/2010/main" val="1052247396"/>
      </p:ext>
    </p:extLst>
  </p:cSld>
  <p:clrMapOvr>
    <a:masterClrMapping/>
  </p:clrMapOvr>
  <mc:AlternateContent xmlns:mc="http://schemas.openxmlformats.org/markup-compatibility/2006" xmlns:p14="http://schemas.microsoft.com/office/powerpoint/2010/main">
    <mc:Choice Requires="p14">
      <p:transition spd="slow" p14:dur="2000" advTm="5390"/>
    </mc:Choice>
    <mc:Fallback xmlns="">
      <p:transition spd="slow" advTm="539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70"/>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71"/>
                                        </p:tgtEl>
                                        <p:attrNameLst>
                                          <p:attrName>style.visibility</p:attrName>
                                        </p:attrNameLst>
                                      </p:cBhvr>
                                      <p:to>
                                        <p:strVal val="visible"/>
                                      </p:to>
                                    </p:set>
                                  </p:childTnLst>
                                </p:cTn>
                              </p:par>
                              <p:par>
                                <p:cTn id="9" presetID="1" presetClass="entr" presetSubtype="0" fill="hold" grpId="0" nodeType="withEffect" nodePh="1">
                                  <p:stCondLst>
                                    <p:cond delay="0"/>
                                  </p:stCondLst>
                                  <p:endCondLst>
                                    <p:cond evt="begin" delay="0">
                                      <p:tn val="9"/>
                                    </p:cond>
                                  </p:endCondLst>
                                  <p:childTnLst>
                                    <p:set>
                                      <p:cBhvr>
                                        <p:cTn id="10" dur="1" fill="hold">
                                          <p:stCondLst>
                                            <p:cond delay="0"/>
                                          </p:stCondLst>
                                        </p:cTn>
                                        <p:tgtEl>
                                          <p:spTgt spid="77"/>
                                        </p:tgtEl>
                                        <p:attrNameLst>
                                          <p:attrName>style.visibility</p:attrName>
                                        </p:attrNameLst>
                                      </p:cBhvr>
                                      <p:to>
                                        <p:strVal val="visible"/>
                                      </p:to>
                                    </p:set>
                                  </p:childTnLst>
                                </p:cTn>
                              </p:par>
                              <p:par>
                                <p:cTn id="11" presetID="1" presetClass="entr" presetSubtype="0" fill="hold" grpId="0" nodeType="withEffect" nodePh="1">
                                  <p:stCondLst>
                                    <p:cond delay="0"/>
                                  </p:stCondLst>
                                  <p:endCondLst>
                                    <p:cond evt="begin" delay="0">
                                      <p:tn val="11"/>
                                    </p:cond>
                                  </p:endCondLst>
                                  <p:childTnLst>
                                    <p:set>
                                      <p:cBhvr>
                                        <p:cTn id="12" dur="1" fill="hold">
                                          <p:stCondLst>
                                            <p:cond delay="0"/>
                                          </p:stCondLst>
                                        </p:cTn>
                                        <p:tgtEl>
                                          <p:spTgt spid="78"/>
                                        </p:tgtEl>
                                        <p:attrNameLst>
                                          <p:attrName>style.visibility</p:attrName>
                                        </p:attrNameLst>
                                      </p:cBhvr>
                                      <p:to>
                                        <p:strVal val="visible"/>
                                      </p:to>
                                    </p:set>
                                  </p:childTnLst>
                                </p:cTn>
                              </p:par>
                              <p:par>
                                <p:cTn id="13" presetID="1" presetClass="entr" presetSubtype="0" fill="hold" grpId="0" nodeType="withEffect" nodePh="1">
                                  <p:stCondLst>
                                    <p:cond delay="0"/>
                                  </p:stCondLst>
                                  <p:endCondLst>
                                    <p:cond evt="begin" delay="0">
                                      <p:tn val="13"/>
                                    </p:cond>
                                  </p:endCondLst>
                                  <p:childTnLst>
                                    <p:set>
                                      <p:cBhvr>
                                        <p:cTn id="14" dur="1" fill="hold">
                                          <p:stCondLst>
                                            <p:cond delay="0"/>
                                          </p:stCondLst>
                                        </p:cTn>
                                        <p:tgtEl>
                                          <p:spTgt spid="80"/>
                                        </p:tgtEl>
                                        <p:attrNameLst>
                                          <p:attrName>style.visibility</p:attrName>
                                        </p:attrNameLst>
                                      </p:cBhvr>
                                      <p:to>
                                        <p:strVal val="visible"/>
                                      </p:to>
                                    </p:set>
                                  </p:childTnLst>
                                </p:cTn>
                              </p:par>
                              <p:par>
                                <p:cTn id="15" presetID="1" presetClass="entr" presetSubtype="0" fill="hold" grpId="0" nodeType="withEffect" nodePh="1">
                                  <p:stCondLst>
                                    <p:cond delay="0"/>
                                  </p:stCondLst>
                                  <p:endCondLst>
                                    <p:cond evt="begin" delay="0">
                                      <p:tn val="15"/>
                                    </p:cond>
                                  </p:endCondLst>
                                  <p:childTnLst>
                                    <p:set>
                                      <p:cBhvr>
                                        <p:cTn id="16" dur="1" fill="hold">
                                          <p:stCondLst>
                                            <p:cond delay="0"/>
                                          </p:stCondLst>
                                        </p:cTn>
                                        <p:tgtEl>
                                          <p:spTgt spid="81"/>
                                        </p:tgtEl>
                                        <p:attrNameLst>
                                          <p:attrName>style.visibility</p:attrName>
                                        </p:attrNameLst>
                                      </p:cBhvr>
                                      <p:to>
                                        <p:strVal val="visible"/>
                                      </p:to>
                                    </p:set>
                                  </p:childTnLst>
                                </p:cTn>
                              </p:par>
                              <p:par>
                                <p:cTn id="17" presetID="1" presetClass="entr" presetSubtype="0" fill="hold" grpId="0" nodeType="withEffect" nodePh="1">
                                  <p:stCondLst>
                                    <p:cond delay="0"/>
                                  </p:stCondLst>
                                  <p:endCondLst>
                                    <p:cond evt="begin" delay="0">
                                      <p:tn val="17"/>
                                    </p:cond>
                                  </p:endCondLst>
                                  <p:childTnLst>
                                    <p:set>
                                      <p:cBhvr>
                                        <p:cTn id="18" dur="1" fill="hold">
                                          <p:stCondLst>
                                            <p:cond delay="0"/>
                                          </p:stCondLst>
                                        </p:cTn>
                                        <p:tgtEl>
                                          <p:spTgt spid="82"/>
                                        </p:tgtEl>
                                        <p:attrNameLst>
                                          <p:attrName>style.visibility</p:attrName>
                                        </p:attrNameLst>
                                      </p:cBhvr>
                                      <p:to>
                                        <p:strVal val="visible"/>
                                      </p:to>
                                    </p:set>
                                  </p:childTnLst>
                                </p:cTn>
                              </p:par>
                              <p:par>
                                <p:cTn id="19" presetID="1" presetClass="entr" presetSubtype="0" fill="hold" grpId="0" nodeType="withEffect" nodePh="1">
                                  <p:stCondLst>
                                    <p:cond delay="0"/>
                                  </p:stCondLst>
                                  <p:endCondLst>
                                    <p:cond evt="begin" delay="0">
                                      <p:tn val="19"/>
                                    </p:cond>
                                  </p:endCondLst>
                                  <p:childTnLst>
                                    <p:set>
                                      <p:cBhvr>
                                        <p:cTn id="20" dur="1" fill="hold">
                                          <p:stCondLst>
                                            <p:cond delay="0"/>
                                          </p:stCondLst>
                                        </p:cTn>
                                        <p:tgtEl>
                                          <p:spTgt spid="83"/>
                                        </p:tgtEl>
                                        <p:attrNameLst>
                                          <p:attrName>style.visibility</p:attrName>
                                        </p:attrNameLst>
                                      </p:cBhvr>
                                      <p:to>
                                        <p:strVal val="visible"/>
                                      </p:to>
                                    </p:set>
                                  </p:childTnLst>
                                </p:cTn>
                              </p:par>
                              <p:par>
                                <p:cTn id="21" presetID="1" presetClass="entr" presetSubtype="0" fill="hold" grpId="0" nodeType="withEffect" nodePh="1">
                                  <p:stCondLst>
                                    <p:cond delay="0"/>
                                  </p:stCondLst>
                                  <p:endCondLst>
                                    <p:cond evt="begin" delay="0">
                                      <p:tn val="21"/>
                                    </p:cond>
                                  </p:endCondLst>
                                  <p:childTnLst>
                                    <p:set>
                                      <p:cBhvr>
                                        <p:cTn id="22" dur="1" fill="hold">
                                          <p:stCondLst>
                                            <p:cond delay="0"/>
                                          </p:stCondLst>
                                        </p:cTn>
                                        <p:tgtEl>
                                          <p:spTgt spid="86"/>
                                        </p:tgtEl>
                                        <p:attrNameLst>
                                          <p:attrName>style.visibility</p:attrName>
                                        </p:attrNameLst>
                                      </p:cBhvr>
                                      <p:to>
                                        <p:strVal val="visible"/>
                                      </p:to>
                                    </p:set>
                                  </p:childTnLst>
                                </p:cTn>
                              </p:par>
                              <p:par>
                                <p:cTn id="23" presetID="1" presetClass="entr" presetSubtype="0" fill="hold" grpId="0" nodeType="withEffect" nodePh="1">
                                  <p:stCondLst>
                                    <p:cond delay="0"/>
                                  </p:stCondLst>
                                  <p:endCondLst>
                                    <p:cond evt="begin" delay="0">
                                      <p:tn val="23"/>
                                    </p:cond>
                                  </p:endCondLst>
                                  <p:childTnLst>
                                    <p:set>
                                      <p:cBhvr>
                                        <p:cTn id="24" dur="1" fill="hold">
                                          <p:stCondLst>
                                            <p:cond delay="0"/>
                                          </p:stCondLst>
                                        </p:cTn>
                                        <p:tgtEl>
                                          <p:spTgt spid="87"/>
                                        </p:tgtEl>
                                        <p:attrNameLst>
                                          <p:attrName>style.visibility</p:attrName>
                                        </p:attrNameLst>
                                      </p:cBhvr>
                                      <p:to>
                                        <p:strVal val="visible"/>
                                      </p:to>
                                    </p:set>
                                  </p:childTnLst>
                                </p:cTn>
                              </p:par>
                              <p:par>
                                <p:cTn id="25" presetID="1" presetClass="entr" presetSubtype="0" fill="hold" grpId="0" nodeType="withEffect" nodePh="1">
                                  <p:stCondLst>
                                    <p:cond delay="0"/>
                                  </p:stCondLst>
                                  <p:endCondLst>
                                    <p:cond evt="begin" delay="0">
                                      <p:tn val="25"/>
                                    </p:cond>
                                  </p:endCondLst>
                                  <p:childTnLst>
                                    <p:set>
                                      <p:cBhvr>
                                        <p:cTn id="26" dur="1" fill="hold">
                                          <p:stCondLst>
                                            <p:cond delay="0"/>
                                          </p:stCondLst>
                                        </p:cTn>
                                        <p:tgtEl>
                                          <p:spTgt spid="89"/>
                                        </p:tgtEl>
                                        <p:attrNameLst>
                                          <p:attrName>style.visibility</p:attrName>
                                        </p:attrNameLst>
                                      </p:cBhvr>
                                      <p:to>
                                        <p:strVal val="visible"/>
                                      </p:to>
                                    </p:set>
                                  </p:childTnLst>
                                </p:cTn>
                              </p:par>
                              <p:par>
                                <p:cTn id="27" presetID="1" presetClass="entr" presetSubtype="0" fill="hold" grpId="0" nodeType="withEffect" nodePh="1">
                                  <p:stCondLst>
                                    <p:cond delay="0"/>
                                  </p:stCondLst>
                                  <p:endCondLst>
                                    <p:cond evt="begin" delay="0">
                                      <p:tn val="27"/>
                                    </p:cond>
                                  </p:endCondLst>
                                  <p:childTnLst>
                                    <p:set>
                                      <p:cBhvr>
                                        <p:cTn id="28" dur="1" fill="hold">
                                          <p:stCondLst>
                                            <p:cond delay="0"/>
                                          </p:stCondLst>
                                        </p:cTn>
                                        <p:tgtEl>
                                          <p:spTgt spid="90"/>
                                        </p:tgtEl>
                                        <p:attrNameLst>
                                          <p:attrName>style.visibility</p:attrName>
                                        </p:attrNameLst>
                                      </p:cBhvr>
                                      <p:to>
                                        <p:strVal val="visible"/>
                                      </p:to>
                                    </p:set>
                                  </p:childTnLst>
                                </p:cTn>
                              </p:par>
                              <p:par>
                                <p:cTn id="29" presetID="1" presetClass="entr" presetSubtype="0" fill="hold" grpId="0" nodeType="withEffect" nodePh="1">
                                  <p:stCondLst>
                                    <p:cond delay="0"/>
                                  </p:stCondLst>
                                  <p:endCondLst>
                                    <p:cond evt="begin" delay="0">
                                      <p:tn val="29"/>
                                    </p:cond>
                                  </p:endCondLst>
                                  <p:childTnLst>
                                    <p:set>
                                      <p:cBhvr>
                                        <p:cTn id="30" dur="1" fill="hold">
                                          <p:stCondLst>
                                            <p:cond delay="0"/>
                                          </p:stCondLst>
                                        </p:cTn>
                                        <p:tgtEl>
                                          <p:spTgt spid="91"/>
                                        </p:tgtEl>
                                        <p:attrNameLst>
                                          <p:attrName>style.visibility</p:attrName>
                                        </p:attrNameLst>
                                      </p:cBhvr>
                                      <p:to>
                                        <p:strVal val="visible"/>
                                      </p:to>
                                    </p:set>
                                  </p:childTnLst>
                                </p:cTn>
                              </p:par>
                              <p:par>
                                <p:cTn id="31" presetID="1" presetClass="entr" presetSubtype="0" fill="hold" grpId="0" nodeType="withEffect" nodePh="1">
                                  <p:stCondLst>
                                    <p:cond delay="0"/>
                                  </p:stCondLst>
                                  <p:endCondLst>
                                    <p:cond evt="begin" delay="0">
                                      <p:tn val="31"/>
                                    </p:cond>
                                  </p:endCondLst>
                                  <p:childTnLst>
                                    <p:set>
                                      <p:cBhvr>
                                        <p:cTn id="32" dur="1" fill="hold">
                                          <p:stCondLst>
                                            <p:cond delay="0"/>
                                          </p:stCondLst>
                                        </p:cTn>
                                        <p:tgtEl>
                                          <p:spTgt spid="92"/>
                                        </p:tgtEl>
                                        <p:attrNameLst>
                                          <p:attrName>style.visibility</p:attrName>
                                        </p:attrNameLst>
                                      </p:cBhvr>
                                      <p:to>
                                        <p:strVal val="visible"/>
                                      </p:to>
                                    </p:set>
                                  </p:childTnLst>
                                </p:cTn>
                              </p:par>
                              <p:par>
                                <p:cTn id="33" presetID="1" presetClass="entr" presetSubtype="0" fill="hold" grpId="0" nodeType="withEffect" nodePh="1">
                                  <p:stCondLst>
                                    <p:cond delay="0"/>
                                  </p:stCondLst>
                                  <p:endCondLst>
                                    <p:cond evt="begin" delay="0">
                                      <p:tn val="33"/>
                                    </p:cond>
                                  </p:endCondLst>
                                  <p:childTnLst>
                                    <p:set>
                                      <p:cBhvr>
                                        <p:cTn id="34" dur="1" fill="hold">
                                          <p:stCondLst>
                                            <p:cond delay="0"/>
                                          </p:stCondLst>
                                        </p:cTn>
                                        <p:tgtEl>
                                          <p:spTgt spid="93"/>
                                        </p:tgtEl>
                                        <p:attrNameLst>
                                          <p:attrName>style.visibility</p:attrName>
                                        </p:attrNameLst>
                                      </p:cBhvr>
                                      <p:to>
                                        <p:strVal val="visible"/>
                                      </p:to>
                                    </p:set>
                                  </p:childTnLst>
                                </p:cTn>
                              </p:par>
                              <p:par>
                                <p:cTn id="35" presetID="1" presetClass="entr" presetSubtype="0" fill="hold" grpId="0" nodeType="withEffect" nodePh="1">
                                  <p:stCondLst>
                                    <p:cond delay="0"/>
                                  </p:stCondLst>
                                  <p:endCondLst>
                                    <p:cond evt="begin" delay="0">
                                      <p:tn val="35"/>
                                    </p:cond>
                                  </p:endCondLst>
                                  <p:childTnLst>
                                    <p:set>
                                      <p:cBhvr>
                                        <p:cTn id="36" dur="1" fill="hold">
                                          <p:stCondLst>
                                            <p:cond delay="0"/>
                                          </p:stCondLst>
                                        </p:cTn>
                                        <p:tgtEl>
                                          <p:spTgt spid="9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7" grpId="0"/>
      <p:bldP spid="78" grpId="0"/>
      <p:bldP spid="80" grpId="0"/>
      <p:bldP spid="81" grpId="0"/>
      <p:bldP spid="82" grpId="0"/>
      <p:bldP spid="83" grpId="0"/>
      <p:bldP spid="86" grpId="0"/>
      <p:bldP spid="87" grpId="0"/>
      <p:bldP spid="89" grpId="0"/>
      <p:bldP spid="90" grpId="0"/>
      <p:bldP spid="91" grpId="0"/>
      <p:bldP spid="92" grpId="0"/>
      <p:bldP spid="93" grpId="0"/>
      <p:bldP spid="95" grpId="0"/>
      <p:bldP spid="96" grpId="0" animBg="1"/>
      <p:bldP spid="97" grpId="0" animBg="1"/>
      <p:bldP spid="98" grpId="0" animBg="1"/>
      <p:bldP spid="99" grpId="0"/>
      <p:bldP spid="100"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6"/>
          <p:cNvSpPr txBox="1">
            <a:spLocks noChangeArrowheads="1"/>
          </p:cNvSpPr>
          <p:nvPr/>
        </p:nvSpPr>
        <p:spPr bwMode="auto">
          <a:xfrm>
            <a:off x="3040063" y="5105400"/>
            <a:ext cx="184150" cy="366713"/>
          </a:xfrm>
          <a:prstGeom prst="rect">
            <a:avLst/>
          </a:prstGeom>
          <a:noFill/>
          <a:ln w="9525">
            <a:noFill/>
            <a:miter lim="800000"/>
            <a:headEnd/>
            <a:tailEnd/>
          </a:ln>
        </p:spPr>
        <p:txBody>
          <a:bodyPr wrap="none">
            <a:spAutoFit/>
          </a:bodyPr>
          <a:lstStyle/>
          <a:p>
            <a:endParaRPr lang="en-US" dirty="0"/>
          </a:p>
        </p:txBody>
      </p:sp>
      <p:sp>
        <p:nvSpPr>
          <p:cNvPr id="16388" name="Text Box 10"/>
          <p:cNvSpPr txBox="1">
            <a:spLocks noChangeArrowheads="1"/>
          </p:cNvSpPr>
          <p:nvPr/>
        </p:nvSpPr>
        <p:spPr bwMode="auto">
          <a:xfrm>
            <a:off x="2032000" y="5969000"/>
            <a:ext cx="184150" cy="366713"/>
          </a:xfrm>
          <a:prstGeom prst="rect">
            <a:avLst/>
          </a:prstGeom>
          <a:noFill/>
          <a:ln w="9525">
            <a:noFill/>
            <a:miter lim="800000"/>
            <a:headEnd/>
            <a:tailEnd/>
          </a:ln>
        </p:spPr>
        <p:txBody>
          <a:bodyPr wrap="none">
            <a:spAutoFit/>
          </a:bodyPr>
          <a:lstStyle/>
          <a:p>
            <a:endParaRPr lang="en-US" dirty="0"/>
          </a:p>
        </p:txBody>
      </p:sp>
      <p:sp>
        <p:nvSpPr>
          <p:cNvPr id="16389" name="Text Box 19"/>
          <p:cNvSpPr txBox="1">
            <a:spLocks noChangeArrowheads="1"/>
          </p:cNvSpPr>
          <p:nvPr/>
        </p:nvSpPr>
        <p:spPr bwMode="auto">
          <a:xfrm>
            <a:off x="4840288" y="3952875"/>
            <a:ext cx="184150" cy="366713"/>
          </a:xfrm>
          <a:prstGeom prst="rect">
            <a:avLst/>
          </a:prstGeom>
          <a:noFill/>
          <a:ln w="9525">
            <a:noFill/>
            <a:miter lim="800000"/>
            <a:headEnd/>
            <a:tailEnd/>
          </a:ln>
        </p:spPr>
        <p:txBody>
          <a:bodyPr wrap="none">
            <a:spAutoFit/>
          </a:bodyPr>
          <a:lstStyle/>
          <a:p>
            <a:endParaRPr lang="en-US" dirty="0"/>
          </a:p>
        </p:txBody>
      </p:sp>
      <p:sp>
        <p:nvSpPr>
          <p:cNvPr id="16391" name="Text Box 24"/>
          <p:cNvSpPr txBox="1">
            <a:spLocks noChangeArrowheads="1"/>
          </p:cNvSpPr>
          <p:nvPr/>
        </p:nvSpPr>
        <p:spPr bwMode="auto">
          <a:xfrm>
            <a:off x="2392363" y="6256338"/>
            <a:ext cx="184150" cy="366712"/>
          </a:xfrm>
          <a:prstGeom prst="rect">
            <a:avLst/>
          </a:prstGeom>
          <a:noFill/>
          <a:ln w="9525">
            <a:noFill/>
            <a:miter lim="800000"/>
            <a:headEnd/>
            <a:tailEnd/>
          </a:ln>
        </p:spPr>
        <p:txBody>
          <a:bodyPr wrap="none">
            <a:spAutoFit/>
          </a:bodyPr>
          <a:lstStyle/>
          <a:p>
            <a:endParaRPr lang="en-US" dirty="0"/>
          </a:p>
        </p:txBody>
      </p:sp>
      <p:sp>
        <p:nvSpPr>
          <p:cNvPr id="16392" name="Text Box 26"/>
          <p:cNvSpPr txBox="1">
            <a:spLocks noChangeArrowheads="1"/>
          </p:cNvSpPr>
          <p:nvPr/>
        </p:nvSpPr>
        <p:spPr bwMode="auto">
          <a:xfrm>
            <a:off x="1166813" y="6329363"/>
            <a:ext cx="184150" cy="366712"/>
          </a:xfrm>
          <a:prstGeom prst="rect">
            <a:avLst/>
          </a:prstGeom>
          <a:noFill/>
          <a:ln w="9525">
            <a:noFill/>
            <a:miter lim="800000"/>
            <a:headEnd/>
            <a:tailEnd/>
          </a:ln>
        </p:spPr>
        <p:txBody>
          <a:bodyPr wrap="none">
            <a:spAutoFit/>
          </a:bodyPr>
          <a:lstStyle/>
          <a:p>
            <a:endParaRPr lang="en-US" dirty="0"/>
          </a:p>
        </p:txBody>
      </p:sp>
      <p:sp>
        <p:nvSpPr>
          <p:cNvPr id="16393" name="Text Box 28"/>
          <p:cNvSpPr txBox="1">
            <a:spLocks noChangeArrowheads="1"/>
          </p:cNvSpPr>
          <p:nvPr/>
        </p:nvSpPr>
        <p:spPr bwMode="auto">
          <a:xfrm>
            <a:off x="1095375" y="784225"/>
            <a:ext cx="184150" cy="366713"/>
          </a:xfrm>
          <a:prstGeom prst="rect">
            <a:avLst/>
          </a:prstGeom>
          <a:noFill/>
          <a:ln w="9525">
            <a:noFill/>
            <a:miter lim="800000"/>
            <a:headEnd/>
            <a:tailEnd/>
          </a:ln>
        </p:spPr>
        <p:txBody>
          <a:bodyPr wrap="none">
            <a:spAutoFit/>
          </a:bodyPr>
          <a:lstStyle/>
          <a:p>
            <a:endParaRPr lang="en-US" dirty="0"/>
          </a:p>
        </p:txBody>
      </p:sp>
      <p:sp>
        <p:nvSpPr>
          <p:cNvPr id="16394" name="Text Box 34"/>
          <p:cNvSpPr txBox="1">
            <a:spLocks noChangeArrowheads="1"/>
          </p:cNvSpPr>
          <p:nvPr/>
        </p:nvSpPr>
        <p:spPr bwMode="auto">
          <a:xfrm>
            <a:off x="735013" y="2368550"/>
            <a:ext cx="184150" cy="366713"/>
          </a:xfrm>
          <a:prstGeom prst="rect">
            <a:avLst/>
          </a:prstGeom>
          <a:noFill/>
          <a:ln w="9525">
            <a:noFill/>
            <a:miter lim="800000"/>
            <a:headEnd/>
            <a:tailEnd/>
          </a:ln>
        </p:spPr>
        <p:txBody>
          <a:bodyPr wrap="none">
            <a:spAutoFit/>
          </a:bodyPr>
          <a:lstStyle/>
          <a:p>
            <a:endParaRPr lang="en-US" dirty="0"/>
          </a:p>
        </p:txBody>
      </p:sp>
      <p:sp>
        <p:nvSpPr>
          <p:cNvPr id="16395" name="Text Box 37"/>
          <p:cNvSpPr txBox="1">
            <a:spLocks noChangeArrowheads="1"/>
          </p:cNvSpPr>
          <p:nvPr/>
        </p:nvSpPr>
        <p:spPr bwMode="auto">
          <a:xfrm>
            <a:off x="4695825" y="2944813"/>
            <a:ext cx="184150" cy="366712"/>
          </a:xfrm>
          <a:prstGeom prst="rect">
            <a:avLst/>
          </a:prstGeom>
          <a:noFill/>
          <a:ln w="9525">
            <a:noFill/>
            <a:miter lim="800000"/>
            <a:headEnd/>
            <a:tailEnd/>
          </a:ln>
        </p:spPr>
        <p:txBody>
          <a:bodyPr wrap="none">
            <a:spAutoFit/>
          </a:bodyPr>
          <a:lstStyle/>
          <a:p>
            <a:endParaRPr lang="en-US" dirty="0"/>
          </a:p>
        </p:txBody>
      </p:sp>
      <p:sp>
        <p:nvSpPr>
          <p:cNvPr id="16396" name="Text Box 40"/>
          <p:cNvSpPr txBox="1">
            <a:spLocks noChangeArrowheads="1"/>
          </p:cNvSpPr>
          <p:nvPr/>
        </p:nvSpPr>
        <p:spPr bwMode="auto">
          <a:xfrm>
            <a:off x="4840288" y="5681663"/>
            <a:ext cx="184150" cy="366712"/>
          </a:xfrm>
          <a:prstGeom prst="rect">
            <a:avLst/>
          </a:prstGeom>
          <a:noFill/>
          <a:ln w="9525">
            <a:noFill/>
            <a:miter lim="800000"/>
            <a:headEnd/>
            <a:tailEnd/>
          </a:ln>
        </p:spPr>
        <p:txBody>
          <a:bodyPr wrap="none">
            <a:spAutoFit/>
          </a:bodyPr>
          <a:lstStyle/>
          <a:p>
            <a:endParaRPr lang="en-US" dirty="0"/>
          </a:p>
        </p:txBody>
      </p:sp>
      <p:sp>
        <p:nvSpPr>
          <p:cNvPr id="16397" name="Text Box 46"/>
          <p:cNvSpPr txBox="1">
            <a:spLocks noChangeArrowheads="1"/>
          </p:cNvSpPr>
          <p:nvPr/>
        </p:nvSpPr>
        <p:spPr bwMode="auto">
          <a:xfrm>
            <a:off x="2032000" y="3160713"/>
            <a:ext cx="184150" cy="366712"/>
          </a:xfrm>
          <a:prstGeom prst="rect">
            <a:avLst/>
          </a:prstGeom>
          <a:noFill/>
          <a:ln w="9525">
            <a:noFill/>
            <a:miter lim="800000"/>
            <a:headEnd/>
            <a:tailEnd/>
          </a:ln>
        </p:spPr>
        <p:txBody>
          <a:bodyPr wrap="none">
            <a:spAutoFit/>
          </a:bodyPr>
          <a:lstStyle/>
          <a:p>
            <a:endParaRPr lang="en-US" dirty="0"/>
          </a:p>
        </p:txBody>
      </p:sp>
      <p:sp>
        <p:nvSpPr>
          <p:cNvPr id="16398" name="Text Box 49"/>
          <p:cNvSpPr txBox="1">
            <a:spLocks noChangeArrowheads="1"/>
          </p:cNvSpPr>
          <p:nvPr/>
        </p:nvSpPr>
        <p:spPr bwMode="auto">
          <a:xfrm>
            <a:off x="2319338" y="5176838"/>
            <a:ext cx="184150" cy="366712"/>
          </a:xfrm>
          <a:prstGeom prst="rect">
            <a:avLst/>
          </a:prstGeom>
          <a:noFill/>
          <a:ln w="9525">
            <a:noFill/>
            <a:miter lim="800000"/>
            <a:headEnd/>
            <a:tailEnd/>
          </a:ln>
        </p:spPr>
        <p:txBody>
          <a:bodyPr wrap="none">
            <a:spAutoFit/>
          </a:bodyPr>
          <a:lstStyle/>
          <a:p>
            <a:endParaRPr lang="en-US" dirty="0"/>
          </a:p>
        </p:txBody>
      </p:sp>
      <p:sp>
        <p:nvSpPr>
          <p:cNvPr id="16399" name="Text Box 54"/>
          <p:cNvSpPr txBox="1">
            <a:spLocks noChangeArrowheads="1"/>
          </p:cNvSpPr>
          <p:nvPr/>
        </p:nvSpPr>
        <p:spPr bwMode="auto">
          <a:xfrm>
            <a:off x="2967038" y="2297113"/>
            <a:ext cx="184150" cy="366712"/>
          </a:xfrm>
          <a:prstGeom prst="rect">
            <a:avLst/>
          </a:prstGeom>
          <a:noFill/>
          <a:ln w="9525">
            <a:noFill/>
            <a:miter lim="800000"/>
            <a:headEnd/>
            <a:tailEnd/>
          </a:ln>
        </p:spPr>
        <p:txBody>
          <a:bodyPr wrap="none">
            <a:spAutoFit/>
          </a:bodyPr>
          <a:lstStyle/>
          <a:p>
            <a:endParaRPr lang="en-US" dirty="0"/>
          </a:p>
        </p:txBody>
      </p:sp>
      <p:sp>
        <p:nvSpPr>
          <p:cNvPr id="16400" name="Text Box 57"/>
          <p:cNvSpPr txBox="1">
            <a:spLocks noChangeArrowheads="1"/>
          </p:cNvSpPr>
          <p:nvPr/>
        </p:nvSpPr>
        <p:spPr bwMode="auto">
          <a:xfrm>
            <a:off x="4624388" y="4240213"/>
            <a:ext cx="184150" cy="366712"/>
          </a:xfrm>
          <a:prstGeom prst="rect">
            <a:avLst/>
          </a:prstGeom>
          <a:noFill/>
          <a:ln w="9525">
            <a:noFill/>
            <a:miter lim="800000"/>
            <a:headEnd/>
            <a:tailEnd/>
          </a:ln>
        </p:spPr>
        <p:txBody>
          <a:bodyPr wrap="none">
            <a:spAutoFit/>
          </a:bodyPr>
          <a:lstStyle/>
          <a:p>
            <a:endParaRPr lang="en-US" dirty="0"/>
          </a:p>
        </p:txBody>
      </p:sp>
      <p:sp>
        <p:nvSpPr>
          <p:cNvPr id="16401" name="Text Box 60"/>
          <p:cNvSpPr txBox="1">
            <a:spLocks noChangeArrowheads="1"/>
          </p:cNvSpPr>
          <p:nvPr/>
        </p:nvSpPr>
        <p:spPr bwMode="auto">
          <a:xfrm>
            <a:off x="4335463" y="5465763"/>
            <a:ext cx="184150" cy="366712"/>
          </a:xfrm>
          <a:prstGeom prst="rect">
            <a:avLst/>
          </a:prstGeom>
          <a:noFill/>
          <a:ln w="9525">
            <a:noFill/>
            <a:miter lim="800000"/>
            <a:headEnd/>
            <a:tailEnd/>
          </a:ln>
        </p:spPr>
        <p:txBody>
          <a:bodyPr wrap="none">
            <a:spAutoFit/>
          </a:bodyPr>
          <a:lstStyle/>
          <a:p>
            <a:endParaRPr lang="en-US" dirty="0"/>
          </a:p>
        </p:txBody>
      </p:sp>
      <p:sp>
        <p:nvSpPr>
          <p:cNvPr id="16402" name="Text Box 67"/>
          <p:cNvSpPr txBox="1">
            <a:spLocks noChangeArrowheads="1"/>
          </p:cNvSpPr>
          <p:nvPr/>
        </p:nvSpPr>
        <p:spPr bwMode="auto">
          <a:xfrm>
            <a:off x="1527175" y="4816475"/>
            <a:ext cx="184150" cy="366713"/>
          </a:xfrm>
          <a:prstGeom prst="rect">
            <a:avLst/>
          </a:prstGeom>
          <a:noFill/>
          <a:ln w="9525">
            <a:noFill/>
            <a:miter lim="800000"/>
            <a:headEnd/>
            <a:tailEnd/>
          </a:ln>
        </p:spPr>
        <p:txBody>
          <a:bodyPr wrap="none">
            <a:spAutoFit/>
          </a:bodyPr>
          <a:lstStyle/>
          <a:p>
            <a:endParaRPr lang="en-US" dirty="0"/>
          </a:p>
        </p:txBody>
      </p:sp>
      <p:sp>
        <p:nvSpPr>
          <p:cNvPr id="16403" name="Text Box 70"/>
          <p:cNvSpPr txBox="1">
            <a:spLocks noChangeArrowheads="1"/>
          </p:cNvSpPr>
          <p:nvPr/>
        </p:nvSpPr>
        <p:spPr bwMode="auto">
          <a:xfrm>
            <a:off x="663575" y="4168775"/>
            <a:ext cx="184150" cy="366713"/>
          </a:xfrm>
          <a:prstGeom prst="rect">
            <a:avLst/>
          </a:prstGeom>
          <a:noFill/>
          <a:ln w="9525">
            <a:noFill/>
            <a:miter lim="800000"/>
            <a:headEnd/>
            <a:tailEnd/>
          </a:ln>
        </p:spPr>
        <p:txBody>
          <a:bodyPr wrap="none">
            <a:spAutoFit/>
          </a:bodyPr>
          <a:lstStyle/>
          <a:p>
            <a:endParaRPr lang="en-US" dirty="0"/>
          </a:p>
        </p:txBody>
      </p:sp>
      <p:sp>
        <p:nvSpPr>
          <p:cNvPr id="16404" name="Text Box 73"/>
          <p:cNvSpPr txBox="1">
            <a:spLocks noChangeArrowheads="1"/>
          </p:cNvSpPr>
          <p:nvPr/>
        </p:nvSpPr>
        <p:spPr bwMode="auto">
          <a:xfrm>
            <a:off x="1816100" y="5969000"/>
            <a:ext cx="184150" cy="366713"/>
          </a:xfrm>
          <a:prstGeom prst="rect">
            <a:avLst/>
          </a:prstGeom>
          <a:noFill/>
          <a:ln w="9525">
            <a:noFill/>
            <a:miter lim="800000"/>
            <a:headEnd/>
            <a:tailEnd/>
          </a:ln>
        </p:spPr>
        <p:txBody>
          <a:bodyPr wrap="none">
            <a:spAutoFit/>
          </a:bodyPr>
          <a:lstStyle/>
          <a:p>
            <a:endParaRPr lang="en-US" dirty="0"/>
          </a:p>
        </p:txBody>
      </p:sp>
      <p:sp>
        <p:nvSpPr>
          <p:cNvPr id="16405" name="Text Box 76"/>
          <p:cNvSpPr txBox="1">
            <a:spLocks noChangeArrowheads="1"/>
          </p:cNvSpPr>
          <p:nvPr/>
        </p:nvSpPr>
        <p:spPr bwMode="auto">
          <a:xfrm>
            <a:off x="5343525" y="1073150"/>
            <a:ext cx="184150" cy="366713"/>
          </a:xfrm>
          <a:prstGeom prst="rect">
            <a:avLst/>
          </a:prstGeom>
          <a:noFill/>
          <a:ln w="9525">
            <a:noFill/>
            <a:miter lim="800000"/>
            <a:headEnd/>
            <a:tailEnd/>
          </a:ln>
        </p:spPr>
        <p:txBody>
          <a:bodyPr wrap="none">
            <a:spAutoFit/>
          </a:bodyPr>
          <a:lstStyle/>
          <a:p>
            <a:endParaRPr lang="en-US" dirty="0"/>
          </a:p>
        </p:txBody>
      </p:sp>
      <p:sp>
        <p:nvSpPr>
          <p:cNvPr id="16406" name="Text Box 79"/>
          <p:cNvSpPr txBox="1">
            <a:spLocks noChangeArrowheads="1"/>
          </p:cNvSpPr>
          <p:nvPr/>
        </p:nvSpPr>
        <p:spPr bwMode="auto">
          <a:xfrm>
            <a:off x="3184525" y="6329363"/>
            <a:ext cx="184150" cy="366712"/>
          </a:xfrm>
          <a:prstGeom prst="rect">
            <a:avLst/>
          </a:prstGeom>
          <a:noFill/>
          <a:ln w="9525">
            <a:noFill/>
            <a:miter lim="800000"/>
            <a:headEnd/>
            <a:tailEnd/>
          </a:ln>
        </p:spPr>
        <p:txBody>
          <a:bodyPr wrap="none">
            <a:spAutoFit/>
          </a:bodyPr>
          <a:lstStyle/>
          <a:p>
            <a:endParaRPr lang="en-US" dirty="0"/>
          </a:p>
        </p:txBody>
      </p:sp>
      <p:sp>
        <p:nvSpPr>
          <p:cNvPr id="16407" name="Text Box 81"/>
          <p:cNvSpPr txBox="1">
            <a:spLocks noChangeArrowheads="1"/>
          </p:cNvSpPr>
          <p:nvPr/>
        </p:nvSpPr>
        <p:spPr bwMode="auto">
          <a:xfrm>
            <a:off x="2967038" y="6329363"/>
            <a:ext cx="184150" cy="366712"/>
          </a:xfrm>
          <a:prstGeom prst="rect">
            <a:avLst/>
          </a:prstGeom>
          <a:noFill/>
          <a:ln w="9525">
            <a:noFill/>
            <a:miter lim="800000"/>
            <a:headEnd/>
            <a:tailEnd/>
          </a:ln>
        </p:spPr>
        <p:txBody>
          <a:bodyPr wrap="none">
            <a:spAutoFit/>
          </a:bodyPr>
          <a:lstStyle/>
          <a:p>
            <a:endParaRPr lang="en-US" dirty="0"/>
          </a:p>
        </p:txBody>
      </p:sp>
      <p:sp>
        <p:nvSpPr>
          <p:cNvPr id="16409" name="Text Box 88"/>
          <p:cNvSpPr txBox="1">
            <a:spLocks noChangeArrowheads="1"/>
          </p:cNvSpPr>
          <p:nvPr/>
        </p:nvSpPr>
        <p:spPr bwMode="auto">
          <a:xfrm>
            <a:off x="4984750" y="568325"/>
            <a:ext cx="184150" cy="366713"/>
          </a:xfrm>
          <a:prstGeom prst="rect">
            <a:avLst/>
          </a:prstGeom>
          <a:noFill/>
          <a:ln w="9525">
            <a:noFill/>
            <a:miter lim="800000"/>
            <a:headEnd/>
            <a:tailEnd/>
          </a:ln>
        </p:spPr>
        <p:txBody>
          <a:bodyPr wrap="none">
            <a:spAutoFit/>
          </a:bodyPr>
          <a:lstStyle/>
          <a:p>
            <a:endParaRPr lang="en-US" dirty="0"/>
          </a:p>
        </p:txBody>
      </p:sp>
      <p:sp>
        <p:nvSpPr>
          <p:cNvPr id="16410" name="Text Box 91"/>
          <p:cNvSpPr txBox="1">
            <a:spLocks noChangeArrowheads="1"/>
          </p:cNvSpPr>
          <p:nvPr/>
        </p:nvSpPr>
        <p:spPr bwMode="auto">
          <a:xfrm>
            <a:off x="4911725" y="1289050"/>
            <a:ext cx="184150" cy="366713"/>
          </a:xfrm>
          <a:prstGeom prst="rect">
            <a:avLst/>
          </a:prstGeom>
          <a:noFill/>
          <a:ln w="9525">
            <a:noFill/>
            <a:miter lim="800000"/>
            <a:headEnd/>
            <a:tailEnd/>
          </a:ln>
        </p:spPr>
        <p:txBody>
          <a:bodyPr wrap="none">
            <a:spAutoFit/>
          </a:bodyPr>
          <a:lstStyle/>
          <a:p>
            <a:endParaRPr lang="en-US" dirty="0"/>
          </a:p>
        </p:txBody>
      </p:sp>
      <p:sp>
        <p:nvSpPr>
          <p:cNvPr id="16411" name="Text Box 93"/>
          <p:cNvSpPr txBox="1">
            <a:spLocks noChangeArrowheads="1"/>
          </p:cNvSpPr>
          <p:nvPr/>
        </p:nvSpPr>
        <p:spPr bwMode="auto">
          <a:xfrm>
            <a:off x="5056188" y="5032375"/>
            <a:ext cx="184150" cy="366713"/>
          </a:xfrm>
          <a:prstGeom prst="rect">
            <a:avLst/>
          </a:prstGeom>
          <a:noFill/>
          <a:ln w="9525">
            <a:noFill/>
            <a:miter lim="800000"/>
            <a:headEnd/>
            <a:tailEnd/>
          </a:ln>
        </p:spPr>
        <p:txBody>
          <a:bodyPr wrap="none">
            <a:spAutoFit/>
          </a:bodyPr>
          <a:lstStyle/>
          <a:p>
            <a:endParaRPr lang="en-US" dirty="0"/>
          </a:p>
        </p:txBody>
      </p:sp>
      <p:sp>
        <p:nvSpPr>
          <p:cNvPr id="16412" name="Text Box 96"/>
          <p:cNvSpPr txBox="1">
            <a:spLocks noChangeArrowheads="1"/>
          </p:cNvSpPr>
          <p:nvPr/>
        </p:nvSpPr>
        <p:spPr bwMode="auto">
          <a:xfrm>
            <a:off x="1023938" y="1073150"/>
            <a:ext cx="184150" cy="366713"/>
          </a:xfrm>
          <a:prstGeom prst="rect">
            <a:avLst/>
          </a:prstGeom>
          <a:noFill/>
          <a:ln w="9525">
            <a:noFill/>
            <a:miter lim="800000"/>
            <a:headEnd/>
            <a:tailEnd/>
          </a:ln>
        </p:spPr>
        <p:txBody>
          <a:bodyPr wrap="none">
            <a:spAutoFit/>
          </a:bodyPr>
          <a:lstStyle/>
          <a:p>
            <a:endParaRPr lang="en-US" dirty="0"/>
          </a:p>
        </p:txBody>
      </p:sp>
      <p:sp>
        <p:nvSpPr>
          <p:cNvPr id="16413" name="Text Box 102"/>
          <p:cNvSpPr txBox="1">
            <a:spLocks noChangeArrowheads="1"/>
          </p:cNvSpPr>
          <p:nvPr/>
        </p:nvSpPr>
        <p:spPr bwMode="auto">
          <a:xfrm>
            <a:off x="2176463" y="3736975"/>
            <a:ext cx="184150" cy="366713"/>
          </a:xfrm>
          <a:prstGeom prst="rect">
            <a:avLst/>
          </a:prstGeom>
          <a:noFill/>
          <a:ln w="9525">
            <a:noFill/>
            <a:miter lim="800000"/>
            <a:headEnd/>
            <a:tailEnd/>
          </a:ln>
        </p:spPr>
        <p:txBody>
          <a:bodyPr wrap="none">
            <a:spAutoFit/>
          </a:bodyPr>
          <a:lstStyle/>
          <a:p>
            <a:endParaRPr lang="en-US" dirty="0"/>
          </a:p>
        </p:txBody>
      </p:sp>
      <p:sp>
        <p:nvSpPr>
          <p:cNvPr id="16414" name="Text Box 105"/>
          <p:cNvSpPr txBox="1">
            <a:spLocks noChangeArrowheads="1"/>
          </p:cNvSpPr>
          <p:nvPr/>
        </p:nvSpPr>
        <p:spPr bwMode="auto">
          <a:xfrm>
            <a:off x="1527175" y="6256338"/>
            <a:ext cx="184150" cy="366712"/>
          </a:xfrm>
          <a:prstGeom prst="rect">
            <a:avLst/>
          </a:prstGeom>
          <a:noFill/>
          <a:ln w="9525">
            <a:noFill/>
            <a:miter lim="800000"/>
            <a:headEnd/>
            <a:tailEnd/>
          </a:ln>
        </p:spPr>
        <p:txBody>
          <a:bodyPr wrap="none">
            <a:spAutoFit/>
          </a:bodyPr>
          <a:lstStyle/>
          <a:p>
            <a:endParaRPr lang="en-US" dirty="0"/>
          </a:p>
        </p:txBody>
      </p:sp>
      <p:sp>
        <p:nvSpPr>
          <p:cNvPr id="16415" name="Text Box 108"/>
          <p:cNvSpPr txBox="1">
            <a:spLocks noChangeArrowheads="1"/>
          </p:cNvSpPr>
          <p:nvPr/>
        </p:nvSpPr>
        <p:spPr bwMode="auto">
          <a:xfrm>
            <a:off x="5775325" y="1576388"/>
            <a:ext cx="184150" cy="366712"/>
          </a:xfrm>
          <a:prstGeom prst="rect">
            <a:avLst/>
          </a:prstGeom>
          <a:noFill/>
          <a:ln w="9525">
            <a:noFill/>
            <a:miter lim="800000"/>
            <a:headEnd/>
            <a:tailEnd/>
          </a:ln>
        </p:spPr>
        <p:txBody>
          <a:bodyPr wrap="none">
            <a:spAutoFit/>
          </a:bodyPr>
          <a:lstStyle/>
          <a:p>
            <a:endParaRPr lang="en-US" dirty="0"/>
          </a:p>
        </p:txBody>
      </p:sp>
      <p:sp>
        <p:nvSpPr>
          <p:cNvPr id="16416" name="Text Box 111"/>
          <p:cNvSpPr txBox="1">
            <a:spLocks noChangeArrowheads="1"/>
          </p:cNvSpPr>
          <p:nvPr/>
        </p:nvSpPr>
        <p:spPr bwMode="auto">
          <a:xfrm>
            <a:off x="7720013" y="784225"/>
            <a:ext cx="184150" cy="366713"/>
          </a:xfrm>
          <a:prstGeom prst="rect">
            <a:avLst/>
          </a:prstGeom>
          <a:noFill/>
          <a:ln w="9525">
            <a:noFill/>
            <a:miter lim="800000"/>
            <a:headEnd/>
            <a:tailEnd/>
          </a:ln>
        </p:spPr>
        <p:txBody>
          <a:bodyPr wrap="none">
            <a:spAutoFit/>
          </a:bodyPr>
          <a:lstStyle/>
          <a:p>
            <a:endParaRPr lang="en-US" dirty="0"/>
          </a:p>
        </p:txBody>
      </p:sp>
      <p:sp>
        <p:nvSpPr>
          <p:cNvPr id="16418" name="Text Box 119"/>
          <p:cNvSpPr txBox="1">
            <a:spLocks noChangeArrowheads="1"/>
          </p:cNvSpPr>
          <p:nvPr/>
        </p:nvSpPr>
        <p:spPr bwMode="auto">
          <a:xfrm>
            <a:off x="1600200" y="4600575"/>
            <a:ext cx="184150" cy="366713"/>
          </a:xfrm>
          <a:prstGeom prst="rect">
            <a:avLst/>
          </a:prstGeom>
          <a:noFill/>
          <a:ln w="9525">
            <a:noFill/>
            <a:miter lim="800000"/>
            <a:headEnd/>
            <a:tailEnd/>
          </a:ln>
        </p:spPr>
        <p:txBody>
          <a:bodyPr wrap="none">
            <a:spAutoFit/>
          </a:bodyPr>
          <a:lstStyle/>
          <a:p>
            <a:endParaRPr lang="en-US" dirty="0"/>
          </a:p>
        </p:txBody>
      </p:sp>
      <p:sp>
        <p:nvSpPr>
          <p:cNvPr id="16419" name="Text Box 122"/>
          <p:cNvSpPr txBox="1">
            <a:spLocks noChangeArrowheads="1"/>
          </p:cNvSpPr>
          <p:nvPr/>
        </p:nvSpPr>
        <p:spPr bwMode="auto">
          <a:xfrm>
            <a:off x="2679700" y="5824538"/>
            <a:ext cx="184150" cy="366712"/>
          </a:xfrm>
          <a:prstGeom prst="rect">
            <a:avLst/>
          </a:prstGeom>
          <a:noFill/>
          <a:ln w="9525">
            <a:noFill/>
            <a:miter lim="800000"/>
            <a:headEnd/>
            <a:tailEnd/>
          </a:ln>
        </p:spPr>
        <p:txBody>
          <a:bodyPr wrap="none">
            <a:spAutoFit/>
          </a:bodyPr>
          <a:lstStyle/>
          <a:p>
            <a:endParaRPr lang="en-US" dirty="0"/>
          </a:p>
        </p:txBody>
      </p:sp>
      <p:sp>
        <p:nvSpPr>
          <p:cNvPr id="16420" name="Text Box 125"/>
          <p:cNvSpPr txBox="1">
            <a:spLocks noChangeArrowheads="1"/>
          </p:cNvSpPr>
          <p:nvPr/>
        </p:nvSpPr>
        <p:spPr bwMode="auto">
          <a:xfrm>
            <a:off x="1384300" y="6256338"/>
            <a:ext cx="184150" cy="366712"/>
          </a:xfrm>
          <a:prstGeom prst="rect">
            <a:avLst/>
          </a:prstGeom>
          <a:noFill/>
          <a:ln w="9525">
            <a:noFill/>
            <a:miter lim="800000"/>
            <a:headEnd/>
            <a:tailEnd/>
          </a:ln>
        </p:spPr>
        <p:txBody>
          <a:bodyPr wrap="none">
            <a:spAutoFit/>
          </a:bodyPr>
          <a:lstStyle/>
          <a:p>
            <a:endParaRPr lang="en-US" dirty="0"/>
          </a:p>
        </p:txBody>
      </p:sp>
      <p:sp>
        <p:nvSpPr>
          <p:cNvPr id="16421" name="Text Box 128"/>
          <p:cNvSpPr txBox="1">
            <a:spLocks noChangeArrowheads="1"/>
          </p:cNvSpPr>
          <p:nvPr/>
        </p:nvSpPr>
        <p:spPr bwMode="auto">
          <a:xfrm>
            <a:off x="1239838" y="6256338"/>
            <a:ext cx="184150" cy="366712"/>
          </a:xfrm>
          <a:prstGeom prst="rect">
            <a:avLst/>
          </a:prstGeom>
          <a:noFill/>
          <a:ln w="9525">
            <a:noFill/>
            <a:miter lim="800000"/>
            <a:headEnd/>
            <a:tailEnd/>
          </a:ln>
        </p:spPr>
        <p:txBody>
          <a:bodyPr wrap="none">
            <a:spAutoFit/>
          </a:bodyPr>
          <a:lstStyle/>
          <a:p>
            <a:endParaRPr lang="en-US" dirty="0"/>
          </a:p>
        </p:txBody>
      </p:sp>
      <p:sp>
        <p:nvSpPr>
          <p:cNvPr id="16422" name="Text Box 131"/>
          <p:cNvSpPr txBox="1">
            <a:spLocks noChangeArrowheads="1"/>
          </p:cNvSpPr>
          <p:nvPr/>
        </p:nvSpPr>
        <p:spPr bwMode="auto">
          <a:xfrm>
            <a:off x="1239838" y="6256338"/>
            <a:ext cx="184150" cy="366712"/>
          </a:xfrm>
          <a:prstGeom prst="rect">
            <a:avLst/>
          </a:prstGeom>
          <a:noFill/>
          <a:ln w="9525">
            <a:noFill/>
            <a:miter lim="800000"/>
            <a:headEnd/>
            <a:tailEnd/>
          </a:ln>
        </p:spPr>
        <p:txBody>
          <a:bodyPr wrap="none">
            <a:spAutoFit/>
          </a:bodyPr>
          <a:lstStyle/>
          <a:p>
            <a:endParaRPr lang="en-US" dirty="0"/>
          </a:p>
        </p:txBody>
      </p:sp>
      <p:sp>
        <p:nvSpPr>
          <p:cNvPr id="16423" name="Text Box 133"/>
          <p:cNvSpPr txBox="1">
            <a:spLocks noChangeArrowheads="1"/>
          </p:cNvSpPr>
          <p:nvPr/>
        </p:nvSpPr>
        <p:spPr bwMode="auto">
          <a:xfrm>
            <a:off x="3903663" y="6589713"/>
            <a:ext cx="184150" cy="366712"/>
          </a:xfrm>
          <a:prstGeom prst="rect">
            <a:avLst/>
          </a:prstGeom>
          <a:noFill/>
          <a:ln w="9525">
            <a:noFill/>
            <a:miter lim="800000"/>
            <a:headEnd/>
            <a:tailEnd/>
          </a:ln>
        </p:spPr>
        <p:txBody>
          <a:bodyPr wrap="none">
            <a:spAutoFit/>
          </a:bodyPr>
          <a:lstStyle/>
          <a:p>
            <a:endParaRPr lang="en-US" dirty="0"/>
          </a:p>
        </p:txBody>
      </p:sp>
      <p:sp>
        <p:nvSpPr>
          <p:cNvPr id="16424" name="Text Box 136"/>
          <p:cNvSpPr txBox="1">
            <a:spLocks noChangeArrowheads="1"/>
          </p:cNvSpPr>
          <p:nvPr/>
        </p:nvSpPr>
        <p:spPr bwMode="auto">
          <a:xfrm>
            <a:off x="1743075" y="1216025"/>
            <a:ext cx="184150" cy="366713"/>
          </a:xfrm>
          <a:prstGeom prst="rect">
            <a:avLst/>
          </a:prstGeom>
          <a:noFill/>
          <a:ln w="9525">
            <a:noFill/>
            <a:miter lim="800000"/>
            <a:headEnd/>
            <a:tailEnd/>
          </a:ln>
        </p:spPr>
        <p:txBody>
          <a:bodyPr wrap="none">
            <a:spAutoFit/>
          </a:bodyPr>
          <a:lstStyle/>
          <a:p>
            <a:endParaRPr lang="en-US" dirty="0"/>
          </a:p>
        </p:txBody>
      </p:sp>
      <p:sp>
        <p:nvSpPr>
          <p:cNvPr id="16425" name="Text Box 138"/>
          <p:cNvSpPr txBox="1">
            <a:spLocks noChangeArrowheads="1"/>
          </p:cNvSpPr>
          <p:nvPr/>
        </p:nvSpPr>
        <p:spPr bwMode="auto">
          <a:xfrm>
            <a:off x="6567488" y="1216025"/>
            <a:ext cx="184150" cy="366713"/>
          </a:xfrm>
          <a:prstGeom prst="rect">
            <a:avLst/>
          </a:prstGeom>
          <a:noFill/>
          <a:ln w="9525">
            <a:noFill/>
            <a:miter lim="800000"/>
            <a:headEnd/>
            <a:tailEnd/>
          </a:ln>
        </p:spPr>
        <p:txBody>
          <a:bodyPr wrap="none">
            <a:spAutoFit/>
          </a:bodyPr>
          <a:lstStyle/>
          <a:p>
            <a:endParaRPr lang="en-US" dirty="0"/>
          </a:p>
        </p:txBody>
      </p:sp>
      <p:sp>
        <p:nvSpPr>
          <p:cNvPr id="16426" name="Text Box 140"/>
          <p:cNvSpPr txBox="1">
            <a:spLocks noChangeArrowheads="1"/>
          </p:cNvSpPr>
          <p:nvPr/>
        </p:nvSpPr>
        <p:spPr bwMode="auto">
          <a:xfrm>
            <a:off x="6424613" y="3089275"/>
            <a:ext cx="184150" cy="366713"/>
          </a:xfrm>
          <a:prstGeom prst="rect">
            <a:avLst/>
          </a:prstGeom>
          <a:noFill/>
          <a:ln w="9525">
            <a:noFill/>
            <a:miter lim="800000"/>
            <a:headEnd/>
            <a:tailEnd/>
          </a:ln>
        </p:spPr>
        <p:txBody>
          <a:bodyPr wrap="none">
            <a:spAutoFit/>
          </a:bodyPr>
          <a:lstStyle/>
          <a:p>
            <a:endParaRPr lang="en-US" dirty="0"/>
          </a:p>
        </p:txBody>
      </p:sp>
      <p:grpSp>
        <p:nvGrpSpPr>
          <p:cNvPr id="2" name="Group 61"/>
          <p:cNvGrpSpPr/>
          <p:nvPr/>
        </p:nvGrpSpPr>
        <p:grpSpPr>
          <a:xfrm>
            <a:off x="99189" y="525780"/>
            <a:ext cx="4335651" cy="2880360"/>
            <a:chOff x="339219" y="582930"/>
            <a:chExt cx="4335651" cy="2880360"/>
          </a:xfrm>
        </p:grpSpPr>
        <p:graphicFrame>
          <p:nvGraphicFramePr>
            <p:cNvPr id="63" name="Chart 62"/>
            <p:cNvGraphicFramePr/>
            <p:nvPr/>
          </p:nvGraphicFramePr>
          <p:xfrm>
            <a:off x="342870" y="582930"/>
            <a:ext cx="4332000" cy="2880360"/>
          </p:xfrm>
          <a:graphic>
            <a:graphicData uri="http://schemas.openxmlformats.org/drawingml/2006/chart">
              <c:chart xmlns:c="http://schemas.openxmlformats.org/drawingml/2006/chart" xmlns:r="http://schemas.openxmlformats.org/officeDocument/2006/relationships" r:id="rId4"/>
            </a:graphicData>
          </a:graphic>
        </p:graphicFrame>
        <p:sp>
          <p:nvSpPr>
            <p:cNvPr id="16436" name="TextBox 71"/>
            <p:cNvSpPr txBox="1">
              <a:spLocks noChangeArrowheads="1"/>
            </p:cNvSpPr>
            <p:nvPr/>
          </p:nvSpPr>
          <p:spPr bwMode="auto">
            <a:xfrm>
              <a:off x="1854518" y="596583"/>
              <a:ext cx="1837372" cy="461665"/>
            </a:xfrm>
            <a:prstGeom prst="rect">
              <a:avLst/>
            </a:prstGeom>
            <a:noFill/>
            <a:ln w="9525">
              <a:noFill/>
              <a:miter lim="800000"/>
              <a:headEnd/>
              <a:tailEnd/>
            </a:ln>
          </p:spPr>
          <p:txBody>
            <a:bodyPr wrap="square">
              <a:spAutoFit/>
            </a:bodyPr>
            <a:lstStyle/>
            <a:p>
              <a:r>
                <a:rPr lang="en-US" sz="2400" b="1" dirty="0"/>
                <a:t>Immersion</a:t>
              </a:r>
            </a:p>
          </p:txBody>
        </p:sp>
        <p:sp>
          <p:nvSpPr>
            <p:cNvPr id="16439" name="TextBox 74"/>
            <p:cNvSpPr txBox="1">
              <a:spLocks noChangeArrowheads="1"/>
            </p:cNvSpPr>
            <p:nvPr/>
          </p:nvSpPr>
          <p:spPr bwMode="auto">
            <a:xfrm rot="16200000">
              <a:off x="-870728" y="1801624"/>
              <a:ext cx="2820003" cy="400110"/>
            </a:xfrm>
            <a:prstGeom prst="rect">
              <a:avLst/>
            </a:prstGeom>
            <a:noFill/>
            <a:ln w="9525">
              <a:noFill/>
              <a:miter lim="800000"/>
              <a:headEnd/>
              <a:tailEnd/>
            </a:ln>
          </p:spPr>
          <p:txBody>
            <a:bodyPr wrap="none">
              <a:spAutoFit/>
            </a:bodyPr>
            <a:lstStyle/>
            <a:p>
              <a:r>
                <a:rPr lang="en-US" sz="2000" dirty="0"/>
                <a:t>Log(virus copies/g fish)</a:t>
              </a:r>
            </a:p>
          </p:txBody>
        </p:sp>
      </p:grpSp>
      <p:grpSp>
        <p:nvGrpSpPr>
          <p:cNvPr id="3" name="Group 72"/>
          <p:cNvGrpSpPr/>
          <p:nvPr/>
        </p:nvGrpSpPr>
        <p:grpSpPr>
          <a:xfrm>
            <a:off x="4496884" y="451128"/>
            <a:ext cx="4349936" cy="3028393"/>
            <a:chOff x="4462594" y="634008"/>
            <a:chExt cx="4349936" cy="3028393"/>
          </a:xfrm>
        </p:grpSpPr>
        <p:sp>
          <p:nvSpPr>
            <p:cNvPr id="16417" name="Text Box 113"/>
            <p:cNvSpPr txBox="1">
              <a:spLocks noChangeArrowheads="1"/>
            </p:cNvSpPr>
            <p:nvPr/>
          </p:nvSpPr>
          <p:spPr bwMode="auto">
            <a:xfrm>
              <a:off x="7072313" y="639763"/>
              <a:ext cx="184150" cy="366712"/>
            </a:xfrm>
            <a:prstGeom prst="rect">
              <a:avLst/>
            </a:prstGeom>
            <a:noFill/>
            <a:ln w="9525">
              <a:noFill/>
              <a:miter lim="800000"/>
              <a:headEnd/>
              <a:tailEnd/>
            </a:ln>
          </p:spPr>
          <p:txBody>
            <a:bodyPr wrap="none">
              <a:spAutoFit/>
            </a:bodyPr>
            <a:lstStyle/>
            <a:p>
              <a:endParaRPr lang="en-US" dirty="0"/>
            </a:p>
          </p:txBody>
        </p:sp>
        <p:graphicFrame>
          <p:nvGraphicFramePr>
            <p:cNvPr id="65" name="Chart 64"/>
            <p:cNvGraphicFramePr/>
            <p:nvPr/>
          </p:nvGraphicFramePr>
          <p:xfrm>
            <a:off x="4491990" y="720090"/>
            <a:ext cx="4320540" cy="2880361"/>
          </p:xfrm>
          <a:graphic>
            <a:graphicData uri="http://schemas.openxmlformats.org/drawingml/2006/chart">
              <c:chart xmlns:c="http://schemas.openxmlformats.org/drawingml/2006/chart" xmlns:r="http://schemas.openxmlformats.org/officeDocument/2006/relationships" r:id="rId5"/>
            </a:graphicData>
          </a:graphic>
        </p:graphicFrame>
        <p:sp>
          <p:nvSpPr>
            <p:cNvPr id="74" name="TextBox 73"/>
            <p:cNvSpPr txBox="1">
              <a:spLocks noChangeArrowheads="1"/>
            </p:cNvSpPr>
            <p:nvPr/>
          </p:nvSpPr>
          <p:spPr bwMode="auto">
            <a:xfrm>
              <a:off x="6352222" y="720090"/>
              <a:ext cx="1271587" cy="461665"/>
            </a:xfrm>
            <a:prstGeom prst="rect">
              <a:avLst/>
            </a:prstGeom>
            <a:noFill/>
            <a:ln w="9525">
              <a:noFill/>
              <a:miter lim="800000"/>
              <a:headEnd/>
              <a:tailEnd/>
            </a:ln>
          </p:spPr>
          <p:txBody>
            <a:bodyPr wrap="square">
              <a:spAutoFit/>
            </a:bodyPr>
            <a:lstStyle/>
            <a:p>
              <a:r>
                <a:rPr lang="en-US" sz="2400" b="1" dirty="0"/>
                <a:t>Shed</a:t>
              </a:r>
            </a:p>
          </p:txBody>
        </p:sp>
        <p:sp>
          <p:nvSpPr>
            <p:cNvPr id="76" name="TextBox 75"/>
            <p:cNvSpPr txBox="1">
              <a:spLocks noChangeArrowheads="1"/>
            </p:cNvSpPr>
            <p:nvPr/>
          </p:nvSpPr>
          <p:spPr bwMode="auto">
            <a:xfrm rot="16200000">
              <a:off x="3148452" y="1948150"/>
              <a:ext cx="3028393" cy="400110"/>
            </a:xfrm>
            <a:prstGeom prst="rect">
              <a:avLst/>
            </a:prstGeom>
            <a:noFill/>
            <a:ln w="9525">
              <a:noFill/>
              <a:miter lim="800000"/>
              <a:headEnd/>
              <a:tailEnd/>
            </a:ln>
          </p:spPr>
          <p:txBody>
            <a:bodyPr wrap="none">
              <a:spAutoFit/>
            </a:bodyPr>
            <a:lstStyle/>
            <a:p>
              <a:r>
                <a:rPr lang="en-US" sz="2000" dirty="0"/>
                <a:t>Log(virus copies/ml H</a:t>
              </a:r>
              <a:r>
                <a:rPr lang="en-US" sz="2000" baseline="-25000" dirty="0"/>
                <a:t>2</a:t>
              </a:r>
              <a:r>
                <a:rPr lang="en-US" sz="2000" dirty="0"/>
                <a:t>O)</a:t>
              </a:r>
            </a:p>
          </p:txBody>
        </p:sp>
      </p:grpSp>
      <p:sp>
        <p:nvSpPr>
          <p:cNvPr id="60" name="TextBox 59"/>
          <p:cNvSpPr txBox="1"/>
          <p:nvPr/>
        </p:nvSpPr>
        <p:spPr>
          <a:xfrm>
            <a:off x="-72740" y="6497433"/>
            <a:ext cx="3873881" cy="400110"/>
          </a:xfrm>
          <a:prstGeom prst="rect">
            <a:avLst/>
          </a:prstGeom>
          <a:noFill/>
        </p:spPr>
        <p:txBody>
          <a:bodyPr wrap="none" rtlCol="0">
            <a:spAutoFit/>
          </a:bodyPr>
          <a:lstStyle/>
          <a:p>
            <a:r>
              <a:rPr lang="en-US" sz="2000" dirty="0" smtClean="0"/>
              <a:t>(Wargo, et. al., J. Virology, 2011)</a:t>
            </a:r>
            <a:endParaRPr lang="en-US" sz="2000" dirty="0"/>
          </a:p>
        </p:txBody>
      </p:sp>
      <p:grpSp>
        <p:nvGrpSpPr>
          <p:cNvPr id="4" name="Group 71"/>
          <p:cNvGrpSpPr/>
          <p:nvPr/>
        </p:nvGrpSpPr>
        <p:grpSpPr>
          <a:xfrm>
            <a:off x="102870" y="3454083"/>
            <a:ext cx="4331970" cy="3085460"/>
            <a:chOff x="137160" y="3465513"/>
            <a:chExt cx="4331970" cy="3085460"/>
          </a:xfrm>
        </p:grpSpPr>
        <p:graphicFrame>
          <p:nvGraphicFramePr>
            <p:cNvPr id="64" name="Chart 63"/>
            <p:cNvGraphicFramePr/>
            <p:nvPr/>
          </p:nvGraphicFramePr>
          <p:xfrm>
            <a:off x="137160" y="3474720"/>
            <a:ext cx="4331970" cy="3076253"/>
          </p:xfrm>
          <a:graphic>
            <a:graphicData uri="http://schemas.openxmlformats.org/drawingml/2006/chart">
              <c:chart xmlns:c="http://schemas.openxmlformats.org/drawingml/2006/chart" xmlns:r="http://schemas.openxmlformats.org/officeDocument/2006/relationships" r:id="rId6"/>
            </a:graphicData>
          </a:graphic>
        </p:graphicFrame>
        <p:sp>
          <p:nvSpPr>
            <p:cNvPr id="16437" name="TextBox 72"/>
            <p:cNvSpPr txBox="1">
              <a:spLocks noChangeArrowheads="1"/>
            </p:cNvSpPr>
            <p:nvPr/>
          </p:nvSpPr>
          <p:spPr bwMode="auto">
            <a:xfrm>
              <a:off x="1671638" y="3465513"/>
              <a:ext cx="1723072" cy="461665"/>
            </a:xfrm>
            <a:prstGeom prst="rect">
              <a:avLst/>
            </a:prstGeom>
            <a:noFill/>
            <a:ln w="9525">
              <a:noFill/>
              <a:miter lim="800000"/>
              <a:headEnd/>
              <a:tailEnd/>
            </a:ln>
          </p:spPr>
          <p:txBody>
            <a:bodyPr wrap="square">
              <a:spAutoFit/>
            </a:bodyPr>
            <a:lstStyle/>
            <a:p>
              <a:r>
                <a:rPr lang="en-US" sz="2400" b="1" dirty="0"/>
                <a:t>Injection</a:t>
              </a:r>
            </a:p>
          </p:txBody>
        </p:sp>
        <p:sp>
          <p:nvSpPr>
            <p:cNvPr id="61" name="TextBox 74"/>
            <p:cNvSpPr txBox="1">
              <a:spLocks noChangeArrowheads="1"/>
            </p:cNvSpPr>
            <p:nvPr/>
          </p:nvSpPr>
          <p:spPr bwMode="auto">
            <a:xfrm rot="16200000">
              <a:off x="-1072657" y="4765804"/>
              <a:ext cx="2820003" cy="400110"/>
            </a:xfrm>
            <a:prstGeom prst="rect">
              <a:avLst/>
            </a:prstGeom>
            <a:noFill/>
            <a:ln w="9525">
              <a:noFill/>
              <a:miter lim="800000"/>
              <a:headEnd/>
              <a:tailEnd/>
            </a:ln>
          </p:spPr>
          <p:txBody>
            <a:bodyPr wrap="none">
              <a:spAutoFit/>
            </a:bodyPr>
            <a:lstStyle/>
            <a:p>
              <a:r>
                <a:rPr lang="en-US" sz="2000" dirty="0"/>
                <a:t>Log(virus copies/g fish)</a:t>
              </a:r>
            </a:p>
          </p:txBody>
        </p:sp>
      </p:grpSp>
      <p:grpSp>
        <p:nvGrpSpPr>
          <p:cNvPr id="5" name="Group 68"/>
          <p:cNvGrpSpPr/>
          <p:nvPr/>
        </p:nvGrpSpPr>
        <p:grpSpPr>
          <a:xfrm>
            <a:off x="4825302" y="3679366"/>
            <a:ext cx="3632908" cy="2500057"/>
            <a:chOff x="5296790" y="3457141"/>
            <a:chExt cx="2767279" cy="2950856"/>
          </a:xfrm>
        </p:grpSpPr>
        <p:sp>
          <p:nvSpPr>
            <p:cNvPr id="16390" name="Text Box 21"/>
            <p:cNvSpPr txBox="1">
              <a:spLocks noChangeArrowheads="1"/>
            </p:cNvSpPr>
            <p:nvPr/>
          </p:nvSpPr>
          <p:spPr bwMode="auto">
            <a:xfrm>
              <a:off x="5632450" y="4384675"/>
              <a:ext cx="184150" cy="366713"/>
            </a:xfrm>
            <a:prstGeom prst="rect">
              <a:avLst/>
            </a:prstGeom>
            <a:noFill/>
            <a:ln w="9525">
              <a:noFill/>
              <a:miter lim="800000"/>
              <a:headEnd/>
              <a:tailEnd/>
            </a:ln>
          </p:spPr>
          <p:txBody>
            <a:bodyPr wrap="none">
              <a:spAutoFit/>
            </a:bodyPr>
            <a:lstStyle/>
            <a:p>
              <a:endParaRPr lang="en-US" dirty="0"/>
            </a:p>
          </p:txBody>
        </p:sp>
        <p:sp>
          <p:nvSpPr>
            <p:cNvPr id="57" name="Line 8"/>
            <p:cNvSpPr>
              <a:spLocks noChangeShapeType="1"/>
            </p:cNvSpPr>
            <p:nvPr/>
          </p:nvSpPr>
          <p:spPr bwMode="auto">
            <a:xfrm rot="5400000">
              <a:off x="4825569" y="4797698"/>
              <a:ext cx="2159000" cy="0"/>
            </a:xfrm>
            <a:prstGeom prst="line">
              <a:avLst/>
            </a:prstGeom>
            <a:noFill/>
            <a:ln w="28575">
              <a:solidFill>
                <a:schemeClr val="tx1"/>
              </a:solidFill>
              <a:round/>
              <a:headEnd/>
              <a:tailEnd/>
            </a:ln>
          </p:spPr>
          <p:txBody>
            <a:bodyPr/>
            <a:lstStyle/>
            <a:p>
              <a:endParaRPr lang="en-US" dirty="0"/>
            </a:p>
          </p:txBody>
        </p:sp>
        <p:sp>
          <p:nvSpPr>
            <p:cNvPr id="58" name="Line 9"/>
            <p:cNvSpPr>
              <a:spLocks noChangeShapeType="1"/>
            </p:cNvSpPr>
            <p:nvPr/>
          </p:nvSpPr>
          <p:spPr bwMode="auto">
            <a:xfrm>
              <a:off x="5905069" y="5878786"/>
              <a:ext cx="2159000" cy="0"/>
            </a:xfrm>
            <a:prstGeom prst="line">
              <a:avLst/>
            </a:prstGeom>
            <a:noFill/>
            <a:ln w="28575">
              <a:solidFill>
                <a:schemeClr val="tx1"/>
              </a:solidFill>
              <a:round/>
              <a:headEnd/>
              <a:tailEnd/>
            </a:ln>
          </p:spPr>
          <p:txBody>
            <a:bodyPr/>
            <a:lstStyle/>
            <a:p>
              <a:endParaRPr lang="en-US" dirty="0"/>
            </a:p>
          </p:txBody>
        </p:sp>
        <p:sp>
          <p:nvSpPr>
            <p:cNvPr id="59" name="Line 11"/>
            <p:cNvSpPr>
              <a:spLocks noChangeShapeType="1"/>
            </p:cNvSpPr>
            <p:nvPr/>
          </p:nvSpPr>
          <p:spPr bwMode="auto">
            <a:xfrm flipV="1">
              <a:off x="5905069" y="4223023"/>
              <a:ext cx="1871662" cy="1655763"/>
            </a:xfrm>
            <a:prstGeom prst="line">
              <a:avLst/>
            </a:prstGeom>
            <a:noFill/>
            <a:ln w="28575">
              <a:solidFill>
                <a:srgbClr val="CC0000"/>
              </a:solidFill>
              <a:round/>
              <a:headEnd/>
              <a:tailEnd/>
            </a:ln>
          </p:spPr>
          <p:txBody>
            <a:bodyPr/>
            <a:lstStyle/>
            <a:p>
              <a:endParaRPr lang="en-US" dirty="0"/>
            </a:p>
          </p:txBody>
        </p:sp>
        <p:sp>
          <p:nvSpPr>
            <p:cNvPr id="67" name="Text Box 13"/>
            <p:cNvSpPr txBox="1">
              <a:spLocks noChangeArrowheads="1"/>
            </p:cNvSpPr>
            <p:nvPr/>
          </p:nvSpPr>
          <p:spPr bwMode="auto">
            <a:xfrm rot="16200000">
              <a:off x="4257733" y="4496198"/>
              <a:ext cx="2711106" cy="632992"/>
            </a:xfrm>
            <a:prstGeom prst="rect">
              <a:avLst/>
            </a:prstGeom>
            <a:noFill/>
            <a:ln w="9525">
              <a:noFill/>
              <a:miter lim="800000"/>
              <a:headEnd/>
              <a:tailEnd/>
            </a:ln>
          </p:spPr>
          <p:txBody>
            <a:bodyPr wrap="none">
              <a:spAutoFit/>
            </a:bodyPr>
            <a:lstStyle/>
            <a:p>
              <a:pPr algn="ctr"/>
              <a:r>
                <a:rPr lang="en-GB" sz="2400" dirty="0" smtClean="0"/>
                <a:t>Transmission</a:t>
              </a:r>
            </a:p>
            <a:p>
              <a:pPr algn="ctr"/>
              <a:r>
                <a:rPr lang="en-GB" sz="2400" dirty="0" smtClean="0"/>
                <a:t> Rate</a:t>
              </a:r>
              <a:endParaRPr lang="en-US" sz="2400" dirty="0"/>
            </a:p>
          </p:txBody>
        </p:sp>
        <p:sp>
          <p:nvSpPr>
            <p:cNvPr id="68" name="TextBox 67"/>
            <p:cNvSpPr txBox="1"/>
            <p:nvPr/>
          </p:nvSpPr>
          <p:spPr>
            <a:xfrm>
              <a:off x="6137840" y="5863087"/>
              <a:ext cx="1115696" cy="544910"/>
            </a:xfrm>
            <a:prstGeom prst="rect">
              <a:avLst/>
            </a:prstGeom>
            <a:noFill/>
          </p:spPr>
          <p:txBody>
            <a:bodyPr wrap="none" rtlCol="0">
              <a:spAutoFit/>
            </a:bodyPr>
            <a:lstStyle/>
            <a:p>
              <a:r>
                <a:rPr lang="en-US" sz="2400" dirty="0" smtClean="0"/>
                <a:t>Virulence</a:t>
              </a:r>
              <a:endParaRPr lang="en-US" sz="2400" dirty="0"/>
            </a:p>
          </p:txBody>
        </p:sp>
      </p:grpSp>
      <p:sp>
        <p:nvSpPr>
          <p:cNvPr id="62" name="Rectangle 12"/>
          <p:cNvSpPr txBox="1">
            <a:spLocks noChangeArrowheads="1"/>
          </p:cNvSpPr>
          <p:nvPr/>
        </p:nvSpPr>
        <p:spPr>
          <a:xfrm>
            <a:off x="0" y="8093"/>
            <a:ext cx="9143999" cy="554884"/>
          </a:xfrm>
          <a:prstGeom prst="rect">
            <a:avLst/>
          </a:prstGeom>
          <a:solidFill>
            <a:srgbClr val="99FFCC"/>
          </a:solidFill>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i="0" u="none" strike="noStrike" kern="0" cap="none" spc="0" normalizeH="0" baseline="0" noProof="0" dirty="0" smtClean="0">
                <a:ln>
                  <a:noFill/>
                </a:ln>
                <a:solidFill>
                  <a:schemeClr val="tx2"/>
                </a:solidFill>
                <a:effectLst/>
                <a:uLnTx/>
                <a:uFillTx/>
                <a:latin typeface="+mj-lt"/>
                <a:ea typeface="+mj-ea"/>
                <a:cs typeface="+mj-cs"/>
              </a:rPr>
              <a:t>Mean Viral Load</a:t>
            </a:r>
          </a:p>
        </p:txBody>
      </p:sp>
    </p:spTree>
    <p:custDataLst>
      <p:tags r:id="rId1"/>
    </p:custDataLst>
    <p:extLst>
      <p:ext uri="{BB962C8B-B14F-4D97-AF65-F5344CB8AC3E}">
        <p14:creationId xmlns:p14="http://schemas.microsoft.com/office/powerpoint/2010/main" val="1484084082"/>
      </p:ext>
    </p:extLst>
  </p:cSld>
  <p:clrMapOvr>
    <a:masterClrMapping/>
  </p:clrMapOvr>
  <mc:AlternateContent xmlns:mc="http://schemas.openxmlformats.org/markup-compatibility/2006" xmlns:p14="http://schemas.microsoft.com/office/powerpoint/2010/main">
    <mc:Choice Requires="p14">
      <p:transition spd="slow" p14:dur="2000" advTm="18324"/>
    </mc:Choice>
    <mc:Fallback xmlns="">
      <p:transition spd="slow" advTm="1832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0" y="719410"/>
            <a:ext cx="9144000" cy="5949950"/>
          </a:xfrm>
        </p:spPr>
        <p:txBody>
          <a:bodyPr/>
          <a:lstStyle/>
          <a:p>
            <a:pPr eaLnBrk="1" hangingPunct="1"/>
            <a:r>
              <a:rPr lang="en-US" sz="2400" dirty="0" smtClean="0"/>
              <a:t>The more virulent genotype (HV) had an advantage in each fitness trait examined: </a:t>
            </a:r>
          </a:p>
          <a:p>
            <a:pPr lvl="1" eaLnBrk="1" hangingPunct="1">
              <a:buFontTx/>
              <a:buNone/>
            </a:pPr>
            <a:endParaRPr lang="en-US" sz="1800" dirty="0" smtClean="0"/>
          </a:p>
          <a:p>
            <a:pPr lvl="1" eaLnBrk="1" hangingPunct="1">
              <a:buFontTx/>
              <a:buNone/>
            </a:pPr>
            <a:endParaRPr lang="en-US" sz="1800" dirty="0" smtClean="0"/>
          </a:p>
          <a:p>
            <a:pPr lvl="1" eaLnBrk="1" hangingPunct="1">
              <a:buFontTx/>
              <a:buNone/>
            </a:pPr>
            <a:endParaRPr lang="en-US" sz="1800" dirty="0" smtClean="0"/>
          </a:p>
          <a:p>
            <a:pPr lvl="1" eaLnBrk="1" hangingPunct="1">
              <a:buFontTx/>
              <a:buNone/>
            </a:pPr>
            <a:endParaRPr lang="en-US" sz="1800" dirty="0" smtClean="0"/>
          </a:p>
          <a:p>
            <a:pPr lvl="1" eaLnBrk="1" hangingPunct="1">
              <a:buFontTx/>
              <a:buNone/>
            </a:pPr>
            <a:endParaRPr lang="en-US" sz="1800" dirty="0" smtClean="0"/>
          </a:p>
          <a:p>
            <a:pPr lvl="1" eaLnBrk="1" hangingPunct="1">
              <a:buFontTx/>
              <a:buNone/>
            </a:pPr>
            <a:endParaRPr lang="en-US" sz="1800" dirty="0" smtClean="0"/>
          </a:p>
          <a:p>
            <a:pPr lvl="1" eaLnBrk="1" hangingPunct="1">
              <a:buFontTx/>
              <a:buNone/>
            </a:pPr>
            <a:endParaRPr lang="en-US" sz="1800" dirty="0" smtClean="0"/>
          </a:p>
          <a:p>
            <a:pPr lvl="1" eaLnBrk="1" hangingPunct="1">
              <a:buFontTx/>
              <a:buNone/>
            </a:pPr>
            <a:endParaRPr lang="en-US" sz="1800" dirty="0" smtClean="0"/>
          </a:p>
          <a:p>
            <a:pPr lvl="1" eaLnBrk="1" hangingPunct="1">
              <a:buFontTx/>
              <a:buNone/>
            </a:pPr>
            <a:endParaRPr lang="en-US" sz="1800" dirty="0" smtClean="0"/>
          </a:p>
          <a:p>
            <a:pPr eaLnBrk="1" hangingPunct="1"/>
            <a:r>
              <a:rPr lang="en-US" sz="2400" dirty="0" smtClean="0"/>
              <a:t>Suggests virulent genotype has overall fitness advantage</a:t>
            </a:r>
          </a:p>
          <a:p>
            <a:pPr eaLnBrk="1" hangingPunct="1"/>
            <a:endParaRPr lang="en-US" sz="1800" dirty="0" smtClean="0"/>
          </a:p>
          <a:p>
            <a:pPr eaLnBrk="1" hangingPunct="1"/>
            <a:r>
              <a:rPr lang="en-US" sz="2400" dirty="0" smtClean="0"/>
              <a:t>However, fitness is ultimately driven by lifetime transmission</a:t>
            </a:r>
          </a:p>
          <a:p>
            <a:pPr lvl="1" eaLnBrk="1" hangingPunct="1"/>
            <a:r>
              <a:rPr lang="en-US" sz="2400" dirty="0" smtClean="0"/>
              <a:t>Examined traits at peak viral load</a:t>
            </a:r>
          </a:p>
          <a:p>
            <a:pPr lvl="1" eaLnBrk="1" hangingPunct="1"/>
            <a:r>
              <a:rPr lang="en-US" sz="2400" dirty="0" smtClean="0"/>
              <a:t>Lifetime shedding kinetics important</a:t>
            </a:r>
          </a:p>
          <a:p>
            <a:pPr eaLnBrk="1" hangingPunct="1">
              <a:buNone/>
            </a:pPr>
            <a:endParaRPr lang="en-US" sz="2400" dirty="0" smtClean="0"/>
          </a:p>
          <a:p>
            <a:pPr eaLnBrk="1" hangingPunct="1">
              <a:buFontTx/>
              <a:buNone/>
            </a:pPr>
            <a:endParaRPr lang="en-US" sz="2400" b="1" dirty="0" smtClean="0"/>
          </a:p>
          <a:p>
            <a:pPr lvl="1" eaLnBrk="1" hangingPunct="1">
              <a:buFontTx/>
              <a:buNone/>
            </a:pPr>
            <a:endParaRPr lang="en-US" sz="2400" dirty="0" smtClean="0"/>
          </a:p>
          <a:p>
            <a:pPr eaLnBrk="1" hangingPunct="1">
              <a:buFontTx/>
              <a:buNone/>
            </a:pPr>
            <a:endParaRPr lang="en-US" sz="2400" dirty="0" smtClean="0"/>
          </a:p>
        </p:txBody>
      </p:sp>
      <p:sp>
        <p:nvSpPr>
          <p:cNvPr id="4101" name="Text Box 6"/>
          <p:cNvSpPr txBox="1">
            <a:spLocks noChangeArrowheads="1"/>
          </p:cNvSpPr>
          <p:nvPr/>
        </p:nvSpPr>
        <p:spPr bwMode="auto">
          <a:xfrm>
            <a:off x="5487988" y="4889500"/>
            <a:ext cx="184150" cy="366713"/>
          </a:xfrm>
          <a:prstGeom prst="rect">
            <a:avLst/>
          </a:prstGeom>
          <a:noFill/>
          <a:ln w="9525">
            <a:noFill/>
            <a:miter lim="800000"/>
            <a:headEnd/>
            <a:tailEnd/>
          </a:ln>
        </p:spPr>
        <p:txBody>
          <a:bodyPr wrap="none">
            <a:spAutoFit/>
          </a:bodyPr>
          <a:lstStyle/>
          <a:p>
            <a:endParaRPr lang="en-US" dirty="0"/>
          </a:p>
        </p:txBody>
      </p:sp>
      <p:grpSp>
        <p:nvGrpSpPr>
          <p:cNvPr id="6" name="Group 5"/>
          <p:cNvGrpSpPr/>
          <p:nvPr/>
        </p:nvGrpSpPr>
        <p:grpSpPr>
          <a:xfrm>
            <a:off x="3466366" y="402753"/>
            <a:ext cx="5562931" cy="4027991"/>
            <a:chOff x="-63008" y="2642272"/>
            <a:chExt cx="8835729" cy="4060090"/>
          </a:xfrm>
        </p:grpSpPr>
        <p:sp>
          <p:nvSpPr>
            <p:cNvPr id="7" name="Line 3"/>
            <p:cNvSpPr>
              <a:spLocks noChangeShapeType="1"/>
            </p:cNvSpPr>
            <p:nvPr/>
          </p:nvSpPr>
          <p:spPr bwMode="auto">
            <a:xfrm>
              <a:off x="539577" y="5877620"/>
              <a:ext cx="2159000" cy="0"/>
            </a:xfrm>
            <a:prstGeom prst="line">
              <a:avLst/>
            </a:prstGeom>
            <a:noFill/>
            <a:ln w="28575">
              <a:solidFill>
                <a:schemeClr val="tx1"/>
              </a:solidFill>
              <a:round/>
              <a:headEnd/>
              <a:tailEnd/>
            </a:ln>
          </p:spPr>
          <p:txBody>
            <a:bodyPr/>
            <a:lstStyle/>
            <a:p>
              <a:endParaRPr lang="en-US" sz="2000" dirty="0"/>
            </a:p>
          </p:txBody>
        </p:sp>
        <p:sp>
          <p:nvSpPr>
            <p:cNvPr id="8" name="Line 4"/>
            <p:cNvSpPr>
              <a:spLocks noChangeShapeType="1"/>
            </p:cNvSpPr>
            <p:nvPr/>
          </p:nvSpPr>
          <p:spPr bwMode="auto">
            <a:xfrm rot="5400000">
              <a:off x="-539923" y="4796532"/>
              <a:ext cx="2159000" cy="0"/>
            </a:xfrm>
            <a:prstGeom prst="line">
              <a:avLst/>
            </a:prstGeom>
            <a:noFill/>
            <a:ln w="28575">
              <a:solidFill>
                <a:schemeClr val="tx1"/>
              </a:solidFill>
              <a:round/>
              <a:headEnd/>
              <a:tailEnd/>
            </a:ln>
          </p:spPr>
          <p:txBody>
            <a:bodyPr/>
            <a:lstStyle/>
            <a:p>
              <a:endParaRPr lang="en-US" sz="2000" dirty="0"/>
            </a:p>
          </p:txBody>
        </p:sp>
        <p:sp>
          <p:nvSpPr>
            <p:cNvPr id="9" name="Line 5"/>
            <p:cNvSpPr>
              <a:spLocks noChangeShapeType="1"/>
            </p:cNvSpPr>
            <p:nvPr/>
          </p:nvSpPr>
          <p:spPr bwMode="auto">
            <a:xfrm flipV="1">
              <a:off x="539577" y="4148832"/>
              <a:ext cx="1800225" cy="1727200"/>
            </a:xfrm>
            <a:prstGeom prst="line">
              <a:avLst/>
            </a:prstGeom>
            <a:noFill/>
            <a:ln w="28575">
              <a:solidFill>
                <a:srgbClr val="CC0000"/>
              </a:solidFill>
              <a:round/>
              <a:headEnd/>
              <a:tailEnd/>
            </a:ln>
          </p:spPr>
          <p:txBody>
            <a:bodyPr/>
            <a:lstStyle/>
            <a:p>
              <a:endParaRPr lang="en-US" sz="2000" dirty="0"/>
            </a:p>
          </p:txBody>
        </p:sp>
        <p:sp>
          <p:nvSpPr>
            <p:cNvPr id="10" name="Text Box 6"/>
            <p:cNvSpPr txBox="1">
              <a:spLocks noChangeArrowheads="1"/>
            </p:cNvSpPr>
            <p:nvPr/>
          </p:nvSpPr>
          <p:spPr bwMode="auto">
            <a:xfrm>
              <a:off x="509576" y="5876086"/>
              <a:ext cx="2312356" cy="403298"/>
            </a:xfrm>
            <a:prstGeom prst="rect">
              <a:avLst/>
            </a:prstGeom>
            <a:noFill/>
            <a:ln w="9525">
              <a:noFill/>
              <a:miter lim="800000"/>
              <a:headEnd/>
              <a:tailEnd/>
            </a:ln>
          </p:spPr>
          <p:txBody>
            <a:bodyPr wrap="none">
              <a:spAutoFit/>
            </a:bodyPr>
            <a:lstStyle/>
            <a:p>
              <a:pPr algn="ctr"/>
              <a:r>
                <a:rPr lang="en-GB" sz="2000" dirty="0" smtClean="0"/>
                <a:t>Replication</a:t>
              </a:r>
            </a:p>
          </p:txBody>
        </p:sp>
        <p:sp>
          <p:nvSpPr>
            <p:cNvPr id="11" name="Text Box 7"/>
            <p:cNvSpPr txBox="1">
              <a:spLocks noChangeArrowheads="1"/>
            </p:cNvSpPr>
            <p:nvPr/>
          </p:nvSpPr>
          <p:spPr bwMode="auto">
            <a:xfrm rot="16200000">
              <a:off x="-612606" y="4245196"/>
              <a:ext cx="1734700" cy="635504"/>
            </a:xfrm>
            <a:prstGeom prst="rect">
              <a:avLst/>
            </a:prstGeom>
            <a:noFill/>
            <a:ln w="9525">
              <a:noFill/>
              <a:miter lim="800000"/>
              <a:headEnd/>
              <a:tailEnd/>
            </a:ln>
          </p:spPr>
          <p:txBody>
            <a:bodyPr wrap="none">
              <a:spAutoFit/>
            </a:bodyPr>
            <a:lstStyle/>
            <a:p>
              <a:r>
                <a:rPr lang="en-GB" sz="2000" dirty="0"/>
                <a:t>Virulence</a:t>
              </a:r>
              <a:endParaRPr lang="en-US" sz="2000" dirty="0"/>
            </a:p>
          </p:txBody>
        </p:sp>
        <p:sp>
          <p:nvSpPr>
            <p:cNvPr id="12" name="Line 15"/>
            <p:cNvSpPr>
              <a:spLocks noChangeShapeType="1"/>
            </p:cNvSpPr>
            <p:nvPr/>
          </p:nvSpPr>
          <p:spPr bwMode="auto">
            <a:xfrm>
              <a:off x="6372052" y="5877620"/>
              <a:ext cx="2159000" cy="0"/>
            </a:xfrm>
            <a:prstGeom prst="line">
              <a:avLst/>
            </a:prstGeom>
            <a:noFill/>
            <a:ln w="28575">
              <a:solidFill>
                <a:schemeClr val="tx1"/>
              </a:solidFill>
              <a:round/>
              <a:headEnd/>
              <a:tailEnd/>
            </a:ln>
          </p:spPr>
          <p:txBody>
            <a:bodyPr/>
            <a:lstStyle/>
            <a:p>
              <a:endParaRPr lang="en-US" sz="2000" dirty="0"/>
            </a:p>
          </p:txBody>
        </p:sp>
        <p:sp>
          <p:nvSpPr>
            <p:cNvPr id="13" name="Line 16"/>
            <p:cNvSpPr>
              <a:spLocks noChangeShapeType="1"/>
            </p:cNvSpPr>
            <p:nvPr/>
          </p:nvSpPr>
          <p:spPr bwMode="auto">
            <a:xfrm rot="5400000">
              <a:off x="5292552" y="4796532"/>
              <a:ext cx="2159000" cy="0"/>
            </a:xfrm>
            <a:prstGeom prst="line">
              <a:avLst/>
            </a:prstGeom>
            <a:noFill/>
            <a:ln w="28575">
              <a:solidFill>
                <a:schemeClr val="tx1"/>
              </a:solidFill>
              <a:round/>
              <a:headEnd/>
              <a:tailEnd/>
            </a:ln>
          </p:spPr>
          <p:txBody>
            <a:bodyPr/>
            <a:lstStyle/>
            <a:p>
              <a:endParaRPr lang="en-US" sz="2000" dirty="0"/>
            </a:p>
          </p:txBody>
        </p:sp>
        <p:sp>
          <p:nvSpPr>
            <p:cNvPr id="14" name="Text Box 17"/>
            <p:cNvSpPr txBox="1">
              <a:spLocks noChangeArrowheads="1"/>
            </p:cNvSpPr>
            <p:nvPr/>
          </p:nvSpPr>
          <p:spPr bwMode="auto">
            <a:xfrm>
              <a:off x="6487786" y="5828533"/>
              <a:ext cx="1986761" cy="554877"/>
            </a:xfrm>
            <a:prstGeom prst="rect">
              <a:avLst/>
            </a:prstGeom>
            <a:noFill/>
            <a:ln w="9525">
              <a:noFill/>
              <a:miter lim="800000"/>
              <a:headEnd/>
              <a:tailEnd/>
            </a:ln>
          </p:spPr>
          <p:txBody>
            <a:bodyPr wrap="none">
              <a:spAutoFit/>
            </a:bodyPr>
            <a:lstStyle/>
            <a:p>
              <a:r>
                <a:rPr lang="en-GB" sz="2000" dirty="0" smtClean="0"/>
                <a:t>Virulence</a:t>
              </a:r>
              <a:endParaRPr lang="en-US" sz="2000" dirty="0"/>
            </a:p>
          </p:txBody>
        </p:sp>
        <p:sp>
          <p:nvSpPr>
            <p:cNvPr id="15" name="Text Box 18"/>
            <p:cNvSpPr txBox="1">
              <a:spLocks noChangeArrowheads="1"/>
            </p:cNvSpPr>
            <p:nvPr/>
          </p:nvSpPr>
          <p:spPr bwMode="auto">
            <a:xfrm rot="16200000">
              <a:off x="4375408" y="4014279"/>
              <a:ext cx="3379518" cy="635504"/>
            </a:xfrm>
            <a:prstGeom prst="rect">
              <a:avLst/>
            </a:prstGeom>
            <a:noFill/>
            <a:ln w="9525">
              <a:noFill/>
              <a:miter lim="800000"/>
              <a:headEnd/>
              <a:tailEnd/>
            </a:ln>
          </p:spPr>
          <p:txBody>
            <a:bodyPr wrap="none">
              <a:spAutoFit/>
            </a:bodyPr>
            <a:lstStyle/>
            <a:p>
              <a:r>
                <a:rPr lang="en-GB" sz="2000" dirty="0"/>
                <a:t>Competitive Fitness</a:t>
              </a:r>
              <a:endParaRPr lang="en-US" sz="2000" dirty="0"/>
            </a:p>
          </p:txBody>
        </p:sp>
        <p:sp>
          <p:nvSpPr>
            <p:cNvPr id="16" name="Line 20"/>
            <p:cNvSpPr>
              <a:spLocks noChangeShapeType="1"/>
            </p:cNvSpPr>
            <p:nvPr/>
          </p:nvSpPr>
          <p:spPr bwMode="auto">
            <a:xfrm flipV="1">
              <a:off x="6372052" y="4077395"/>
              <a:ext cx="1800225" cy="1800225"/>
            </a:xfrm>
            <a:prstGeom prst="line">
              <a:avLst/>
            </a:prstGeom>
            <a:noFill/>
            <a:ln w="28575">
              <a:solidFill>
                <a:srgbClr val="CC0000"/>
              </a:solidFill>
              <a:round/>
              <a:headEnd/>
              <a:tailEnd/>
            </a:ln>
          </p:spPr>
          <p:txBody>
            <a:bodyPr/>
            <a:lstStyle/>
            <a:p>
              <a:endParaRPr lang="en-US" sz="2000" dirty="0"/>
            </a:p>
          </p:txBody>
        </p:sp>
        <p:grpSp>
          <p:nvGrpSpPr>
            <p:cNvPr id="17" name="Group 29"/>
            <p:cNvGrpSpPr/>
            <p:nvPr/>
          </p:nvGrpSpPr>
          <p:grpSpPr>
            <a:xfrm>
              <a:off x="2790846" y="2899677"/>
              <a:ext cx="2993269" cy="3802685"/>
              <a:chOff x="2790845" y="1243493"/>
              <a:chExt cx="2993269" cy="3802685"/>
            </a:xfrm>
          </p:grpSpPr>
          <p:sp>
            <p:nvSpPr>
              <p:cNvPr id="19" name="Line 8"/>
              <p:cNvSpPr>
                <a:spLocks noChangeShapeType="1"/>
              </p:cNvSpPr>
              <p:nvPr/>
            </p:nvSpPr>
            <p:spPr bwMode="auto">
              <a:xfrm rot="5400000">
                <a:off x="2268364" y="3140348"/>
                <a:ext cx="2159000" cy="0"/>
              </a:xfrm>
              <a:prstGeom prst="line">
                <a:avLst/>
              </a:prstGeom>
              <a:noFill/>
              <a:ln w="28575">
                <a:solidFill>
                  <a:schemeClr val="tx1"/>
                </a:solidFill>
                <a:round/>
                <a:headEnd/>
                <a:tailEnd/>
              </a:ln>
            </p:spPr>
            <p:txBody>
              <a:bodyPr/>
              <a:lstStyle/>
              <a:p>
                <a:endParaRPr lang="en-US" sz="2000" dirty="0"/>
              </a:p>
            </p:txBody>
          </p:sp>
          <p:sp>
            <p:nvSpPr>
              <p:cNvPr id="20" name="Line 9"/>
              <p:cNvSpPr>
                <a:spLocks noChangeShapeType="1"/>
              </p:cNvSpPr>
              <p:nvPr/>
            </p:nvSpPr>
            <p:spPr bwMode="auto">
              <a:xfrm>
                <a:off x="3347864" y="4221436"/>
                <a:ext cx="2159000" cy="0"/>
              </a:xfrm>
              <a:prstGeom prst="line">
                <a:avLst/>
              </a:prstGeom>
              <a:noFill/>
              <a:ln w="28575">
                <a:solidFill>
                  <a:schemeClr val="tx1"/>
                </a:solidFill>
                <a:round/>
                <a:headEnd/>
                <a:tailEnd/>
              </a:ln>
            </p:spPr>
            <p:txBody>
              <a:bodyPr/>
              <a:lstStyle/>
              <a:p>
                <a:endParaRPr lang="en-US" sz="2000" dirty="0"/>
              </a:p>
            </p:txBody>
          </p:sp>
          <p:sp>
            <p:nvSpPr>
              <p:cNvPr id="21" name="Line 11"/>
              <p:cNvSpPr>
                <a:spLocks noChangeShapeType="1"/>
              </p:cNvSpPr>
              <p:nvPr/>
            </p:nvSpPr>
            <p:spPr bwMode="auto">
              <a:xfrm flipV="1">
                <a:off x="3347864" y="2565673"/>
                <a:ext cx="1871662" cy="1655763"/>
              </a:xfrm>
              <a:prstGeom prst="line">
                <a:avLst/>
              </a:prstGeom>
              <a:noFill/>
              <a:ln w="28575">
                <a:solidFill>
                  <a:srgbClr val="CC0000"/>
                </a:solidFill>
                <a:round/>
                <a:headEnd/>
                <a:tailEnd/>
              </a:ln>
            </p:spPr>
            <p:txBody>
              <a:bodyPr/>
              <a:lstStyle/>
              <a:p>
                <a:endParaRPr lang="en-US" sz="2000" dirty="0"/>
              </a:p>
            </p:txBody>
          </p:sp>
          <p:sp>
            <p:nvSpPr>
              <p:cNvPr id="22" name="Text Box 12"/>
              <p:cNvSpPr txBox="1">
                <a:spLocks noChangeArrowheads="1"/>
              </p:cNvSpPr>
              <p:nvPr/>
            </p:nvSpPr>
            <p:spPr bwMode="auto">
              <a:xfrm>
                <a:off x="3456036" y="4172300"/>
                <a:ext cx="2098789" cy="554877"/>
              </a:xfrm>
              <a:prstGeom prst="rect">
                <a:avLst/>
              </a:prstGeom>
              <a:noFill/>
              <a:ln w="9525">
                <a:noFill/>
                <a:miter lim="800000"/>
                <a:headEnd/>
                <a:tailEnd/>
              </a:ln>
            </p:spPr>
            <p:txBody>
              <a:bodyPr wrap="none">
                <a:spAutoFit/>
              </a:bodyPr>
              <a:lstStyle/>
              <a:p>
                <a:r>
                  <a:rPr lang="en-GB" sz="2000" dirty="0" smtClean="0"/>
                  <a:t>Virulence </a:t>
                </a:r>
                <a:endParaRPr lang="en-US" sz="2000" dirty="0"/>
              </a:p>
            </p:txBody>
          </p:sp>
          <p:sp>
            <p:nvSpPr>
              <p:cNvPr id="23" name="Text Box 13"/>
              <p:cNvSpPr txBox="1">
                <a:spLocks noChangeArrowheads="1"/>
              </p:cNvSpPr>
              <p:nvPr/>
            </p:nvSpPr>
            <p:spPr bwMode="auto">
              <a:xfrm rot="16200000">
                <a:off x="1574368" y="2459970"/>
                <a:ext cx="3068458" cy="635504"/>
              </a:xfrm>
              <a:prstGeom prst="rect">
                <a:avLst/>
              </a:prstGeom>
              <a:noFill/>
              <a:ln w="9525">
                <a:noFill/>
                <a:miter lim="800000"/>
                <a:headEnd/>
                <a:tailEnd/>
              </a:ln>
            </p:spPr>
            <p:txBody>
              <a:bodyPr wrap="none">
                <a:spAutoFit/>
              </a:bodyPr>
              <a:lstStyle/>
              <a:p>
                <a:r>
                  <a:rPr lang="en-GB" sz="2000" dirty="0" smtClean="0"/>
                  <a:t>Transmission rate</a:t>
                </a:r>
                <a:endParaRPr lang="en-US" sz="2000" dirty="0"/>
              </a:p>
            </p:txBody>
          </p:sp>
          <p:sp>
            <p:nvSpPr>
              <p:cNvPr id="24" name="TextBox 23"/>
              <p:cNvSpPr txBox="1"/>
              <p:nvPr/>
            </p:nvSpPr>
            <p:spPr>
              <a:xfrm>
                <a:off x="3201873" y="4491301"/>
                <a:ext cx="2582241" cy="554877"/>
              </a:xfrm>
              <a:prstGeom prst="rect">
                <a:avLst/>
              </a:prstGeom>
              <a:noFill/>
            </p:spPr>
            <p:txBody>
              <a:bodyPr wrap="none" rtlCol="0">
                <a:spAutoFit/>
              </a:bodyPr>
              <a:lstStyle/>
              <a:p>
                <a:r>
                  <a:rPr lang="en-US" sz="2000" dirty="0" smtClean="0"/>
                  <a:t>(Replication)</a:t>
                </a:r>
                <a:endParaRPr lang="en-US" sz="2000" dirty="0"/>
              </a:p>
            </p:txBody>
          </p:sp>
        </p:grpSp>
        <p:sp>
          <p:nvSpPr>
            <p:cNvPr id="18" name="TextBox 17"/>
            <p:cNvSpPr txBox="1"/>
            <p:nvPr/>
          </p:nvSpPr>
          <p:spPr>
            <a:xfrm>
              <a:off x="6190480" y="6131633"/>
              <a:ext cx="2582241" cy="554877"/>
            </a:xfrm>
            <a:prstGeom prst="rect">
              <a:avLst/>
            </a:prstGeom>
            <a:noFill/>
          </p:spPr>
          <p:txBody>
            <a:bodyPr wrap="none" rtlCol="0">
              <a:spAutoFit/>
            </a:bodyPr>
            <a:lstStyle/>
            <a:p>
              <a:r>
                <a:rPr lang="en-US" sz="2000" dirty="0" smtClean="0"/>
                <a:t>(Replication)</a:t>
              </a:r>
              <a:endParaRPr lang="en-US" sz="2000" dirty="0"/>
            </a:p>
          </p:txBody>
        </p:sp>
      </p:grpSp>
      <p:grpSp>
        <p:nvGrpSpPr>
          <p:cNvPr id="61" name="Group 60"/>
          <p:cNvGrpSpPr/>
          <p:nvPr/>
        </p:nvGrpSpPr>
        <p:grpSpPr>
          <a:xfrm>
            <a:off x="103408" y="1634493"/>
            <a:ext cx="3085477" cy="2368846"/>
            <a:chOff x="22860" y="1588773"/>
            <a:chExt cx="3085477" cy="2368846"/>
          </a:xfrm>
        </p:grpSpPr>
        <p:grpSp>
          <p:nvGrpSpPr>
            <p:cNvPr id="26" name="Group 25"/>
            <p:cNvGrpSpPr/>
            <p:nvPr/>
          </p:nvGrpSpPr>
          <p:grpSpPr>
            <a:xfrm>
              <a:off x="22860" y="2651763"/>
              <a:ext cx="1609736" cy="1305856"/>
              <a:chOff x="526200" y="5109210"/>
              <a:chExt cx="3204712" cy="2223535"/>
            </a:xfrm>
          </p:grpSpPr>
          <p:sp>
            <p:nvSpPr>
              <p:cNvPr id="27" name="TextBox 26"/>
              <p:cNvSpPr txBox="1"/>
              <p:nvPr/>
            </p:nvSpPr>
            <p:spPr>
              <a:xfrm>
                <a:off x="526200" y="6127398"/>
                <a:ext cx="3204712" cy="1205347"/>
              </a:xfrm>
              <a:prstGeom prst="rect">
                <a:avLst/>
              </a:prstGeom>
              <a:noFill/>
            </p:spPr>
            <p:txBody>
              <a:bodyPr wrap="none" rtlCol="0">
                <a:spAutoFit/>
              </a:bodyPr>
              <a:lstStyle/>
              <a:p>
                <a:pPr algn="ctr"/>
                <a:r>
                  <a:rPr lang="en-US" sz="2000" dirty="0" smtClean="0"/>
                  <a:t>Competitive </a:t>
                </a:r>
              </a:p>
              <a:p>
                <a:pPr algn="ctr"/>
                <a:r>
                  <a:rPr lang="en-US" sz="2000" dirty="0" smtClean="0"/>
                  <a:t>Fitness</a:t>
                </a:r>
                <a:endParaRPr lang="en-US" sz="2000" dirty="0"/>
              </a:p>
            </p:txBody>
          </p:sp>
          <p:grpSp>
            <p:nvGrpSpPr>
              <p:cNvPr id="28" name="Group 13"/>
              <p:cNvGrpSpPr/>
              <p:nvPr/>
            </p:nvGrpSpPr>
            <p:grpSpPr>
              <a:xfrm>
                <a:off x="795944" y="5109210"/>
                <a:ext cx="2507326" cy="1131570"/>
                <a:chOff x="1207424" y="5222469"/>
                <a:chExt cx="2005446" cy="987137"/>
              </a:xfrm>
            </p:grpSpPr>
            <p:grpSp>
              <p:nvGrpSpPr>
                <p:cNvPr id="29" name="Group 8"/>
                <p:cNvGrpSpPr/>
                <p:nvPr/>
              </p:nvGrpSpPr>
              <p:grpSpPr>
                <a:xfrm>
                  <a:off x="1207424" y="5222469"/>
                  <a:ext cx="2005446" cy="987137"/>
                  <a:chOff x="4952711" y="1479983"/>
                  <a:chExt cx="2011031" cy="1093499"/>
                </a:xfrm>
              </p:grpSpPr>
              <p:pic>
                <p:nvPicPr>
                  <p:cNvPr id="31" name="Picture 2" descr="http://drawinghowtodraw.com/stepbystepdrawinglessons/wp-content/uploads/2010/01/05-fish.png"/>
                  <p:cNvPicPr>
                    <a:picLocks noChangeAspect="1" noChangeArrowheads="1"/>
                  </p:cNvPicPr>
                  <p:nvPr/>
                </p:nvPicPr>
                <p:blipFill>
                  <a:blip r:embed="rId4" cstate="print"/>
                  <a:srcRect/>
                  <a:stretch>
                    <a:fillRect/>
                  </a:stretch>
                </p:blipFill>
                <p:spPr bwMode="auto">
                  <a:xfrm>
                    <a:off x="4952711" y="1479983"/>
                    <a:ext cx="2011031" cy="1093499"/>
                  </a:xfrm>
                  <a:prstGeom prst="rect">
                    <a:avLst/>
                  </a:prstGeom>
                  <a:noFill/>
                </p:spPr>
              </p:pic>
              <p:sp>
                <p:nvSpPr>
                  <p:cNvPr id="32" name="Oval 31"/>
                  <p:cNvSpPr/>
                  <p:nvPr/>
                </p:nvSpPr>
                <p:spPr>
                  <a:xfrm>
                    <a:off x="6084733" y="1761458"/>
                    <a:ext cx="422940" cy="132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sp>
                <p:nvSpPr>
                  <p:cNvPr id="33" name="Oval 32"/>
                  <p:cNvSpPr/>
                  <p:nvPr/>
                </p:nvSpPr>
                <p:spPr>
                  <a:xfrm>
                    <a:off x="5737558" y="2059855"/>
                    <a:ext cx="428534" cy="152100"/>
                  </a:xfrm>
                  <a:prstGeom prst="ellips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grpSp>
            <p:sp>
              <p:nvSpPr>
                <p:cNvPr id="30" name="Oval 29"/>
                <p:cNvSpPr/>
                <p:nvPr/>
              </p:nvSpPr>
              <p:spPr>
                <a:xfrm>
                  <a:off x="1848622" y="5571816"/>
                  <a:ext cx="421765" cy="11922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grpSp>
        </p:grpSp>
        <p:grpSp>
          <p:nvGrpSpPr>
            <p:cNvPr id="34" name="Group 33"/>
            <p:cNvGrpSpPr/>
            <p:nvPr/>
          </p:nvGrpSpPr>
          <p:grpSpPr>
            <a:xfrm>
              <a:off x="1652489" y="1596392"/>
              <a:ext cx="1455848" cy="1014470"/>
              <a:chOff x="5306239" y="3276601"/>
              <a:chExt cx="2898347" cy="1727383"/>
            </a:xfrm>
          </p:grpSpPr>
          <p:sp>
            <p:nvSpPr>
              <p:cNvPr id="35" name="TextBox 34"/>
              <p:cNvSpPr txBox="1"/>
              <p:nvPr/>
            </p:nvSpPr>
            <p:spPr>
              <a:xfrm>
                <a:off x="5306239" y="4322699"/>
                <a:ext cx="2898347" cy="681285"/>
              </a:xfrm>
              <a:prstGeom prst="rect">
                <a:avLst/>
              </a:prstGeom>
              <a:noFill/>
            </p:spPr>
            <p:txBody>
              <a:bodyPr wrap="none" rtlCol="0">
                <a:spAutoFit/>
              </a:bodyPr>
              <a:lstStyle/>
              <a:p>
                <a:r>
                  <a:rPr lang="en-US" sz="2000" dirty="0" smtClean="0"/>
                  <a:t>Replication</a:t>
                </a:r>
                <a:endParaRPr lang="en-US" sz="2000" dirty="0"/>
              </a:p>
            </p:txBody>
          </p:sp>
          <p:grpSp>
            <p:nvGrpSpPr>
              <p:cNvPr id="36" name="Group 34"/>
              <p:cNvGrpSpPr/>
              <p:nvPr/>
            </p:nvGrpSpPr>
            <p:grpSpPr>
              <a:xfrm>
                <a:off x="5451764" y="3276601"/>
                <a:ext cx="2556856" cy="1154429"/>
                <a:chOff x="1207424" y="5222469"/>
                <a:chExt cx="2005446" cy="987137"/>
              </a:xfrm>
            </p:grpSpPr>
            <p:grpSp>
              <p:nvGrpSpPr>
                <p:cNvPr id="37" name="Group 8"/>
                <p:cNvGrpSpPr/>
                <p:nvPr/>
              </p:nvGrpSpPr>
              <p:grpSpPr>
                <a:xfrm>
                  <a:off x="1207424" y="5222469"/>
                  <a:ext cx="2005446" cy="987137"/>
                  <a:chOff x="4952711" y="1479983"/>
                  <a:chExt cx="2011031" cy="1093499"/>
                </a:xfrm>
              </p:grpSpPr>
              <p:pic>
                <p:nvPicPr>
                  <p:cNvPr id="39" name="Picture 2" descr="http://drawinghowtodraw.com/stepbystepdrawinglessons/wp-content/uploads/2010/01/05-fish.png"/>
                  <p:cNvPicPr>
                    <a:picLocks noChangeAspect="1" noChangeArrowheads="1"/>
                  </p:cNvPicPr>
                  <p:nvPr/>
                </p:nvPicPr>
                <p:blipFill>
                  <a:blip r:embed="rId4" cstate="print"/>
                  <a:srcRect/>
                  <a:stretch>
                    <a:fillRect/>
                  </a:stretch>
                </p:blipFill>
                <p:spPr bwMode="auto">
                  <a:xfrm>
                    <a:off x="4952711" y="1479983"/>
                    <a:ext cx="2011031" cy="1093499"/>
                  </a:xfrm>
                  <a:prstGeom prst="rect">
                    <a:avLst/>
                  </a:prstGeom>
                  <a:noFill/>
                </p:spPr>
              </p:pic>
              <p:sp>
                <p:nvSpPr>
                  <p:cNvPr id="40" name="Oval 39"/>
                  <p:cNvSpPr/>
                  <p:nvPr/>
                </p:nvSpPr>
                <p:spPr>
                  <a:xfrm>
                    <a:off x="6084733" y="1761458"/>
                    <a:ext cx="422940" cy="132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sp>
                <p:nvSpPr>
                  <p:cNvPr id="41" name="Oval 40"/>
                  <p:cNvSpPr/>
                  <p:nvPr/>
                </p:nvSpPr>
                <p:spPr>
                  <a:xfrm>
                    <a:off x="5737558" y="2059855"/>
                    <a:ext cx="428534" cy="1521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grpSp>
            <p:sp>
              <p:nvSpPr>
                <p:cNvPr id="38" name="Oval 37"/>
                <p:cNvSpPr/>
                <p:nvPr/>
              </p:nvSpPr>
              <p:spPr>
                <a:xfrm>
                  <a:off x="1848622" y="5571816"/>
                  <a:ext cx="421765" cy="11922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grpSp>
        </p:grpSp>
        <p:grpSp>
          <p:nvGrpSpPr>
            <p:cNvPr id="42" name="Group 41"/>
            <p:cNvGrpSpPr/>
            <p:nvPr/>
          </p:nvGrpSpPr>
          <p:grpSpPr>
            <a:xfrm>
              <a:off x="1690835" y="2644139"/>
              <a:ext cx="1326689" cy="1016711"/>
              <a:chOff x="5432177" y="5135881"/>
              <a:chExt cx="2641213" cy="1731199"/>
            </a:xfrm>
          </p:grpSpPr>
          <p:sp>
            <p:nvSpPr>
              <p:cNvPr id="43" name="TextBox 42"/>
              <p:cNvSpPr txBox="1"/>
              <p:nvPr/>
            </p:nvSpPr>
            <p:spPr>
              <a:xfrm>
                <a:off x="5432177" y="6185795"/>
                <a:ext cx="2528154" cy="681285"/>
              </a:xfrm>
              <a:prstGeom prst="rect">
                <a:avLst/>
              </a:prstGeom>
              <a:noFill/>
            </p:spPr>
            <p:txBody>
              <a:bodyPr wrap="none" rtlCol="0">
                <a:spAutoFit/>
              </a:bodyPr>
              <a:lstStyle/>
              <a:p>
                <a:r>
                  <a:rPr lang="en-US" sz="2000" dirty="0" smtClean="0"/>
                  <a:t>Shedding</a:t>
                </a:r>
                <a:endParaRPr lang="en-US" sz="2000" dirty="0"/>
              </a:p>
            </p:txBody>
          </p:sp>
          <p:grpSp>
            <p:nvGrpSpPr>
              <p:cNvPr id="44" name="Group 26"/>
              <p:cNvGrpSpPr/>
              <p:nvPr/>
            </p:nvGrpSpPr>
            <p:grpSpPr>
              <a:xfrm>
                <a:off x="5516534" y="5135881"/>
                <a:ext cx="2556856" cy="1154429"/>
                <a:chOff x="1198459" y="5398401"/>
                <a:chExt cx="2005446" cy="987137"/>
              </a:xfrm>
            </p:grpSpPr>
            <p:grpSp>
              <p:nvGrpSpPr>
                <p:cNvPr id="47" name="Group 8"/>
                <p:cNvGrpSpPr/>
                <p:nvPr/>
              </p:nvGrpSpPr>
              <p:grpSpPr>
                <a:xfrm>
                  <a:off x="1198459" y="5398401"/>
                  <a:ext cx="2005446" cy="987137"/>
                  <a:chOff x="4943721" y="1674869"/>
                  <a:chExt cx="2011031" cy="1093499"/>
                </a:xfrm>
              </p:grpSpPr>
              <p:pic>
                <p:nvPicPr>
                  <p:cNvPr id="49" name="Picture 2" descr="http://drawinghowtodraw.com/stepbystepdrawinglessons/wp-content/uploads/2010/01/05-fish.png"/>
                  <p:cNvPicPr>
                    <a:picLocks noChangeAspect="1" noChangeArrowheads="1"/>
                  </p:cNvPicPr>
                  <p:nvPr/>
                </p:nvPicPr>
                <p:blipFill>
                  <a:blip r:embed="rId4" cstate="print"/>
                  <a:srcRect/>
                  <a:stretch>
                    <a:fillRect/>
                  </a:stretch>
                </p:blipFill>
                <p:spPr bwMode="auto">
                  <a:xfrm>
                    <a:off x="4943721" y="1674869"/>
                    <a:ext cx="2011031" cy="1093499"/>
                  </a:xfrm>
                  <a:prstGeom prst="rect">
                    <a:avLst/>
                  </a:prstGeom>
                  <a:noFill/>
                </p:spPr>
              </p:pic>
              <p:sp>
                <p:nvSpPr>
                  <p:cNvPr id="50" name="Oval 49"/>
                  <p:cNvSpPr/>
                  <p:nvPr/>
                </p:nvSpPr>
                <p:spPr>
                  <a:xfrm>
                    <a:off x="6084733" y="1988820"/>
                    <a:ext cx="422940" cy="132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sp>
                <p:nvSpPr>
                  <p:cNvPr id="51" name="Oval 50"/>
                  <p:cNvSpPr/>
                  <p:nvPr/>
                </p:nvSpPr>
                <p:spPr>
                  <a:xfrm>
                    <a:off x="5701598" y="2211430"/>
                    <a:ext cx="428534" cy="1521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grpSp>
            <p:sp>
              <p:nvSpPr>
                <p:cNvPr id="48" name="Oval 47"/>
                <p:cNvSpPr/>
                <p:nvPr/>
              </p:nvSpPr>
              <p:spPr>
                <a:xfrm>
                  <a:off x="1866552" y="5728194"/>
                  <a:ext cx="421765" cy="11922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grpSp>
          <p:sp>
            <p:nvSpPr>
              <p:cNvPr id="45" name="Oval 44"/>
              <p:cNvSpPr/>
              <p:nvPr/>
            </p:nvSpPr>
            <p:spPr>
              <a:xfrm>
                <a:off x="5869213" y="5868275"/>
                <a:ext cx="537732" cy="139431"/>
              </a:xfrm>
              <a:prstGeom prst="ellipse">
                <a:avLst/>
              </a:prstGeom>
              <a:solidFill>
                <a:srgbClr val="FF0000"/>
              </a:solidFill>
              <a:scene3d>
                <a:camera prst="orthographicFront">
                  <a:rot lat="0" lon="0" rev="27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sp>
            <p:nvSpPr>
              <p:cNvPr id="46" name="Oval 45"/>
              <p:cNvSpPr/>
              <p:nvPr/>
            </p:nvSpPr>
            <p:spPr>
              <a:xfrm>
                <a:off x="5686333" y="5205335"/>
                <a:ext cx="537732" cy="13943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grpSp>
        <p:grpSp>
          <p:nvGrpSpPr>
            <p:cNvPr id="52" name="Group 51"/>
            <p:cNvGrpSpPr/>
            <p:nvPr/>
          </p:nvGrpSpPr>
          <p:grpSpPr>
            <a:xfrm>
              <a:off x="163480" y="1588773"/>
              <a:ext cx="1284315" cy="1007515"/>
              <a:chOff x="780700" y="3291841"/>
              <a:chExt cx="2556855" cy="1715538"/>
            </a:xfrm>
          </p:grpSpPr>
          <p:grpSp>
            <p:nvGrpSpPr>
              <p:cNvPr id="53" name="Group 33"/>
              <p:cNvGrpSpPr/>
              <p:nvPr/>
            </p:nvGrpSpPr>
            <p:grpSpPr>
              <a:xfrm>
                <a:off x="780700" y="3291841"/>
                <a:ext cx="2556855" cy="1715538"/>
                <a:chOff x="780700" y="3291841"/>
                <a:chExt cx="2556855" cy="1715538"/>
              </a:xfrm>
            </p:grpSpPr>
            <p:sp>
              <p:nvSpPr>
                <p:cNvPr id="56" name="TextBox 4"/>
                <p:cNvSpPr txBox="1"/>
                <p:nvPr/>
              </p:nvSpPr>
              <p:spPr>
                <a:xfrm>
                  <a:off x="1270198" y="4326095"/>
                  <a:ext cx="1557999" cy="681284"/>
                </a:xfrm>
                <a:prstGeom prst="rect">
                  <a:avLst/>
                </a:prstGeom>
                <a:noFill/>
              </p:spPr>
              <p:txBody>
                <a:bodyPr wrap="none" rtlCol="0">
                  <a:spAutoFit/>
                </a:bodyPr>
                <a:lstStyle/>
                <a:p>
                  <a:r>
                    <a:rPr lang="en-US" sz="2000" dirty="0" smtClean="0"/>
                    <a:t>Entry</a:t>
                  </a:r>
                  <a:endParaRPr lang="en-US" sz="2000" dirty="0"/>
                </a:p>
              </p:txBody>
            </p:sp>
            <p:grpSp>
              <p:nvGrpSpPr>
                <p:cNvPr id="57" name="Group 8"/>
                <p:cNvGrpSpPr/>
                <p:nvPr/>
              </p:nvGrpSpPr>
              <p:grpSpPr>
                <a:xfrm>
                  <a:off x="780700" y="3291841"/>
                  <a:ext cx="2556855" cy="1154429"/>
                  <a:chOff x="4952711" y="1479983"/>
                  <a:chExt cx="2011031" cy="1093499"/>
                </a:xfrm>
              </p:grpSpPr>
              <p:pic>
                <p:nvPicPr>
                  <p:cNvPr id="59" name="Picture 2" descr="http://drawinghowtodraw.com/stepbystepdrawinglessons/wp-content/uploads/2010/01/05-fish.png"/>
                  <p:cNvPicPr>
                    <a:picLocks noChangeAspect="1" noChangeArrowheads="1"/>
                  </p:cNvPicPr>
                  <p:nvPr/>
                </p:nvPicPr>
                <p:blipFill>
                  <a:blip r:embed="rId4" cstate="print"/>
                  <a:srcRect/>
                  <a:stretch>
                    <a:fillRect/>
                  </a:stretch>
                </p:blipFill>
                <p:spPr bwMode="auto">
                  <a:xfrm>
                    <a:off x="4952711" y="1479983"/>
                    <a:ext cx="2011031" cy="1093499"/>
                  </a:xfrm>
                  <a:prstGeom prst="rect">
                    <a:avLst/>
                  </a:prstGeom>
                  <a:noFill/>
                </p:spPr>
              </p:pic>
              <p:sp>
                <p:nvSpPr>
                  <p:cNvPr id="60" name="Oval 59"/>
                  <p:cNvSpPr/>
                  <p:nvPr/>
                </p:nvSpPr>
                <p:spPr>
                  <a:xfrm>
                    <a:off x="6492720" y="2298043"/>
                    <a:ext cx="428534" cy="152100"/>
                  </a:xfrm>
                  <a:prstGeom prst="ellipse">
                    <a:avLst/>
                  </a:prstGeom>
                  <a:solidFill>
                    <a:srgbClr val="FF0000"/>
                  </a:solidFill>
                  <a:scene3d>
                    <a:camera prst="orthographicFront">
                      <a:rot lat="0" lon="0" rev="189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grpSp>
            <p:sp>
              <p:nvSpPr>
                <p:cNvPr id="58" name="Freeform 32"/>
                <p:cNvSpPr/>
                <p:nvPr/>
              </p:nvSpPr>
              <p:spPr>
                <a:xfrm>
                  <a:off x="2811780" y="4126230"/>
                  <a:ext cx="240030" cy="57150"/>
                </a:xfrm>
                <a:custGeom>
                  <a:avLst/>
                  <a:gdLst>
                    <a:gd name="connsiteX0" fmla="*/ 0 w 240030"/>
                    <a:gd name="connsiteY0" fmla="*/ 57150 h 57150"/>
                    <a:gd name="connsiteX1" fmla="*/ 68580 w 240030"/>
                    <a:gd name="connsiteY1" fmla="*/ 34290 h 57150"/>
                    <a:gd name="connsiteX2" fmla="*/ 240030 w 240030"/>
                    <a:gd name="connsiteY2" fmla="*/ 0 h 57150"/>
                  </a:gdLst>
                  <a:ahLst/>
                  <a:cxnLst>
                    <a:cxn ang="0">
                      <a:pos x="connsiteX0" y="connsiteY0"/>
                    </a:cxn>
                    <a:cxn ang="0">
                      <a:pos x="connsiteX1" y="connsiteY1"/>
                    </a:cxn>
                    <a:cxn ang="0">
                      <a:pos x="connsiteX2" y="connsiteY2"/>
                    </a:cxn>
                  </a:cxnLst>
                  <a:rect l="l" t="t" r="r" b="b"/>
                  <a:pathLst>
                    <a:path w="240030" h="57150">
                      <a:moveTo>
                        <a:pt x="0" y="57150"/>
                      </a:moveTo>
                      <a:cubicBezTo>
                        <a:pt x="22860" y="49530"/>
                        <a:pt x="44726" y="37698"/>
                        <a:pt x="68580" y="34290"/>
                      </a:cubicBezTo>
                      <a:cubicBezTo>
                        <a:pt x="233934" y="10668"/>
                        <a:pt x="190500" y="49530"/>
                        <a:pt x="240030" y="0"/>
                      </a:cubicBezTo>
                    </a:path>
                  </a:pathLst>
                </a:cu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dirty="0"/>
                </a:p>
              </p:txBody>
            </p:sp>
          </p:grpSp>
          <p:sp>
            <p:nvSpPr>
              <p:cNvPr id="54" name="Oval 53"/>
              <p:cNvSpPr/>
              <p:nvPr/>
            </p:nvSpPr>
            <p:spPr>
              <a:xfrm>
                <a:off x="862873" y="3376535"/>
                <a:ext cx="537732" cy="13943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sp>
            <p:nvSpPr>
              <p:cNvPr id="55" name="Oval 54"/>
              <p:cNvSpPr/>
              <p:nvPr/>
            </p:nvSpPr>
            <p:spPr>
              <a:xfrm>
                <a:off x="1003843" y="4249025"/>
                <a:ext cx="537732" cy="13943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p>
            </p:txBody>
          </p:sp>
        </p:grpSp>
      </p:grpSp>
      <p:sp>
        <p:nvSpPr>
          <p:cNvPr id="62" name="TextBox 61"/>
          <p:cNvSpPr txBox="1"/>
          <p:nvPr/>
        </p:nvSpPr>
        <p:spPr>
          <a:xfrm>
            <a:off x="0" y="45720"/>
            <a:ext cx="9144000" cy="646331"/>
          </a:xfrm>
          <a:prstGeom prst="rect">
            <a:avLst/>
          </a:prstGeom>
          <a:solidFill>
            <a:srgbClr val="99FFCC"/>
          </a:solidFill>
        </p:spPr>
        <p:txBody>
          <a:bodyPr wrap="square" rtlCol="0">
            <a:spAutoFit/>
          </a:bodyPr>
          <a:lstStyle/>
          <a:p>
            <a:pPr algn="ctr"/>
            <a:r>
              <a:rPr lang="en-US" sz="3600" dirty="0" smtClean="0"/>
              <a:t>Summary: Experimental Observations </a:t>
            </a:r>
            <a:endParaRPr lang="en-US" sz="3600" dirty="0"/>
          </a:p>
        </p:txBody>
      </p:sp>
    </p:spTree>
    <p:custDataLst>
      <p:tags r:id="rId1"/>
    </p:custDataLst>
    <p:extLst>
      <p:ext uri="{BB962C8B-B14F-4D97-AF65-F5344CB8AC3E}">
        <p14:creationId xmlns:p14="http://schemas.microsoft.com/office/powerpoint/2010/main" val="2117783296"/>
      </p:ext>
    </p:extLst>
  </p:cSld>
  <p:clrMapOvr>
    <a:masterClrMapping/>
  </p:clrMapOvr>
  <mc:AlternateContent xmlns:mc="http://schemas.openxmlformats.org/markup-compatibility/2006" xmlns:p14="http://schemas.microsoft.com/office/powerpoint/2010/main">
    <mc:Choice Requires="p14">
      <p:transition spd="slow" p14:dur="2000" advTm="45351"/>
    </mc:Choice>
    <mc:Fallback xmlns="">
      <p:transition spd="slow" advTm="45351"/>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555">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555">
                                            <p:txEl>
                                              <p:pRg st="12" end="1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555">
                                            <p:txEl>
                                              <p:pRg st="13" end="1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355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92"/>
            <a:ext cx="9144000" cy="664017"/>
          </a:xfrm>
          <a:solidFill>
            <a:srgbClr val="99FFCC"/>
          </a:solidFill>
        </p:spPr>
        <p:txBody>
          <a:bodyPr/>
          <a:lstStyle/>
          <a:p>
            <a:r>
              <a:rPr lang="en-US" sz="4000" dirty="0" smtClean="0"/>
              <a:t>Trade-off Hypothesis?</a:t>
            </a:r>
            <a:endParaRPr lang="en-US" sz="4000" dirty="0"/>
          </a:p>
        </p:txBody>
      </p:sp>
      <p:grpSp>
        <p:nvGrpSpPr>
          <p:cNvPr id="4" name="Group 8"/>
          <p:cNvGrpSpPr/>
          <p:nvPr/>
        </p:nvGrpSpPr>
        <p:grpSpPr>
          <a:xfrm>
            <a:off x="718476" y="835288"/>
            <a:ext cx="2620666" cy="2836689"/>
            <a:chOff x="2886198" y="1844824"/>
            <a:chExt cx="2620666" cy="2836689"/>
          </a:xfrm>
        </p:grpSpPr>
        <p:sp>
          <p:nvSpPr>
            <p:cNvPr id="5" name="Line 8"/>
            <p:cNvSpPr>
              <a:spLocks noChangeShapeType="1"/>
            </p:cNvSpPr>
            <p:nvPr/>
          </p:nvSpPr>
          <p:spPr bwMode="auto">
            <a:xfrm rot="5400000">
              <a:off x="2268364" y="3140348"/>
              <a:ext cx="2159000" cy="0"/>
            </a:xfrm>
            <a:prstGeom prst="line">
              <a:avLst/>
            </a:prstGeom>
            <a:noFill/>
            <a:ln w="28575">
              <a:solidFill>
                <a:schemeClr val="tx1"/>
              </a:solidFill>
              <a:round/>
              <a:headEnd/>
              <a:tailEnd/>
            </a:ln>
          </p:spPr>
          <p:txBody>
            <a:bodyPr/>
            <a:lstStyle/>
            <a:p>
              <a:endParaRPr lang="en-US" dirty="0"/>
            </a:p>
          </p:txBody>
        </p:sp>
        <p:sp>
          <p:nvSpPr>
            <p:cNvPr id="6" name="Line 9"/>
            <p:cNvSpPr>
              <a:spLocks noChangeShapeType="1"/>
            </p:cNvSpPr>
            <p:nvPr/>
          </p:nvSpPr>
          <p:spPr bwMode="auto">
            <a:xfrm>
              <a:off x="3347864" y="4221436"/>
              <a:ext cx="2159000" cy="0"/>
            </a:xfrm>
            <a:prstGeom prst="line">
              <a:avLst/>
            </a:prstGeom>
            <a:noFill/>
            <a:ln w="28575">
              <a:solidFill>
                <a:schemeClr val="tx1"/>
              </a:solidFill>
              <a:round/>
              <a:headEnd/>
              <a:tailEnd/>
            </a:ln>
          </p:spPr>
          <p:txBody>
            <a:bodyPr/>
            <a:lstStyle/>
            <a:p>
              <a:endParaRPr lang="en-US" dirty="0"/>
            </a:p>
          </p:txBody>
        </p:sp>
        <p:sp>
          <p:nvSpPr>
            <p:cNvPr id="7" name="Line 11"/>
            <p:cNvSpPr>
              <a:spLocks noChangeShapeType="1"/>
            </p:cNvSpPr>
            <p:nvPr/>
          </p:nvSpPr>
          <p:spPr bwMode="auto">
            <a:xfrm flipV="1">
              <a:off x="3347864" y="2565673"/>
              <a:ext cx="1871662" cy="1655763"/>
            </a:xfrm>
            <a:prstGeom prst="line">
              <a:avLst/>
            </a:prstGeom>
            <a:noFill/>
            <a:ln w="50800">
              <a:solidFill>
                <a:srgbClr val="7030A0"/>
              </a:solidFill>
              <a:round/>
              <a:headEnd/>
              <a:tailEnd/>
            </a:ln>
          </p:spPr>
          <p:txBody>
            <a:bodyPr/>
            <a:lstStyle/>
            <a:p>
              <a:endParaRPr lang="en-US" dirty="0"/>
            </a:p>
          </p:txBody>
        </p:sp>
        <p:sp>
          <p:nvSpPr>
            <p:cNvPr id="8" name="Text Box 12"/>
            <p:cNvSpPr txBox="1">
              <a:spLocks noChangeArrowheads="1"/>
            </p:cNvSpPr>
            <p:nvPr/>
          </p:nvSpPr>
          <p:spPr bwMode="auto">
            <a:xfrm>
              <a:off x="3708403" y="4219848"/>
              <a:ext cx="1464696" cy="461665"/>
            </a:xfrm>
            <a:prstGeom prst="rect">
              <a:avLst/>
            </a:prstGeom>
            <a:noFill/>
            <a:ln w="9525">
              <a:noFill/>
              <a:miter lim="800000"/>
              <a:headEnd/>
              <a:tailEnd/>
            </a:ln>
          </p:spPr>
          <p:txBody>
            <a:bodyPr wrap="none">
              <a:spAutoFit/>
            </a:bodyPr>
            <a:lstStyle/>
            <a:p>
              <a:pPr algn="ctr"/>
              <a:r>
                <a:rPr lang="en-GB" sz="2400" dirty="0" smtClean="0"/>
                <a:t>Virulence</a:t>
              </a:r>
            </a:p>
          </p:txBody>
        </p:sp>
        <p:sp>
          <p:nvSpPr>
            <p:cNvPr id="9" name="Text Box 13"/>
            <p:cNvSpPr txBox="1">
              <a:spLocks noChangeArrowheads="1"/>
            </p:cNvSpPr>
            <p:nvPr/>
          </p:nvSpPr>
          <p:spPr bwMode="auto">
            <a:xfrm rot="-5400000">
              <a:off x="1806511" y="2924511"/>
              <a:ext cx="2621039" cy="461665"/>
            </a:xfrm>
            <a:prstGeom prst="rect">
              <a:avLst/>
            </a:prstGeom>
            <a:noFill/>
            <a:ln w="9525">
              <a:noFill/>
              <a:miter lim="800000"/>
              <a:headEnd/>
              <a:tailEnd/>
            </a:ln>
          </p:spPr>
          <p:txBody>
            <a:bodyPr wrap="none">
              <a:spAutoFit/>
            </a:bodyPr>
            <a:lstStyle/>
            <a:p>
              <a:r>
                <a:rPr lang="en-GB" sz="2400" dirty="0" smtClean="0"/>
                <a:t>Transmission rate</a:t>
              </a:r>
              <a:endParaRPr lang="en-US" sz="2400" dirty="0"/>
            </a:p>
          </p:txBody>
        </p:sp>
      </p:grpSp>
      <p:grpSp>
        <p:nvGrpSpPr>
          <p:cNvPr id="55" name="Group 54"/>
          <p:cNvGrpSpPr/>
          <p:nvPr/>
        </p:nvGrpSpPr>
        <p:grpSpPr>
          <a:xfrm>
            <a:off x="4824329" y="1010178"/>
            <a:ext cx="3657130" cy="2919558"/>
            <a:chOff x="4824329" y="1010178"/>
            <a:chExt cx="3657130" cy="2919558"/>
          </a:xfrm>
        </p:grpSpPr>
        <p:sp>
          <p:nvSpPr>
            <p:cNvPr id="11" name="Line 3"/>
            <p:cNvSpPr>
              <a:spLocks noChangeShapeType="1"/>
            </p:cNvSpPr>
            <p:nvPr/>
          </p:nvSpPr>
          <p:spPr bwMode="auto">
            <a:xfrm flipH="1">
              <a:off x="5637242" y="1031999"/>
              <a:ext cx="1" cy="2109710"/>
            </a:xfrm>
            <a:prstGeom prst="line">
              <a:avLst/>
            </a:prstGeom>
            <a:noFill/>
            <a:ln w="28575">
              <a:solidFill>
                <a:schemeClr val="tx1"/>
              </a:solidFill>
              <a:round/>
              <a:headEnd/>
              <a:tailEnd/>
            </a:ln>
          </p:spPr>
          <p:txBody>
            <a:bodyPr/>
            <a:lstStyle/>
            <a:p>
              <a:endParaRPr lang="en-US" dirty="0"/>
            </a:p>
          </p:txBody>
        </p:sp>
        <p:sp>
          <p:nvSpPr>
            <p:cNvPr id="12" name="Line 4"/>
            <p:cNvSpPr>
              <a:spLocks noChangeShapeType="1"/>
            </p:cNvSpPr>
            <p:nvPr/>
          </p:nvSpPr>
          <p:spPr bwMode="auto">
            <a:xfrm>
              <a:off x="5671457" y="1230086"/>
              <a:ext cx="1816439" cy="1899130"/>
            </a:xfrm>
            <a:prstGeom prst="line">
              <a:avLst/>
            </a:prstGeom>
            <a:noFill/>
            <a:ln w="50800">
              <a:solidFill>
                <a:srgbClr val="7030A0"/>
              </a:solidFill>
              <a:round/>
              <a:headEnd/>
              <a:tailEnd/>
            </a:ln>
          </p:spPr>
          <p:txBody>
            <a:bodyPr/>
            <a:lstStyle/>
            <a:p>
              <a:endParaRPr lang="en-US" dirty="0"/>
            </a:p>
          </p:txBody>
        </p:sp>
        <p:sp>
          <p:nvSpPr>
            <p:cNvPr id="13" name="Line 5"/>
            <p:cNvSpPr>
              <a:spLocks noChangeShapeType="1"/>
            </p:cNvSpPr>
            <p:nvPr/>
          </p:nvSpPr>
          <p:spPr bwMode="auto">
            <a:xfrm rot="5400000">
              <a:off x="6747813" y="2032470"/>
              <a:ext cx="0" cy="2221138"/>
            </a:xfrm>
            <a:prstGeom prst="line">
              <a:avLst/>
            </a:prstGeom>
            <a:noFill/>
            <a:ln w="28575">
              <a:solidFill>
                <a:schemeClr val="tx1"/>
              </a:solidFill>
              <a:round/>
              <a:headEnd/>
              <a:tailEnd/>
            </a:ln>
          </p:spPr>
          <p:txBody>
            <a:bodyPr/>
            <a:lstStyle/>
            <a:p>
              <a:endParaRPr lang="en-US" dirty="0"/>
            </a:p>
          </p:txBody>
        </p:sp>
        <p:sp>
          <p:nvSpPr>
            <p:cNvPr id="14" name="Text Box 6"/>
            <p:cNvSpPr txBox="1">
              <a:spLocks noChangeArrowheads="1"/>
            </p:cNvSpPr>
            <p:nvPr/>
          </p:nvSpPr>
          <p:spPr bwMode="auto">
            <a:xfrm rot="16200000">
              <a:off x="4194606" y="1639901"/>
              <a:ext cx="2090444" cy="830997"/>
            </a:xfrm>
            <a:prstGeom prst="rect">
              <a:avLst/>
            </a:prstGeom>
            <a:noFill/>
            <a:ln w="9525">
              <a:noFill/>
              <a:miter lim="800000"/>
              <a:headEnd/>
              <a:tailEnd/>
            </a:ln>
          </p:spPr>
          <p:txBody>
            <a:bodyPr wrap="none">
              <a:spAutoFit/>
            </a:bodyPr>
            <a:lstStyle/>
            <a:p>
              <a:pPr algn="ctr"/>
              <a:r>
                <a:rPr lang="en-GB" sz="2400" dirty="0" smtClean="0"/>
                <a:t>Transmission </a:t>
              </a:r>
            </a:p>
            <a:p>
              <a:pPr algn="ctr"/>
              <a:r>
                <a:rPr lang="en-GB" sz="2400" dirty="0" smtClean="0"/>
                <a:t>Duration</a:t>
              </a:r>
              <a:endParaRPr lang="en-US" sz="2400" dirty="0"/>
            </a:p>
          </p:txBody>
        </p:sp>
        <p:sp>
          <p:nvSpPr>
            <p:cNvPr id="15" name="Text Box 7"/>
            <p:cNvSpPr txBox="1">
              <a:spLocks noChangeArrowheads="1"/>
            </p:cNvSpPr>
            <p:nvPr/>
          </p:nvSpPr>
          <p:spPr bwMode="auto">
            <a:xfrm>
              <a:off x="4957738" y="3098739"/>
              <a:ext cx="3523721" cy="830997"/>
            </a:xfrm>
            <a:prstGeom prst="rect">
              <a:avLst/>
            </a:prstGeom>
            <a:noFill/>
            <a:ln w="9525">
              <a:noFill/>
              <a:miter lim="800000"/>
              <a:headEnd/>
              <a:tailEnd/>
            </a:ln>
          </p:spPr>
          <p:txBody>
            <a:bodyPr wrap="none">
              <a:spAutoFit/>
            </a:bodyPr>
            <a:lstStyle/>
            <a:p>
              <a:pPr algn="ctr"/>
              <a:r>
                <a:rPr lang="en-US" sz="2400" dirty="0" smtClean="0"/>
                <a:t>Virulence</a:t>
              </a:r>
            </a:p>
            <a:p>
              <a:pPr algn="ctr"/>
              <a:r>
                <a:rPr lang="en-US" sz="2400" dirty="0" smtClean="0"/>
                <a:t>(Host lifespan reduction)</a:t>
              </a:r>
              <a:endParaRPr lang="en-US" sz="2400" dirty="0"/>
            </a:p>
          </p:txBody>
        </p:sp>
      </p:grpSp>
      <p:grpSp>
        <p:nvGrpSpPr>
          <p:cNvPr id="25" name="Group 24"/>
          <p:cNvGrpSpPr/>
          <p:nvPr/>
        </p:nvGrpSpPr>
        <p:grpSpPr>
          <a:xfrm>
            <a:off x="218798" y="3679371"/>
            <a:ext cx="3667402" cy="2982693"/>
            <a:chOff x="4462594" y="634008"/>
            <a:chExt cx="4349936" cy="3028393"/>
          </a:xfrm>
        </p:grpSpPr>
        <p:sp>
          <p:nvSpPr>
            <p:cNvPr id="26" name="Text Box 113"/>
            <p:cNvSpPr txBox="1">
              <a:spLocks noChangeArrowheads="1"/>
            </p:cNvSpPr>
            <p:nvPr/>
          </p:nvSpPr>
          <p:spPr bwMode="auto">
            <a:xfrm>
              <a:off x="7072313" y="639763"/>
              <a:ext cx="184150" cy="366712"/>
            </a:xfrm>
            <a:prstGeom prst="rect">
              <a:avLst/>
            </a:prstGeom>
            <a:noFill/>
            <a:ln w="9525">
              <a:noFill/>
              <a:miter lim="800000"/>
              <a:headEnd/>
              <a:tailEnd/>
            </a:ln>
          </p:spPr>
          <p:txBody>
            <a:bodyPr wrap="none">
              <a:spAutoFit/>
            </a:bodyPr>
            <a:lstStyle/>
            <a:p>
              <a:endParaRPr lang="en-US" dirty="0"/>
            </a:p>
          </p:txBody>
        </p:sp>
        <p:graphicFrame>
          <p:nvGraphicFramePr>
            <p:cNvPr id="27" name="Chart 26"/>
            <p:cNvGraphicFramePr/>
            <p:nvPr/>
          </p:nvGraphicFramePr>
          <p:xfrm>
            <a:off x="4491990" y="720090"/>
            <a:ext cx="4320540" cy="2880361"/>
          </p:xfrm>
          <a:graphic>
            <a:graphicData uri="http://schemas.openxmlformats.org/drawingml/2006/chart">
              <c:chart xmlns:c="http://schemas.openxmlformats.org/drawingml/2006/chart" xmlns:r="http://schemas.openxmlformats.org/officeDocument/2006/relationships" r:id="rId3"/>
            </a:graphicData>
          </a:graphic>
        </p:graphicFrame>
        <p:sp>
          <p:nvSpPr>
            <p:cNvPr id="28" name="TextBox 27"/>
            <p:cNvSpPr txBox="1">
              <a:spLocks noChangeArrowheads="1"/>
            </p:cNvSpPr>
            <p:nvPr/>
          </p:nvSpPr>
          <p:spPr bwMode="auto">
            <a:xfrm>
              <a:off x="6352222" y="720090"/>
              <a:ext cx="1271587" cy="461665"/>
            </a:xfrm>
            <a:prstGeom prst="rect">
              <a:avLst/>
            </a:prstGeom>
            <a:noFill/>
            <a:ln w="9525">
              <a:noFill/>
              <a:miter lim="800000"/>
              <a:headEnd/>
              <a:tailEnd/>
            </a:ln>
          </p:spPr>
          <p:txBody>
            <a:bodyPr wrap="square">
              <a:spAutoFit/>
            </a:bodyPr>
            <a:lstStyle/>
            <a:p>
              <a:r>
                <a:rPr lang="en-US" sz="2400" b="1" dirty="0"/>
                <a:t>Shed</a:t>
              </a:r>
            </a:p>
          </p:txBody>
        </p:sp>
        <p:sp>
          <p:nvSpPr>
            <p:cNvPr id="29" name="TextBox 28"/>
            <p:cNvSpPr txBox="1">
              <a:spLocks noChangeArrowheads="1"/>
            </p:cNvSpPr>
            <p:nvPr/>
          </p:nvSpPr>
          <p:spPr bwMode="auto">
            <a:xfrm rot="16200000">
              <a:off x="3148452" y="1948150"/>
              <a:ext cx="3028393" cy="400110"/>
            </a:xfrm>
            <a:prstGeom prst="rect">
              <a:avLst/>
            </a:prstGeom>
            <a:noFill/>
            <a:ln w="9525">
              <a:noFill/>
              <a:miter lim="800000"/>
              <a:headEnd/>
              <a:tailEnd/>
            </a:ln>
          </p:spPr>
          <p:txBody>
            <a:bodyPr wrap="none">
              <a:spAutoFit/>
            </a:bodyPr>
            <a:lstStyle/>
            <a:p>
              <a:r>
                <a:rPr lang="en-US" sz="2000" dirty="0"/>
                <a:t>Log(virus copies/ml H</a:t>
              </a:r>
              <a:r>
                <a:rPr lang="en-US" sz="2000" baseline="-25000" dirty="0"/>
                <a:t>2</a:t>
              </a:r>
              <a:r>
                <a:rPr lang="en-US" sz="2000" dirty="0"/>
                <a:t>O)</a:t>
              </a:r>
            </a:p>
          </p:txBody>
        </p:sp>
      </p:grpSp>
      <p:grpSp>
        <p:nvGrpSpPr>
          <p:cNvPr id="57" name="Group 56"/>
          <p:cNvGrpSpPr/>
          <p:nvPr/>
        </p:nvGrpSpPr>
        <p:grpSpPr>
          <a:xfrm>
            <a:off x="4146009" y="3962926"/>
            <a:ext cx="4807505" cy="2964151"/>
            <a:chOff x="4146009" y="3962926"/>
            <a:chExt cx="4807505" cy="2964151"/>
          </a:xfrm>
        </p:grpSpPr>
        <p:sp>
          <p:nvSpPr>
            <p:cNvPr id="35" name="TextBox 34"/>
            <p:cNvSpPr txBox="1"/>
            <p:nvPr/>
          </p:nvSpPr>
          <p:spPr>
            <a:xfrm>
              <a:off x="6265080" y="6403857"/>
              <a:ext cx="1126334" cy="523220"/>
            </a:xfrm>
            <a:prstGeom prst="rect">
              <a:avLst/>
            </a:prstGeom>
            <a:noFill/>
          </p:spPr>
          <p:txBody>
            <a:bodyPr wrap="square" rtlCol="0">
              <a:spAutoFit/>
            </a:bodyPr>
            <a:lstStyle/>
            <a:p>
              <a:r>
                <a:rPr lang="en-US" sz="2800" dirty="0" smtClean="0"/>
                <a:t>Time</a:t>
              </a:r>
              <a:endParaRPr lang="en-US" sz="2800" dirty="0"/>
            </a:p>
          </p:txBody>
        </p:sp>
        <p:grpSp>
          <p:nvGrpSpPr>
            <p:cNvPr id="56" name="Group 55"/>
            <p:cNvGrpSpPr/>
            <p:nvPr/>
          </p:nvGrpSpPr>
          <p:grpSpPr>
            <a:xfrm>
              <a:off x="4146009" y="3962926"/>
              <a:ext cx="4807505" cy="2465225"/>
              <a:chOff x="4146009" y="3962926"/>
              <a:chExt cx="4807505" cy="2465225"/>
            </a:xfrm>
          </p:grpSpPr>
          <p:cxnSp>
            <p:nvCxnSpPr>
              <p:cNvPr id="30" name="Straight Connector 29"/>
              <p:cNvCxnSpPr/>
              <p:nvPr/>
            </p:nvCxnSpPr>
            <p:spPr>
              <a:xfrm>
                <a:off x="4746171" y="4038600"/>
                <a:ext cx="14043" cy="2389551"/>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733926" y="6428151"/>
                <a:ext cx="4115204"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Freeform 31"/>
              <p:cNvSpPr/>
              <p:nvPr/>
            </p:nvSpPr>
            <p:spPr>
              <a:xfrm>
                <a:off x="4770458" y="4275161"/>
                <a:ext cx="3334439" cy="2114156"/>
              </a:xfrm>
              <a:custGeom>
                <a:avLst/>
                <a:gdLst>
                  <a:gd name="connsiteX0" fmla="*/ 0 w 5017770"/>
                  <a:gd name="connsiteY0" fmla="*/ 3061335 h 3061335"/>
                  <a:gd name="connsiteX1" fmla="*/ 468630 w 5017770"/>
                  <a:gd name="connsiteY1" fmla="*/ 100965 h 3061335"/>
                  <a:gd name="connsiteX2" fmla="*/ 1291590 w 5017770"/>
                  <a:gd name="connsiteY2" fmla="*/ 2455545 h 3061335"/>
                  <a:gd name="connsiteX3" fmla="*/ 5017770 w 5017770"/>
                  <a:gd name="connsiteY3" fmla="*/ 3061335 h 3061335"/>
                </a:gdLst>
                <a:ahLst/>
                <a:cxnLst>
                  <a:cxn ang="0">
                    <a:pos x="connsiteX0" y="connsiteY0"/>
                  </a:cxn>
                  <a:cxn ang="0">
                    <a:pos x="connsiteX1" y="connsiteY1"/>
                  </a:cxn>
                  <a:cxn ang="0">
                    <a:pos x="connsiteX2" y="connsiteY2"/>
                  </a:cxn>
                  <a:cxn ang="0">
                    <a:pos x="connsiteX3" y="connsiteY3"/>
                  </a:cxn>
                </a:cxnLst>
                <a:rect l="l" t="t" r="r" b="b"/>
                <a:pathLst>
                  <a:path w="5017770" h="3061335">
                    <a:moveTo>
                      <a:pt x="0" y="3061335"/>
                    </a:moveTo>
                    <a:cubicBezTo>
                      <a:pt x="126682" y="1631632"/>
                      <a:pt x="253365" y="201930"/>
                      <a:pt x="468630" y="100965"/>
                    </a:cubicBezTo>
                    <a:cubicBezTo>
                      <a:pt x="683895" y="0"/>
                      <a:pt x="533400" y="1962150"/>
                      <a:pt x="1291590" y="2455545"/>
                    </a:cubicBezTo>
                    <a:cubicBezTo>
                      <a:pt x="2049780" y="2948940"/>
                      <a:pt x="3533775" y="3005137"/>
                      <a:pt x="5017770" y="306133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Freeform 32"/>
              <p:cNvSpPr/>
              <p:nvPr/>
            </p:nvSpPr>
            <p:spPr>
              <a:xfrm>
                <a:off x="4781888" y="5170173"/>
                <a:ext cx="4116780" cy="1207713"/>
              </a:xfrm>
              <a:custGeom>
                <a:avLst/>
                <a:gdLst>
                  <a:gd name="connsiteX0" fmla="*/ 0 w 6195060"/>
                  <a:gd name="connsiteY0" fmla="*/ 1748790 h 1748790"/>
                  <a:gd name="connsiteX1" fmla="*/ 342900 w 6195060"/>
                  <a:gd name="connsiteY1" fmla="*/ 182880 h 1748790"/>
                  <a:gd name="connsiteX2" fmla="*/ 1543050 w 6195060"/>
                  <a:gd name="connsiteY2" fmla="*/ 651510 h 1748790"/>
                  <a:gd name="connsiteX3" fmla="*/ 6195060 w 6195060"/>
                  <a:gd name="connsiteY3" fmla="*/ 1611630 h 1748790"/>
                </a:gdLst>
                <a:ahLst/>
                <a:cxnLst>
                  <a:cxn ang="0">
                    <a:pos x="connsiteX0" y="connsiteY0"/>
                  </a:cxn>
                  <a:cxn ang="0">
                    <a:pos x="connsiteX1" y="connsiteY1"/>
                  </a:cxn>
                  <a:cxn ang="0">
                    <a:pos x="connsiteX2" y="connsiteY2"/>
                  </a:cxn>
                  <a:cxn ang="0">
                    <a:pos x="connsiteX3" y="connsiteY3"/>
                  </a:cxn>
                </a:cxnLst>
                <a:rect l="l" t="t" r="r" b="b"/>
                <a:pathLst>
                  <a:path w="6195060" h="1748790">
                    <a:moveTo>
                      <a:pt x="0" y="1748790"/>
                    </a:moveTo>
                    <a:cubicBezTo>
                      <a:pt x="42862" y="1057275"/>
                      <a:pt x="85725" y="365760"/>
                      <a:pt x="342900" y="182880"/>
                    </a:cubicBezTo>
                    <a:cubicBezTo>
                      <a:pt x="600075" y="0"/>
                      <a:pt x="567690" y="413385"/>
                      <a:pt x="1543050" y="651510"/>
                    </a:cubicBezTo>
                    <a:cubicBezTo>
                      <a:pt x="2518410" y="889635"/>
                      <a:pt x="4356735" y="1250632"/>
                      <a:pt x="6195060" y="1611630"/>
                    </a:cubicBezTo>
                  </a:path>
                </a:pathLst>
              </a:custGeom>
              <a:ln w="381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4" name="TextBox 33"/>
              <p:cNvSpPr txBox="1"/>
              <p:nvPr/>
            </p:nvSpPr>
            <p:spPr>
              <a:xfrm rot="16200000">
                <a:off x="3217104" y="4891831"/>
                <a:ext cx="2381029" cy="523220"/>
              </a:xfrm>
              <a:prstGeom prst="rect">
                <a:avLst/>
              </a:prstGeom>
              <a:noFill/>
            </p:spPr>
            <p:txBody>
              <a:bodyPr wrap="square" rtlCol="0">
                <a:spAutoFit/>
              </a:bodyPr>
              <a:lstStyle/>
              <a:p>
                <a:r>
                  <a:rPr lang="en-US" sz="2800" dirty="0" smtClean="0"/>
                  <a:t>Transmission</a:t>
                </a:r>
                <a:endParaRPr lang="en-US" sz="2800" dirty="0"/>
              </a:p>
            </p:txBody>
          </p:sp>
          <p:grpSp>
            <p:nvGrpSpPr>
              <p:cNvPr id="36" name="Group 35"/>
              <p:cNvGrpSpPr/>
              <p:nvPr/>
            </p:nvGrpSpPr>
            <p:grpSpPr>
              <a:xfrm>
                <a:off x="5482916" y="4358640"/>
                <a:ext cx="3470598" cy="461665"/>
                <a:chOff x="4903470" y="2411730"/>
                <a:chExt cx="5222666" cy="668498"/>
              </a:xfrm>
            </p:grpSpPr>
            <p:sp>
              <p:nvSpPr>
                <p:cNvPr id="37" name="TextBox 36"/>
                <p:cNvSpPr txBox="1"/>
                <p:nvPr/>
              </p:nvSpPr>
              <p:spPr>
                <a:xfrm>
                  <a:off x="5715000" y="2411730"/>
                  <a:ext cx="4411136" cy="668498"/>
                </a:xfrm>
                <a:prstGeom prst="rect">
                  <a:avLst/>
                </a:prstGeom>
                <a:noFill/>
              </p:spPr>
              <p:txBody>
                <a:bodyPr wrap="none" rtlCol="0">
                  <a:spAutoFit/>
                </a:bodyPr>
                <a:lstStyle/>
                <a:p>
                  <a:r>
                    <a:rPr lang="en-US" sz="2400" dirty="0" smtClean="0"/>
                    <a:t>High Virulence Type</a:t>
                  </a:r>
                  <a:endParaRPr lang="en-US" sz="2400" dirty="0"/>
                </a:p>
              </p:txBody>
            </p:sp>
            <p:cxnSp>
              <p:nvCxnSpPr>
                <p:cNvPr id="38" name="Straight Connector 37"/>
                <p:cNvCxnSpPr/>
                <p:nvPr/>
              </p:nvCxnSpPr>
              <p:spPr>
                <a:xfrm>
                  <a:off x="4903470" y="2663190"/>
                  <a:ext cx="67437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5520207" y="4830855"/>
                <a:ext cx="3401670" cy="461665"/>
                <a:chOff x="4903470" y="2411730"/>
                <a:chExt cx="5118940" cy="668498"/>
              </a:xfrm>
            </p:grpSpPr>
            <p:sp>
              <p:nvSpPr>
                <p:cNvPr id="40" name="TextBox 39"/>
                <p:cNvSpPr txBox="1"/>
                <p:nvPr/>
              </p:nvSpPr>
              <p:spPr>
                <a:xfrm>
                  <a:off x="5715000" y="2411730"/>
                  <a:ext cx="4307410" cy="668498"/>
                </a:xfrm>
                <a:prstGeom prst="rect">
                  <a:avLst/>
                </a:prstGeom>
                <a:noFill/>
              </p:spPr>
              <p:txBody>
                <a:bodyPr wrap="none" rtlCol="0">
                  <a:spAutoFit/>
                </a:bodyPr>
                <a:lstStyle/>
                <a:p>
                  <a:r>
                    <a:rPr lang="en-US" sz="2400" dirty="0" smtClean="0"/>
                    <a:t>Low Virulence Type</a:t>
                  </a:r>
                  <a:endParaRPr lang="en-US" sz="2400" dirty="0"/>
                </a:p>
              </p:txBody>
            </p:sp>
            <p:cxnSp>
              <p:nvCxnSpPr>
                <p:cNvPr id="41" name="Straight Connector 40"/>
                <p:cNvCxnSpPr/>
                <p:nvPr/>
              </p:nvCxnSpPr>
              <p:spPr>
                <a:xfrm>
                  <a:off x="4903470" y="2663190"/>
                  <a:ext cx="67437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grpSp>
        </p:grpSp>
      </p:grpSp>
      <p:sp>
        <p:nvSpPr>
          <p:cNvPr id="42" name="TextBox 41"/>
          <p:cNvSpPr txBox="1"/>
          <p:nvPr/>
        </p:nvSpPr>
        <p:spPr>
          <a:xfrm>
            <a:off x="1205954" y="583098"/>
            <a:ext cx="2444900" cy="954107"/>
          </a:xfrm>
          <a:prstGeom prst="rect">
            <a:avLst/>
          </a:prstGeom>
          <a:noFill/>
        </p:spPr>
        <p:txBody>
          <a:bodyPr wrap="none" rtlCol="0">
            <a:spAutoFit/>
          </a:bodyPr>
          <a:lstStyle/>
          <a:p>
            <a:r>
              <a:rPr lang="en-US" sz="2800" u="sng" dirty="0" smtClean="0"/>
              <a:t>Demonstrated</a:t>
            </a:r>
          </a:p>
          <a:p>
            <a:pPr algn="ctr"/>
            <a:r>
              <a:rPr lang="en-US" sz="2800" dirty="0" smtClean="0"/>
              <a:t>Benefit</a:t>
            </a:r>
            <a:endParaRPr lang="en-US" sz="2800" dirty="0"/>
          </a:p>
        </p:txBody>
      </p:sp>
      <p:sp>
        <p:nvSpPr>
          <p:cNvPr id="43" name="TextBox 42"/>
          <p:cNvSpPr txBox="1"/>
          <p:nvPr/>
        </p:nvSpPr>
        <p:spPr>
          <a:xfrm>
            <a:off x="6017328" y="556240"/>
            <a:ext cx="1963999" cy="954107"/>
          </a:xfrm>
          <a:prstGeom prst="rect">
            <a:avLst/>
          </a:prstGeom>
          <a:noFill/>
        </p:spPr>
        <p:txBody>
          <a:bodyPr wrap="none" rtlCol="0">
            <a:spAutoFit/>
          </a:bodyPr>
          <a:lstStyle/>
          <a:p>
            <a:r>
              <a:rPr lang="en-US" sz="2800" u="sng" dirty="0" smtClean="0"/>
              <a:t>Hypothesis</a:t>
            </a:r>
          </a:p>
          <a:p>
            <a:pPr algn="ctr"/>
            <a:r>
              <a:rPr lang="en-US" sz="2800" dirty="0" smtClean="0"/>
              <a:t>Cost</a:t>
            </a:r>
            <a:endParaRPr lang="en-US" sz="2800" dirty="0"/>
          </a:p>
        </p:txBody>
      </p:sp>
    </p:spTree>
    <p:custDataLst>
      <p:tags r:id="rId1"/>
    </p:custDataLst>
    <p:extLst>
      <p:ext uri="{BB962C8B-B14F-4D97-AF65-F5344CB8AC3E}">
        <p14:creationId xmlns:p14="http://schemas.microsoft.com/office/powerpoint/2010/main" val="3562403454"/>
      </p:ext>
    </p:extLst>
  </p:cSld>
  <p:clrMapOvr>
    <a:masterClrMapping/>
  </p:clrMapOvr>
  <mc:AlternateContent xmlns:mc="http://schemas.openxmlformats.org/markup-compatibility/2006" xmlns:p14="http://schemas.microsoft.com/office/powerpoint/2010/main">
    <mc:Choice Requires="p14">
      <p:transition spd="slow" p14:dur="2000" advTm="50444"/>
    </mc:Choice>
    <mc:Fallback xmlns="">
      <p:transition spd="slow" advTm="5044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917409" y="713668"/>
            <a:ext cx="4807505" cy="2964151"/>
            <a:chOff x="4146009" y="3962926"/>
            <a:chExt cx="4807505" cy="2964151"/>
          </a:xfrm>
        </p:grpSpPr>
        <p:sp>
          <p:nvSpPr>
            <p:cNvPr id="3" name="TextBox 2"/>
            <p:cNvSpPr txBox="1"/>
            <p:nvPr/>
          </p:nvSpPr>
          <p:spPr>
            <a:xfrm>
              <a:off x="6265080" y="6403857"/>
              <a:ext cx="1126334" cy="523220"/>
            </a:xfrm>
            <a:prstGeom prst="rect">
              <a:avLst/>
            </a:prstGeom>
            <a:noFill/>
          </p:spPr>
          <p:txBody>
            <a:bodyPr wrap="square" rtlCol="0">
              <a:spAutoFit/>
            </a:bodyPr>
            <a:lstStyle/>
            <a:p>
              <a:r>
                <a:rPr lang="en-US" sz="2800" dirty="0" smtClean="0"/>
                <a:t>Time</a:t>
              </a:r>
              <a:endParaRPr lang="en-US" sz="2800" dirty="0"/>
            </a:p>
          </p:txBody>
        </p:sp>
        <p:grpSp>
          <p:nvGrpSpPr>
            <p:cNvPr id="4" name="Group 55"/>
            <p:cNvGrpSpPr/>
            <p:nvPr/>
          </p:nvGrpSpPr>
          <p:grpSpPr>
            <a:xfrm>
              <a:off x="4146009" y="3962926"/>
              <a:ext cx="4807505" cy="2465225"/>
              <a:chOff x="4146009" y="3962926"/>
              <a:chExt cx="4807505" cy="2465225"/>
            </a:xfrm>
          </p:grpSpPr>
          <p:cxnSp>
            <p:nvCxnSpPr>
              <p:cNvPr id="5" name="Straight Connector 4"/>
              <p:cNvCxnSpPr/>
              <p:nvPr/>
            </p:nvCxnSpPr>
            <p:spPr>
              <a:xfrm>
                <a:off x="4746171" y="4038600"/>
                <a:ext cx="14043" cy="2389551"/>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4733926" y="6428151"/>
                <a:ext cx="4115204"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reeform 6"/>
              <p:cNvSpPr/>
              <p:nvPr/>
            </p:nvSpPr>
            <p:spPr>
              <a:xfrm>
                <a:off x="4770458" y="4275161"/>
                <a:ext cx="3334439" cy="2114156"/>
              </a:xfrm>
              <a:custGeom>
                <a:avLst/>
                <a:gdLst>
                  <a:gd name="connsiteX0" fmla="*/ 0 w 5017770"/>
                  <a:gd name="connsiteY0" fmla="*/ 3061335 h 3061335"/>
                  <a:gd name="connsiteX1" fmla="*/ 468630 w 5017770"/>
                  <a:gd name="connsiteY1" fmla="*/ 100965 h 3061335"/>
                  <a:gd name="connsiteX2" fmla="*/ 1291590 w 5017770"/>
                  <a:gd name="connsiteY2" fmla="*/ 2455545 h 3061335"/>
                  <a:gd name="connsiteX3" fmla="*/ 5017770 w 5017770"/>
                  <a:gd name="connsiteY3" fmla="*/ 3061335 h 3061335"/>
                </a:gdLst>
                <a:ahLst/>
                <a:cxnLst>
                  <a:cxn ang="0">
                    <a:pos x="connsiteX0" y="connsiteY0"/>
                  </a:cxn>
                  <a:cxn ang="0">
                    <a:pos x="connsiteX1" y="connsiteY1"/>
                  </a:cxn>
                  <a:cxn ang="0">
                    <a:pos x="connsiteX2" y="connsiteY2"/>
                  </a:cxn>
                  <a:cxn ang="0">
                    <a:pos x="connsiteX3" y="connsiteY3"/>
                  </a:cxn>
                </a:cxnLst>
                <a:rect l="l" t="t" r="r" b="b"/>
                <a:pathLst>
                  <a:path w="5017770" h="3061335">
                    <a:moveTo>
                      <a:pt x="0" y="3061335"/>
                    </a:moveTo>
                    <a:cubicBezTo>
                      <a:pt x="126682" y="1631632"/>
                      <a:pt x="253365" y="201930"/>
                      <a:pt x="468630" y="100965"/>
                    </a:cubicBezTo>
                    <a:cubicBezTo>
                      <a:pt x="683895" y="0"/>
                      <a:pt x="533400" y="1962150"/>
                      <a:pt x="1291590" y="2455545"/>
                    </a:cubicBezTo>
                    <a:cubicBezTo>
                      <a:pt x="2049780" y="2948940"/>
                      <a:pt x="3533775" y="3005137"/>
                      <a:pt x="5017770" y="306133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Freeform 7"/>
              <p:cNvSpPr/>
              <p:nvPr/>
            </p:nvSpPr>
            <p:spPr>
              <a:xfrm>
                <a:off x="4781888" y="5170173"/>
                <a:ext cx="4116780" cy="1207713"/>
              </a:xfrm>
              <a:custGeom>
                <a:avLst/>
                <a:gdLst>
                  <a:gd name="connsiteX0" fmla="*/ 0 w 6195060"/>
                  <a:gd name="connsiteY0" fmla="*/ 1748790 h 1748790"/>
                  <a:gd name="connsiteX1" fmla="*/ 342900 w 6195060"/>
                  <a:gd name="connsiteY1" fmla="*/ 182880 h 1748790"/>
                  <a:gd name="connsiteX2" fmla="*/ 1543050 w 6195060"/>
                  <a:gd name="connsiteY2" fmla="*/ 651510 h 1748790"/>
                  <a:gd name="connsiteX3" fmla="*/ 6195060 w 6195060"/>
                  <a:gd name="connsiteY3" fmla="*/ 1611630 h 1748790"/>
                </a:gdLst>
                <a:ahLst/>
                <a:cxnLst>
                  <a:cxn ang="0">
                    <a:pos x="connsiteX0" y="connsiteY0"/>
                  </a:cxn>
                  <a:cxn ang="0">
                    <a:pos x="connsiteX1" y="connsiteY1"/>
                  </a:cxn>
                  <a:cxn ang="0">
                    <a:pos x="connsiteX2" y="connsiteY2"/>
                  </a:cxn>
                  <a:cxn ang="0">
                    <a:pos x="connsiteX3" y="connsiteY3"/>
                  </a:cxn>
                </a:cxnLst>
                <a:rect l="l" t="t" r="r" b="b"/>
                <a:pathLst>
                  <a:path w="6195060" h="1748790">
                    <a:moveTo>
                      <a:pt x="0" y="1748790"/>
                    </a:moveTo>
                    <a:cubicBezTo>
                      <a:pt x="42862" y="1057275"/>
                      <a:pt x="85725" y="365760"/>
                      <a:pt x="342900" y="182880"/>
                    </a:cubicBezTo>
                    <a:cubicBezTo>
                      <a:pt x="600075" y="0"/>
                      <a:pt x="567690" y="413385"/>
                      <a:pt x="1543050" y="651510"/>
                    </a:cubicBezTo>
                    <a:cubicBezTo>
                      <a:pt x="2518410" y="889635"/>
                      <a:pt x="4356735" y="1250632"/>
                      <a:pt x="6195060" y="1611630"/>
                    </a:cubicBezTo>
                  </a:path>
                </a:pathLst>
              </a:custGeom>
              <a:ln w="381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TextBox 8"/>
              <p:cNvSpPr txBox="1"/>
              <p:nvPr/>
            </p:nvSpPr>
            <p:spPr>
              <a:xfrm rot="16200000">
                <a:off x="3217104" y="4891831"/>
                <a:ext cx="2381029" cy="523220"/>
              </a:xfrm>
              <a:prstGeom prst="rect">
                <a:avLst/>
              </a:prstGeom>
              <a:noFill/>
            </p:spPr>
            <p:txBody>
              <a:bodyPr wrap="square" rtlCol="0">
                <a:spAutoFit/>
              </a:bodyPr>
              <a:lstStyle/>
              <a:p>
                <a:r>
                  <a:rPr lang="en-US" sz="2800" dirty="0" smtClean="0"/>
                  <a:t>Transmission</a:t>
                </a:r>
                <a:endParaRPr lang="en-US" sz="2800" dirty="0"/>
              </a:p>
            </p:txBody>
          </p:sp>
          <p:grpSp>
            <p:nvGrpSpPr>
              <p:cNvPr id="10" name="Group 35"/>
              <p:cNvGrpSpPr/>
              <p:nvPr/>
            </p:nvGrpSpPr>
            <p:grpSpPr>
              <a:xfrm>
                <a:off x="5482916" y="4358640"/>
                <a:ext cx="3470598" cy="461665"/>
                <a:chOff x="4903470" y="2411730"/>
                <a:chExt cx="5222666" cy="668498"/>
              </a:xfrm>
            </p:grpSpPr>
            <p:sp>
              <p:nvSpPr>
                <p:cNvPr id="14" name="TextBox 13"/>
                <p:cNvSpPr txBox="1"/>
                <p:nvPr/>
              </p:nvSpPr>
              <p:spPr>
                <a:xfrm>
                  <a:off x="5715000" y="2411730"/>
                  <a:ext cx="4411136" cy="668498"/>
                </a:xfrm>
                <a:prstGeom prst="rect">
                  <a:avLst/>
                </a:prstGeom>
                <a:noFill/>
              </p:spPr>
              <p:txBody>
                <a:bodyPr wrap="none" rtlCol="0">
                  <a:spAutoFit/>
                </a:bodyPr>
                <a:lstStyle/>
                <a:p>
                  <a:r>
                    <a:rPr lang="en-US" sz="2400" dirty="0" smtClean="0"/>
                    <a:t>High Virulence Type</a:t>
                  </a:r>
                  <a:endParaRPr lang="en-US" sz="2400" dirty="0"/>
                </a:p>
              </p:txBody>
            </p:sp>
            <p:cxnSp>
              <p:nvCxnSpPr>
                <p:cNvPr id="15" name="Straight Connector 14"/>
                <p:cNvCxnSpPr/>
                <p:nvPr/>
              </p:nvCxnSpPr>
              <p:spPr>
                <a:xfrm>
                  <a:off x="4903470" y="2663190"/>
                  <a:ext cx="67437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1" name="Group 38"/>
              <p:cNvGrpSpPr/>
              <p:nvPr/>
            </p:nvGrpSpPr>
            <p:grpSpPr>
              <a:xfrm>
                <a:off x="5520207" y="4830855"/>
                <a:ext cx="3401670" cy="461665"/>
                <a:chOff x="4903470" y="2411730"/>
                <a:chExt cx="5118940" cy="668498"/>
              </a:xfrm>
            </p:grpSpPr>
            <p:sp>
              <p:nvSpPr>
                <p:cNvPr id="12" name="TextBox 11"/>
                <p:cNvSpPr txBox="1"/>
                <p:nvPr/>
              </p:nvSpPr>
              <p:spPr>
                <a:xfrm>
                  <a:off x="5715000" y="2411730"/>
                  <a:ext cx="4307410" cy="668498"/>
                </a:xfrm>
                <a:prstGeom prst="rect">
                  <a:avLst/>
                </a:prstGeom>
                <a:noFill/>
              </p:spPr>
              <p:txBody>
                <a:bodyPr wrap="none" rtlCol="0">
                  <a:spAutoFit/>
                </a:bodyPr>
                <a:lstStyle/>
                <a:p>
                  <a:r>
                    <a:rPr lang="en-US" sz="2400" dirty="0" smtClean="0"/>
                    <a:t>Low Virulence Type</a:t>
                  </a:r>
                  <a:endParaRPr lang="en-US" sz="2400" dirty="0"/>
                </a:p>
              </p:txBody>
            </p:sp>
            <p:cxnSp>
              <p:nvCxnSpPr>
                <p:cNvPr id="13" name="Straight Connector 12"/>
                <p:cNvCxnSpPr/>
                <p:nvPr/>
              </p:nvCxnSpPr>
              <p:spPr>
                <a:xfrm>
                  <a:off x="4903470" y="2663190"/>
                  <a:ext cx="67437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grpSp>
        </p:grpSp>
      </p:grpSp>
      <p:grpSp>
        <p:nvGrpSpPr>
          <p:cNvPr id="16" name="Group 15"/>
          <p:cNvGrpSpPr/>
          <p:nvPr/>
        </p:nvGrpSpPr>
        <p:grpSpPr>
          <a:xfrm>
            <a:off x="240030" y="710134"/>
            <a:ext cx="3657130" cy="3019758"/>
            <a:chOff x="4824329" y="909978"/>
            <a:chExt cx="3657130" cy="3019758"/>
          </a:xfrm>
        </p:grpSpPr>
        <p:sp>
          <p:nvSpPr>
            <p:cNvPr id="17" name="Line 3"/>
            <p:cNvSpPr>
              <a:spLocks noChangeShapeType="1"/>
            </p:cNvSpPr>
            <p:nvPr/>
          </p:nvSpPr>
          <p:spPr bwMode="auto">
            <a:xfrm>
              <a:off x="5637243" y="909978"/>
              <a:ext cx="0" cy="2231731"/>
            </a:xfrm>
            <a:prstGeom prst="line">
              <a:avLst/>
            </a:prstGeom>
            <a:noFill/>
            <a:ln w="28575">
              <a:solidFill>
                <a:schemeClr val="tx1"/>
              </a:solidFill>
              <a:round/>
              <a:headEnd/>
              <a:tailEnd/>
            </a:ln>
          </p:spPr>
          <p:txBody>
            <a:bodyPr/>
            <a:lstStyle/>
            <a:p>
              <a:endParaRPr lang="en-US" dirty="0"/>
            </a:p>
          </p:txBody>
        </p:sp>
        <p:sp>
          <p:nvSpPr>
            <p:cNvPr id="18" name="Line 4"/>
            <p:cNvSpPr>
              <a:spLocks noChangeShapeType="1"/>
            </p:cNvSpPr>
            <p:nvPr/>
          </p:nvSpPr>
          <p:spPr bwMode="auto">
            <a:xfrm>
              <a:off x="5671457" y="1230086"/>
              <a:ext cx="1816439" cy="1899130"/>
            </a:xfrm>
            <a:prstGeom prst="line">
              <a:avLst/>
            </a:prstGeom>
            <a:noFill/>
            <a:ln w="50800">
              <a:solidFill>
                <a:srgbClr val="7030A0"/>
              </a:solidFill>
              <a:round/>
              <a:headEnd/>
              <a:tailEnd/>
            </a:ln>
          </p:spPr>
          <p:txBody>
            <a:bodyPr/>
            <a:lstStyle/>
            <a:p>
              <a:endParaRPr lang="en-US" dirty="0"/>
            </a:p>
          </p:txBody>
        </p:sp>
        <p:sp>
          <p:nvSpPr>
            <p:cNvPr id="19" name="Line 5"/>
            <p:cNvSpPr>
              <a:spLocks noChangeShapeType="1"/>
            </p:cNvSpPr>
            <p:nvPr/>
          </p:nvSpPr>
          <p:spPr bwMode="auto">
            <a:xfrm rot="5400000">
              <a:off x="6747813" y="2032470"/>
              <a:ext cx="0" cy="2221138"/>
            </a:xfrm>
            <a:prstGeom prst="line">
              <a:avLst/>
            </a:prstGeom>
            <a:noFill/>
            <a:ln w="28575">
              <a:solidFill>
                <a:schemeClr val="tx1"/>
              </a:solidFill>
              <a:round/>
              <a:headEnd/>
              <a:tailEnd/>
            </a:ln>
          </p:spPr>
          <p:txBody>
            <a:bodyPr/>
            <a:lstStyle/>
            <a:p>
              <a:endParaRPr lang="en-US" dirty="0"/>
            </a:p>
          </p:txBody>
        </p:sp>
        <p:sp>
          <p:nvSpPr>
            <p:cNvPr id="20" name="Text Box 6"/>
            <p:cNvSpPr txBox="1">
              <a:spLocks noChangeArrowheads="1"/>
            </p:cNvSpPr>
            <p:nvPr/>
          </p:nvSpPr>
          <p:spPr bwMode="auto">
            <a:xfrm rot="16200000">
              <a:off x="4194606" y="1582235"/>
              <a:ext cx="2090444" cy="830997"/>
            </a:xfrm>
            <a:prstGeom prst="rect">
              <a:avLst/>
            </a:prstGeom>
            <a:noFill/>
            <a:ln w="9525">
              <a:noFill/>
              <a:miter lim="800000"/>
              <a:headEnd/>
              <a:tailEnd/>
            </a:ln>
          </p:spPr>
          <p:txBody>
            <a:bodyPr wrap="none">
              <a:spAutoFit/>
            </a:bodyPr>
            <a:lstStyle/>
            <a:p>
              <a:pPr algn="ctr"/>
              <a:r>
                <a:rPr lang="en-GB" sz="2400" dirty="0" smtClean="0"/>
                <a:t>Transmission </a:t>
              </a:r>
            </a:p>
            <a:p>
              <a:pPr algn="ctr"/>
              <a:r>
                <a:rPr lang="en-GB" sz="2400" dirty="0" smtClean="0"/>
                <a:t>Duration</a:t>
              </a:r>
              <a:endParaRPr lang="en-US" sz="2400" dirty="0"/>
            </a:p>
          </p:txBody>
        </p:sp>
        <p:sp>
          <p:nvSpPr>
            <p:cNvPr id="21" name="Text Box 7"/>
            <p:cNvSpPr txBox="1">
              <a:spLocks noChangeArrowheads="1"/>
            </p:cNvSpPr>
            <p:nvPr/>
          </p:nvSpPr>
          <p:spPr bwMode="auto">
            <a:xfrm>
              <a:off x="4957738" y="3098739"/>
              <a:ext cx="3523721" cy="830997"/>
            </a:xfrm>
            <a:prstGeom prst="rect">
              <a:avLst/>
            </a:prstGeom>
            <a:noFill/>
            <a:ln w="9525">
              <a:noFill/>
              <a:miter lim="800000"/>
              <a:headEnd/>
              <a:tailEnd/>
            </a:ln>
          </p:spPr>
          <p:txBody>
            <a:bodyPr wrap="none">
              <a:spAutoFit/>
            </a:bodyPr>
            <a:lstStyle/>
            <a:p>
              <a:pPr algn="ctr"/>
              <a:r>
                <a:rPr lang="en-US" sz="2400" dirty="0" smtClean="0"/>
                <a:t>Virulence</a:t>
              </a:r>
            </a:p>
            <a:p>
              <a:pPr algn="ctr"/>
              <a:r>
                <a:rPr lang="en-US" sz="2400" dirty="0" smtClean="0"/>
                <a:t>(Host lifespan reduction)</a:t>
              </a:r>
              <a:endParaRPr lang="en-US" sz="2400" dirty="0"/>
            </a:p>
          </p:txBody>
        </p:sp>
      </p:grpSp>
      <p:grpSp>
        <p:nvGrpSpPr>
          <p:cNvPr id="23" name="Group 22"/>
          <p:cNvGrpSpPr/>
          <p:nvPr/>
        </p:nvGrpSpPr>
        <p:grpSpPr>
          <a:xfrm>
            <a:off x="835635" y="3813743"/>
            <a:ext cx="7549075" cy="2978217"/>
            <a:chOff x="162410" y="3692363"/>
            <a:chExt cx="4504262" cy="2978217"/>
          </a:xfrm>
        </p:grpSpPr>
        <p:graphicFrame>
          <p:nvGraphicFramePr>
            <p:cNvPr id="24" name="Chart 23"/>
            <p:cNvGraphicFramePr>
              <a:graphicFrameLocks/>
            </p:cNvGraphicFramePr>
            <p:nvPr>
              <p:extLst>
                <p:ext uri="{D42A27DB-BD31-4B8C-83A1-F6EECF244321}">
                  <p14:modId xmlns:p14="http://schemas.microsoft.com/office/powerpoint/2010/main" val="928018873"/>
                </p:ext>
              </p:extLst>
            </p:nvPr>
          </p:nvGraphicFramePr>
          <p:xfrm>
            <a:off x="162410" y="3692363"/>
            <a:ext cx="4504262" cy="2978217"/>
          </p:xfrm>
          <a:graphic>
            <a:graphicData uri="http://schemas.openxmlformats.org/drawingml/2006/chart">
              <c:chart xmlns:c="http://schemas.openxmlformats.org/drawingml/2006/chart" xmlns:r="http://schemas.openxmlformats.org/officeDocument/2006/relationships" r:id="rId3"/>
            </a:graphicData>
          </a:graphic>
        </p:graphicFrame>
        <p:sp>
          <p:nvSpPr>
            <p:cNvPr id="25" name="TextBox 24"/>
            <p:cNvSpPr txBox="1"/>
            <p:nvPr/>
          </p:nvSpPr>
          <p:spPr>
            <a:xfrm>
              <a:off x="1698363" y="3748378"/>
              <a:ext cx="2420254" cy="461665"/>
            </a:xfrm>
            <a:prstGeom prst="rect">
              <a:avLst/>
            </a:prstGeom>
            <a:noFill/>
          </p:spPr>
          <p:txBody>
            <a:bodyPr wrap="none" rtlCol="0">
              <a:spAutoFit/>
            </a:bodyPr>
            <a:lstStyle/>
            <a:p>
              <a:r>
                <a:rPr lang="en-US" sz="2400" dirty="0" smtClean="0"/>
                <a:t>Total Virus Shed</a:t>
              </a:r>
              <a:endParaRPr lang="en-US" sz="2400" dirty="0"/>
            </a:p>
          </p:txBody>
        </p:sp>
        <p:sp>
          <p:nvSpPr>
            <p:cNvPr id="26" name="Rectangle 25"/>
            <p:cNvSpPr/>
            <p:nvPr/>
          </p:nvSpPr>
          <p:spPr>
            <a:xfrm>
              <a:off x="3837740" y="4207361"/>
              <a:ext cx="734427" cy="70377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7" name="TextBox 26"/>
          <p:cNvSpPr txBox="1"/>
          <p:nvPr/>
        </p:nvSpPr>
        <p:spPr>
          <a:xfrm>
            <a:off x="0" y="20782"/>
            <a:ext cx="9144000" cy="646331"/>
          </a:xfrm>
          <a:prstGeom prst="rect">
            <a:avLst/>
          </a:prstGeom>
          <a:solidFill>
            <a:srgbClr val="99FFCC"/>
          </a:solidFill>
        </p:spPr>
        <p:txBody>
          <a:bodyPr wrap="square" rtlCol="0">
            <a:spAutoFit/>
          </a:bodyPr>
          <a:lstStyle/>
          <a:p>
            <a:pPr algn="ctr"/>
            <a:r>
              <a:rPr lang="en-US" sz="3600" dirty="0" smtClean="0"/>
              <a:t>Tradeoff Prediction Vs. Data</a:t>
            </a:r>
            <a:endParaRPr lang="en-US" sz="3600" dirty="0"/>
          </a:p>
        </p:txBody>
      </p:sp>
    </p:spTree>
    <p:custDataLst>
      <p:tags r:id="rId1"/>
    </p:custDataLst>
    <p:extLst>
      <p:ext uri="{BB962C8B-B14F-4D97-AF65-F5344CB8AC3E}">
        <p14:creationId xmlns:p14="http://schemas.microsoft.com/office/powerpoint/2010/main" val="984707640"/>
      </p:ext>
    </p:extLst>
  </p:cSld>
  <p:clrMapOvr>
    <a:masterClrMapping/>
  </p:clrMapOvr>
  <mc:AlternateContent xmlns:mc="http://schemas.openxmlformats.org/markup-compatibility/2006" xmlns:p14="http://schemas.microsoft.com/office/powerpoint/2010/main">
    <mc:Choice Requires="p14">
      <p:transition spd="slow" p14:dur="2000" advTm="12625"/>
    </mc:Choice>
    <mc:Fallback xmlns="">
      <p:transition spd="slow" advTm="12625"/>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2274"/>
            <a:ext cx="9144000" cy="646331"/>
          </a:xfrm>
          <a:prstGeom prst="rect">
            <a:avLst/>
          </a:prstGeom>
          <a:solidFill>
            <a:srgbClr val="99FFCC"/>
          </a:solidFill>
        </p:spPr>
        <p:txBody>
          <a:bodyPr wrap="square" rtlCol="0">
            <a:spAutoFit/>
          </a:bodyPr>
          <a:lstStyle/>
          <a:p>
            <a:r>
              <a:rPr lang="en-US" sz="3600" dirty="0" smtClean="0"/>
              <a:t>Shedding Kinetics – Second Genotype Pair</a:t>
            </a:r>
            <a:endParaRPr lang="en-US" sz="3600" dirty="0"/>
          </a:p>
        </p:txBody>
      </p:sp>
      <p:sp>
        <p:nvSpPr>
          <p:cNvPr id="31" name="TextBox 30"/>
          <p:cNvSpPr txBox="1"/>
          <p:nvPr/>
        </p:nvSpPr>
        <p:spPr>
          <a:xfrm>
            <a:off x="4855030" y="4067822"/>
            <a:ext cx="4005942" cy="2246769"/>
          </a:xfrm>
          <a:prstGeom prst="rect">
            <a:avLst/>
          </a:prstGeom>
          <a:noFill/>
        </p:spPr>
        <p:txBody>
          <a:bodyPr wrap="square" rtlCol="0">
            <a:spAutoFit/>
          </a:bodyPr>
          <a:lstStyle/>
          <a:p>
            <a:pPr algn="ctr"/>
            <a:r>
              <a:rPr lang="en-US" sz="2800" u="sng" dirty="0" smtClean="0"/>
              <a:t>Same conclusions</a:t>
            </a:r>
          </a:p>
          <a:p>
            <a:pPr algn="ctr"/>
            <a:endParaRPr lang="en-US" sz="2800" dirty="0" smtClean="0"/>
          </a:p>
          <a:p>
            <a:pPr algn="ctr"/>
            <a:r>
              <a:rPr lang="en-US" sz="2800" dirty="0" smtClean="0"/>
              <a:t>More virulent type (LR80) sheds at higher quantities for longer</a:t>
            </a:r>
            <a:endParaRPr lang="en-US" sz="2800" dirty="0"/>
          </a:p>
        </p:txBody>
      </p:sp>
      <p:grpSp>
        <p:nvGrpSpPr>
          <p:cNvPr id="29" name="Group 28"/>
          <p:cNvGrpSpPr/>
          <p:nvPr/>
        </p:nvGrpSpPr>
        <p:grpSpPr>
          <a:xfrm>
            <a:off x="61912" y="785023"/>
            <a:ext cx="4473992" cy="2956258"/>
            <a:chOff x="61912" y="785023"/>
            <a:chExt cx="4473992" cy="2956258"/>
          </a:xfrm>
        </p:grpSpPr>
        <p:graphicFrame>
          <p:nvGraphicFramePr>
            <p:cNvPr id="6" name="Chart 5"/>
            <p:cNvGraphicFramePr/>
            <p:nvPr/>
          </p:nvGraphicFramePr>
          <p:xfrm>
            <a:off x="156409" y="866273"/>
            <a:ext cx="4379495" cy="281539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523521" y="856577"/>
              <a:ext cx="2975495" cy="461665"/>
            </a:xfrm>
            <a:prstGeom prst="rect">
              <a:avLst/>
            </a:prstGeom>
            <a:noFill/>
          </p:spPr>
          <p:txBody>
            <a:bodyPr wrap="none" rtlCol="0">
              <a:spAutoFit/>
            </a:bodyPr>
            <a:lstStyle/>
            <a:p>
              <a:r>
                <a:rPr lang="en-US" sz="2400" dirty="0" smtClean="0"/>
                <a:t>Cumulative Mortality</a:t>
              </a:r>
              <a:endParaRPr lang="en-US" sz="2400" dirty="0"/>
            </a:p>
          </p:txBody>
        </p:sp>
        <p:sp>
          <p:nvSpPr>
            <p:cNvPr id="18" name="TextBox 17"/>
            <p:cNvSpPr txBox="1"/>
            <p:nvPr/>
          </p:nvSpPr>
          <p:spPr>
            <a:xfrm>
              <a:off x="1376249" y="3279616"/>
              <a:ext cx="2752677" cy="461665"/>
            </a:xfrm>
            <a:prstGeom prst="rect">
              <a:avLst/>
            </a:prstGeom>
            <a:noFill/>
          </p:spPr>
          <p:txBody>
            <a:bodyPr wrap="none" rtlCol="0">
              <a:spAutoFit/>
            </a:bodyPr>
            <a:lstStyle/>
            <a:p>
              <a:r>
                <a:rPr lang="en-US" sz="2400" dirty="0" smtClean="0"/>
                <a:t>Day post-exposure</a:t>
              </a:r>
              <a:endParaRPr lang="en-US" sz="2400" dirty="0"/>
            </a:p>
          </p:txBody>
        </p:sp>
        <p:sp>
          <p:nvSpPr>
            <p:cNvPr id="20" name="TextBox 19"/>
            <p:cNvSpPr txBox="1"/>
            <p:nvPr/>
          </p:nvSpPr>
          <p:spPr>
            <a:xfrm rot="16200000">
              <a:off x="-954552" y="1801487"/>
              <a:ext cx="2494594" cy="461665"/>
            </a:xfrm>
            <a:prstGeom prst="rect">
              <a:avLst/>
            </a:prstGeom>
            <a:noFill/>
          </p:spPr>
          <p:txBody>
            <a:bodyPr wrap="none" rtlCol="0">
              <a:spAutoFit/>
            </a:bodyPr>
            <a:lstStyle/>
            <a:p>
              <a:r>
                <a:rPr lang="en-US" sz="2400" dirty="0" smtClean="0"/>
                <a:t>Percent Mortality</a:t>
              </a:r>
              <a:endParaRPr lang="en-US" sz="2400" dirty="0"/>
            </a:p>
          </p:txBody>
        </p:sp>
      </p:grpSp>
      <p:grpSp>
        <p:nvGrpSpPr>
          <p:cNvPr id="30" name="Group 29"/>
          <p:cNvGrpSpPr/>
          <p:nvPr/>
        </p:nvGrpSpPr>
        <p:grpSpPr>
          <a:xfrm>
            <a:off x="4680284" y="832512"/>
            <a:ext cx="4295023" cy="2897395"/>
            <a:chOff x="4680284" y="832512"/>
            <a:chExt cx="4295023" cy="2897395"/>
          </a:xfrm>
        </p:grpSpPr>
        <p:graphicFrame>
          <p:nvGraphicFramePr>
            <p:cNvPr id="3" name="Chart 2"/>
            <p:cNvGraphicFramePr>
              <a:graphicFrameLocks/>
            </p:cNvGraphicFramePr>
            <p:nvPr/>
          </p:nvGraphicFramePr>
          <p:xfrm>
            <a:off x="4680284" y="875381"/>
            <a:ext cx="4295023" cy="2797175"/>
          </p:xfrm>
          <a:graphic>
            <a:graphicData uri="http://schemas.openxmlformats.org/drawingml/2006/chart">
              <c:chart xmlns:c="http://schemas.openxmlformats.org/drawingml/2006/chart" xmlns:r="http://schemas.openxmlformats.org/officeDocument/2006/relationships" r:id="rId4"/>
            </a:graphicData>
          </a:graphic>
        </p:graphicFrame>
        <p:cxnSp>
          <p:nvCxnSpPr>
            <p:cNvPr id="11" name="Straight Connector 10"/>
            <p:cNvCxnSpPr/>
            <p:nvPr/>
          </p:nvCxnSpPr>
          <p:spPr>
            <a:xfrm>
              <a:off x="7227028" y="2488023"/>
              <a:ext cx="601579" cy="108284"/>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7882301" y="2367708"/>
              <a:ext cx="697831" cy="54142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7227028" y="2773549"/>
              <a:ext cx="589548" cy="108284"/>
            </a:xfrm>
            <a:prstGeom prst="line">
              <a:avLst/>
            </a:prstGeom>
            <a:ln w="25400">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909597" y="2881833"/>
              <a:ext cx="649705" cy="12031"/>
            </a:xfrm>
            <a:prstGeom prst="line">
              <a:avLst/>
            </a:prstGeom>
            <a:ln w="25400">
              <a:solidFill>
                <a:srgbClr val="996633"/>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704864" y="3268242"/>
              <a:ext cx="2752677" cy="461665"/>
            </a:xfrm>
            <a:prstGeom prst="rect">
              <a:avLst/>
            </a:prstGeom>
            <a:noFill/>
          </p:spPr>
          <p:txBody>
            <a:bodyPr wrap="none" rtlCol="0">
              <a:spAutoFit/>
            </a:bodyPr>
            <a:lstStyle/>
            <a:p>
              <a:r>
                <a:rPr lang="en-US" sz="2400" dirty="0" smtClean="0"/>
                <a:t>Day post-exposure</a:t>
              </a:r>
              <a:endParaRPr lang="en-US" sz="2400" dirty="0"/>
            </a:p>
          </p:txBody>
        </p:sp>
        <p:sp>
          <p:nvSpPr>
            <p:cNvPr id="23" name="TextBox 22"/>
            <p:cNvSpPr txBox="1"/>
            <p:nvPr/>
          </p:nvSpPr>
          <p:spPr>
            <a:xfrm>
              <a:off x="6332561" y="832512"/>
              <a:ext cx="2374368" cy="830997"/>
            </a:xfrm>
            <a:prstGeom prst="rect">
              <a:avLst/>
            </a:prstGeom>
            <a:noFill/>
          </p:spPr>
          <p:txBody>
            <a:bodyPr wrap="none" rtlCol="0">
              <a:spAutoFit/>
            </a:bodyPr>
            <a:lstStyle/>
            <a:p>
              <a:pPr algn="ctr"/>
              <a:r>
                <a:rPr lang="en-US" sz="2400" dirty="0" smtClean="0"/>
                <a:t>Number of Fish </a:t>
              </a:r>
            </a:p>
            <a:p>
              <a:pPr algn="ctr"/>
              <a:r>
                <a:rPr lang="en-US" sz="2400" dirty="0" smtClean="0"/>
                <a:t>Shedding</a:t>
              </a:r>
              <a:endParaRPr lang="en-US" sz="2400" dirty="0"/>
            </a:p>
          </p:txBody>
        </p:sp>
      </p:grpSp>
      <p:graphicFrame>
        <p:nvGraphicFramePr>
          <p:cNvPr id="33" name="Chart 32"/>
          <p:cNvGraphicFramePr>
            <a:graphicFrameLocks/>
          </p:cNvGraphicFramePr>
          <p:nvPr>
            <p:extLst>
              <p:ext uri="{D42A27DB-BD31-4B8C-83A1-F6EECF244321}">
                <p14:modId xmlns:p14="http://schemas.microsoft.com/office/powerpoint/2010/main" val="3742486026"/>
              </p:ext>
            </p:extLst>
          </p:nvPr>
        </p:nvGraphicFramePr>
        <p:xfrm>
          <a:off x="137706" y="3839409"/>
          <a:ext cx="4727874" cy="2846472"/>
        </p:xfrm>
        <a:graphic>
          <a:graphicData uri="http://schemas.openxmlformats.org/drawingml/2006/chart">
            <c:chart xmlns:c="http://schemas.openxmlformats.org/drawingml/2006/chart" xmlns:r="http://schemas.openxmlformats.org/officeDocument/2006/relationships" r:id="rId5"/>
          </a:graphicData>
        </a:graphic>
      </p:graphicFrame>
      <p:sp>
        <p:nvSpPr>
          <p:cNvPr id="34" name="TextBox 33"/>
          <p:cNvSpPr txBox="1"/>
          <p:nvPr/>
        </p:nvSpPr>
        <p:spPr>
          <a:xfrm>
            <a:off x="1713664" y="3794275"/>
            <a:ext cx="2420254" cy="461665"/>
          </a:xfrm>
          <a:prstGeom prst="rect">
            <a:avLst/>
          </a:prstGeom>
          <a:noFill/>
        </p:spPr>
        <p:txBody>
          <a:bodyPr wrap="none" rtlCol="0">
            <a:spAutoFit/>
          </a:bodyPr>
          <a:lstStyle/>
          <a:p>
            <a:r>
              <a:rPr lang="en-US" sz="2400" dirty="0" smtClean="0"/>
              <a:t>Total Virus Shed</a:t>
            </a:r>
            <a:endParaRPr lang="en-US" sz="2400" dirty="0"/>
          </a:p>
        </p:txBody>
      </p:sp>
      <p:sp>
        <p:nvSpPr>
          <p:cNvPr id="22" name="TextBox 21"/>
          <p:cNvSpPr txBox="1"/>
          <p:nvPr/>
        </p:nvSpPr>
        <p:spPr>
          <a:xfrm rot="16200000">
            <a:off x="-945859" y="4878258"/>
            <a:ext cx="2671757" cy="461665"/>
          </a:xfrm>
          <a:prstGeom prst="rect">
            <a:avLst/>
          </a:prstGeom>
          <a:noFill/>
        </p:spPr>
        <p:txBody>
          <a:bodyPr wrap="none" rtlCol="0">
            <a:spAutoFit/>
          </a:bodyPr>
          <a:lstStyle/>
          <a:p>
            <a:r>
              <a:rPr lang="en-US" sz="2400" dirty="0" smtClean="0"/>
              <a:t>Log(Virus/ml H</a:t>
            </a:r>
            <a:r>
              <a:rPr lang="en-US" sz="2400" baseline="-25000" dirty="0" smtClean="0"/>
              <a:t>2</a:t>
            </a:r>
            <a:r>
              <a:rPr lang="en-US" sz="2400" dirty="0" smtClean="0"/>
              <a:t>O)</a:t>
            </a:r>
            <a:endParaRPr lang="en-US" sz="2400" dirty="0"/>
          </a:p>
        </p:txBody>
      </p:sp>
    </p:spTree>
    <p:custDataLst>
      <p:tags r:id="rId1"/>
    </p:custDataLst>
    <p:extLst>
      <p:ext uri="{BB962C8B-B14F-4D97-AF65-F5344CB8AC3E}">
        <p14:creationId xmlns:p14="http://schemas.microsoft.com/office/powerpoint/2010/main" val="1369455238"/>
      </p:ext>
    </p:extLst>
  </p:cSld>
  <p:clrMapOvr>
    <a:masterClrMapping/>
  </p:clrMapOvr>
  <mc:AlternateContent xmlns:mc="http://schemas.openxmlformats.org/markup-compatibility/2006" xmlns:p14="http://schemas.microsoft.com/office/powerpoint/2010/main">
    <mc:Choice Requires="p14">
      <p:transition spd="slow" p14:dur="2000" advTm="57288"/>
    </mc:Choice>
    <mc:Fallback xmlns="">
      <p:transition spd="slow" advTm="5728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Graphic spid="33" grpId="0">
        <p:bldAsOne/>
      </p:bldGraphic>
      <p:bldP spid="34" grpId="0"/>
      <p:bldP spid="22"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32368"/>
            <a:ext cx="9144000" cy="745935"/>
          </a:xfrm>
          <a:solidFill>
            <a:srgbClr val="99FFCC"/>
          </a:solidFill>
        </p:spPr>
        <p:txBody>
          <a:bodyPr/>
          <a:lstStyle/>
          <a:p>
            <a:pPr eaLnBrk="1" hangingPunct="1"/>
            <a:r>
              <a:rPr lang="en-US" sz="4000" dirty="0" smtClean="0"/>
              <a:t>Conclusions</a:t>
            </a:r>
          </a:p>
        </p:txBody>
      </p:sp>
      <p:sp>
        <p:nvSpPr>
          <p:cNvPr id="21507" name="Text Box 4"/>
          <p:cNvSpPr>
            <a:spLocks noGrp="1" noChangeArrowheads="1"/>
          </p:cNvSpPr>
          <p:nvPr>
            <p:ph type="body" idx="1"/>
          </p:nvPr>
        </p:nvSpPr>
        <p:spPr>
          <a:xfrm>
            <a:off x="0" y="764704"/>
            <a:ext cx="9144000" cy="5521325"/>
          </a:xfrm>
        </p:spPr>
        <p:txBody>
          <a:bodyPr/>
          <a:lstStyle/>
          <a:p>
            <a:pPr eaLnBrk="1" hangingPunct="1"/>
            <a:r>
              <a:rPr lang="en-US" sz="2400" dirty="0" smtClean="0"/>
              <a:t>The more virulent genotype had shedding advantage over infection period examined</a:t>
            </a:r>
          </a:p>
          <a:p>
            <a:pPr eaLnBrk="1" hangingPunct="1"/>
            <a:endParaRPr lang="en-US" sz="2400" dirty="0" smtClean="0"/>
          </a:p>
          <a:p>
            <a:pPr eaLnBrk="1" hangingPunct="1"/>
            <a:r>
              <a:rPr lang="en-US" sz="2400" dirty="0" smtClean="0"/>
              <a:t>Virulence correlated with lifetime transmission potential</a:t>
            </a:r>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buNone/>
            </a:pPr>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buNone/>
            </a:pPr>
            <a:endParaRPr lang="en-US" sz="2400" dirty="0" smtClean="0"/>
          </a:p>
          <a:p>
            <a:pPr eaLnBrk="1" hangingPunct="1"/>
            <a:endParaRPr lang="en-US" sz="2400" dirty="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buNone/>
            </a:pPr>
            <a:endParaRPr lang="en-US" sz="2400" dirty="0" smtClean="0"/>
          </a:p>
          <a:p>
            <a:pPr eaLnBrk="1" hangingPunct="1">
              <a:buNone/>
            </a:pPr>
            <a:endParaRPr lang="en-US" sz="1400" dirty="0" smtClean="0"/>
          </a:p>
          <a:p>
            <a:pPr lvl="1" eaLnBrk="1" hangingPunct="1">
              <a:buNone/>
            </a:pPr>
            <a:endParaRPr lang="en-US" sz="2400" dirty="0" smtClean="0"/>
          </a:p>
          <a:p>
            <a:pPr eaLnBrk="1" hangingPunct="1"/>
            <a:endParaRPr lang="en-US" sz="2400" dirty="0" smtClean="0"/>
          </a:p>
          <a:p>
            <a:pPr eaLnBrk="1" hangingPunct="1"/>
            <a:endParaRPr lang="en-US" sz="2400" dirty="0" smtClean="0"/>
          </a:p>
          <a:p>
            <a:pPr eaLnBrk="1" hangingPunct="1">
              <a:buFontTx/>
              <a:buNone/>
            </a:pPr>
            <a:endParaRPr lang="en-US" sz="2400" dirty="0" smtClean="0"/>
          </a:p>
        </p:txBody>
      </p:sp>
      <p:grpSp>
        <p:nvGrpSpPr>
          <p:cNvPr id="30" name="Group 29"/>
          <p:cNvGrpSpPr/>
          <p:nvPr/>
        </p:nvGrpSpPr>
        <p:grpSpPr>
          <a:xfrm>
            <a:off x="583089" y="2512069"/>
            <a:ext cx="3289060" cy="3261867"/>
            <a:chOff x="2694547" y="1411044"/>
            <a:chExt cx="2812317" cy="3692731"/>
          </a:xfrm>
        </p:grpSpPr>
        <p:sp>
          <p:nvSpPr>
            <p:cNvPr id="31" name="Line 8"/>
            <p:cNvSpPr>
              <a:spLocks noChangeShapeType="1"/>
            </p:cNvSpPr>
            <p:nvPr/>
          </p:nvSpPr>
          <p:spPr bwMode="auto">
            <a:xfrm rot="5400000">
              <a:off x="2268364" y="3140348"/>
              <a:ext cx="2159000" cy="0"/>
            </a:xfrm>
            <a:prstGeom prst="line">
              <a:avLst/>
            </a:prstGeom>
            <a:noFill/>
            <a:ln w="28575">
              <a:solidFill>
                <a:schemeClr val="tx1"/>
              </a:solidFill>
              <a:round/>
              <a:headEnd/>
              <a:tailEnd/>
            </a:ln>
          </p:spPr>
          <p:txBody>
            <a:bodyPr/>
            <a:lstStyle/>
            <a:p>
              <a:endParaRPr lang="en-US" dirty="0"/>
            </a:p>
          </p:txBody>
        </p:sp>
        <p:sp>
          <p:nvSpPr>
            <p:cNvPr id="32" name="Line 9"/>
            <p:cNvSpPr>
              <a:spLocks noChangeShapeType="1"/>
            </p:cNvSpPr>
            <p:nvPr/>
          </p:nvSpPr>
          <p:spPr bwMode="auto">
            <a:xfrm>
              <a:off x="3347864" y="4221436"/>
              <a:ext cx="2159000" cy="0"/>
            </a:xfrm>
            <a:prstGeom prst="line">
              <a:avLst/>
            </a:prstGeom>
            <a:noFill/>
            <a:ln w="28575">
              <a:solidFill>
                <a:schemeClr val="tx1"/>
              </a:solidFill>
              <a:round/>
              <a:headEnd/>
              <a:tailEnd/>
            </a:ln>
          </p:spPr>
          <p:txBody>
            <a:bodyPr/>
            <a:lstStyle/>
            <a:p>
              <a:endParaRPr lang="en-US" dirty="0"/>
            </a:p>
          </p:txBody>
        </p:sp>
        <p:sp>
          <p:nvSpPr>
            <p:cNvPr id="33" name="Line 11"/>
            <p:cNvSpPr>
              <a:spLocks noChangeShapeType="1"/>
            </p:cNvSpPr>
            <p:nvPr/>
          </p:nvSpPr>
          <p:spPr bwMode="auto">
            <a:xfrm flipV="1">
              <a:off x="3347864" y="2565673"/>
              <a:ext cx="1871662" cy="1655763"/>
            </a:xfrm>
            <a:prstGeom prst="line">
              <a:avLst/>
            </a:prstGeom>
            <a:noFill/>
            <a:ln w="28575">
              <a:solidFill>
                <a:srgbClr val="CC0000"/>
              </a:solidFill>
              <a:round/>
              <a:headEnd/>
              <a:tailEnd/>
            </a:ln>
          </p:spPr>
          <p:txBody>
            <a:bodyPr/>
            <a:lstStyle/>
            <a:p>
              <a:endParaRPr lang="en-US" dirty="0"/>
            </a:p>
          </p:txBody>
        </p:sp>
        <p:sp>
          <p:nvSpPr>
            <p:cNvPr id="34" name="Text Box 12"/>
            <p:cNvSpPr txBox="1">
              <a:spLocks noChangeArrowheads="1"/>
            </p:cNvSpPr>
            <p:nvPr/>
          </p:nvSpPr>
          <p:spPr bwMode="auto">
            <a:xfrm>
              <a:off x="3781800" y="4219848"/>
              <a:ext cx="1252391" cy="522647"/>
            </a:xfrm>
            <a:prstGeom prst="rect">
              <a:avLst/>
            </a:prstGeom>
            <a:noFill/>
            <a:ln w="9525">
              <a:noFill/>
              <a:miter lim="800000"/>
              <a:headEnd/>
              <a:tailEnd/>
            </a:ln>
          </p:spPr>
          <p:txBody>
            <a:bodyPr wrap="none">
              <a:spAutoFit/>
            </a:bodyPr>
            <a:lstStyle/>
            <a:p>
              <a:r>
                <a:rPr lang="en-GB" sz="2400" dirty="0" smtClean="0"/>
                <a:t>Virulence</a:t>
              </a:r>
              <a:endParaRPr lang="en-US" sz="2400" dirty="0"/>
            </a:p>
          </p:txBody>
        </p:sp>
        <p:sp>
          <p:nvSpPr>
            <p:cNvPr id="35" name="Text Box 13"/>
            <p:cNvSpPr txBox="1">
              <a:spLocks noChangeArrowheads="1"/>
            </p:cNvSpPr>
            <p:nvPr/>
          </p:nvSpPr>
          <p:spPr bwMode="auto">
            <a:xfrm rot="16200000">
              <a:off x="1259029" y="2846562"/>
              <a:ext cx="3581582" cy="710546"/>
            </a:xfrm>
            <a:prstGeom prst="rect">
              <a:avLst/>
            </a:prstGeom>
            <a:noFill/>
            <a:ln w="9525">
              <a:noFill/>
              <a:miter lim="800000"/>
              <a:headEnd/>
              <a:tailEnd/>
            </a:ln>
          </p:spPr>
          <p:txBody>
            <a:bodyPr wrap="none">
              <a:spAutoFit/>
            </a:bodyPr>
            <a:lstStyle/>
            <a:p>
              <a:pPr algn="ctr"/>
              <a:r>
                <a:rPr lang="en-GB" sz="2400" dirty="0" smtClean="0"/>
                <a:t>Lifetime Transmission</a:t>
              </a:r>
            </a:p>
            <a:p>
              <a:pPr algn="ctr"/>
              <a:r>
                <a:rPr lang="en-GB" sz="2400" dirty="0" smtClean="0"/>
                <a:t> Potential</a:t>
              </a:r>
              <a:endParaRPr lang="en-US" sz="2400" dirty="0"/>
            </a:p>
          </p:txBody>
        </p:sp>
        <p:sp>
          <p:nvSpPr>
            <p:cNvPr id="36" name="TextBox 35"/>
            <p:cNvSpPr txBox="1"/>
            <p:nvPr/>
          </p:nvSpPr>
          <p:spPr>
            <a:xfrm>
              <a:off x="3622200" y="4581128"/>
              <a:ext cx="1638202" cy="522647"/>
            </a:xfrm>
            <a:prstGeom prst="rect">
              <a:avLst/>
            </a:prstGeom>
            <a:noFill/>
          </p:spPr>
          <p:txBody>
            <a:bodyPr wrap="none" rtlCol="0">
              <a:spAutoFit/>
            </a:bodyPr>
            <a:lstStyle/>
            <a:p>
              <a:r>
                <a:rPr lang="en-US" sz="2400" dirty="0" smtClean="0"/>
                <a:t>(Replication)</a:t>
              </a:r>
              <a:endParaRPr lang="en-US" sz="2400" dirty="0"/>
            </a:p>
          </p:txBody>
        </p:sp>
      </p:grpSp>
      <p:grpSp>
        <p:nvGrpSpPr>
          <p:cNvPr id="12" name="Group 11"/>
          <p:cNvGrpSpPr/>
          <p:nvPr/>
        </p:nvGrpSpPr>
        <p:grpSpPr>
          <a:xfrm>
            <a:off x="4732020" y="2663068"/>
            <a:ext cx="3657130" cy="3086222"/>
            <a:chOff x="4824329" y="809023"/>
            <a:chExt cx="3657130" cy="3120713"/>
          </a:xfrm>
        </p:grpSpPr>
        <p:sp>
          <p:nvSpPr>
            <p:cNvPr id="13" name="Line 3"/>
            <p:cNvSpPr>
              <a:spLocks noChangeShapeType="1"/>
            </p:cNvSpPr>
            <p:nvPr/>
          </p:nvSpPr>
          <p:spPr bwMode="auto">
            <a:xfrm>
              <a:off x="5637243" y="909978"/>
              <a:ext cx="0" cy="2231731"/>
            </a:xfrm>
            <a:prstGeom prst="line">
              <a:avLst/>
            </a:prstGeom>
            <a:noFill/>
            <a:ln w="28575">
              <a:solidFill>
                <a:schemeClr val="tx1"/>
              </a:solidFill>
              <a:round/>
              <a:headEnd/>
              <a:tailEnd/>
            </a:ln>
          </p:spPr>
          <p:txBody>
            <a:bodyPr/>
            <a:lstStyle/>
            <a:p>
              <a:endParaRPr lang="en-US" dirty="0"/>
            </a:p>
          </p:txBody>
        </p:sp>
        <p:sp>
          <p:nvSpPr>
            <p:cNvPr id="14" name="Line 4"/>
            <p:cNvSpPr>
              <a:spLocks noChangeShapeType="1"/>
            </p:cNvSpPr>
            <p:nvPr/>
          </p:nvSpPr>
          <p:spPr bwMode="auto">
            <a:xfrm>
              <a:off x="5671457" y="1230086"/>
              <a:ext cx="1816439" cy="1899130"/>
            </a:xfrm>
            <a:prstGeom prst="line">
              <a:avLst/>
            </a:prstGeom>
            <a:noFill/>
            <a:ln w="50800">
              <a:solidFill>
                <a:srgbClr val="7030A0"/>
              </a:solidFill>
              <a:round/>
              <a:headEnd/>
              <a:tailEnd/>
            </a:ln>
          </p:spPr>
          <p:txBody>
            <a:bodyPr/>
            <a:lstStyle/>
            <a:p>
              <a:endParaRPr lang="en-US" dirty="0"/>
            </a:p>
          </p:txBody>
        </p:sp>
        <p:sp>
          <p:nvSpPr>
            <p:cNvPr id="15" name="Line 5"/>
            <p:cNvSpPr>
              <a:spLocks noChangeShapeType="1"/>
            </p:cNvSpPr>
            <p:nvPr/>
          </p:nvSpPr>
          <p:spPr bwMode="auto">
            <a:xfrm rot="5400000">
              <a:off x="6747813" y="2032470"/>
              <a:ext cx="0" cy="2221138"/>
            </a:xfrm>
            <a:prstGeom prst="line">
              <a:avLst/>
            </a:prstGeom>
            <a:noFill/>
            <a:ln w="28575">
              <a:solidFill>
                <a:schemeClr val="tx1"/>
              </a:solidFill>
              <a:round/>
              <a:headEnd/>
              <a:tailEnd/>
            </a:ln>
          </p:spPr>
          <p:txBody>
            <a:bodyPr/>
            <a:lstStyle/>
            <a:p>
              <a:endParaRPr lang="en-US" dirty="0"/>
            </a:p>
          </p:txBody>
        </p:sp>
        <p:sp>
          <p:nvSpPr>
            <p:cNvPr id="16" name="Text Box 6"/>
            <p:cNvSpPr txBox="1">
              <a:spLocks noChangeArrowheads="1"/>
            </p:cNvSpPr>
            <p:nvPr/>
          </p:nvSpPr>
          <p:spPr bwMode="auto">
            <a:xfrm rot="16200000">
              <a:off x="4182925" y="1450427"/>
              <a:ext cx="2113806" cy="830997"/>
            </a:xfrm>
            <a:prstGeom prst="rect">
              <a:avLst/>
            </a:prstGeom>
            <a:noFill/>
            <a:ln w="9525">
              <a:noFill/>
              <a:miter lim="800000"/>
              <a:headEnd/>
              <a:tailEnd/>
            </a:ln>
          </p:spPr>
          <p:txBody>
            <a:bodyPr wrap="none">
              <a:spAutoFit/>
            </a:bodyPr>
            <a:lstStyle/>
            <a:p>
              <a:pPr algn="ctr"/>
              <a:r>
                <a:rPr lang="en-GB" sz="2400" dirty="0" smtClean="0"/>
                <a:t>Transmission </a:t>
              </a:r>
            </a:p>
            <a:p>
              <a:pPr algn="ctr"/>
              <a:r>
                <a:rPr lang="en-GB" sz="2400" dirty="0" smtClean="0"/>
                <a:t>Duration</a:t>
              </a:r>
              <a:endParaRPr lang="en-US" sz="2400" dirty="0"/>
            </a:p>
          </p:txBody>
        </p:sp>
        <p:sp>
          <p:nvSpPr>
            <p:cNvPr id="17" name="Text Box 7"/>
            <p:cNvSpPr txBox="1">
              <a:spLocks noChangeArrowheads="1"/>
            </p:cNvSpPr>
            <p:nvPr/>
          </p:nvSpPr>
          <p:spPr bwMode="auto">
            <a:xfrm>
              <a:off x="4957738" y="3098739"/>
              <a:ext cx="3523721" cy="830997"/>
            </a:xfrm>
            <a:prstGeom prst="rect">
              <a:avLst/>
            </a:prstGeom>
            <a:noFill/>
            <a:ln w="9525">
              <a:noFill/>
              <a:miter lim="800000"/>
              <a:headEnd/>
              <a:tailEnd/>
            </a:ln>
          </p:spPr>
          <p:txBody>
            <a:bodyPr wrap="none">
              <a:spAutoFit/>
            </a:bodyPr>
            <a:lstStyle/>
            <a:p>
              <a:pPr algn="ctr"/>
              <a:r>
                <a:rPr lang="en-US" sz="2400" dirty="0" smtClean="0"/>
                <a:t>Virulence</a:t>
              </a:r>
            </a:p>
            <a:p>
              <a:pPr algn="ctr"/>
              <a:r>
                <a:rPr lang="en-US" sz="2400" dirty="0" smtClean="0"/>
                <a:t>(Host lifespan reduction)</a:t>
              </a:r>
              <a:endParaRPr lang="en-US" sz="2400" dirty="0"/>
            </a:p>
          </p:txBody>
        </p:sp>
      </p:grpSp>
      <p:sp>
        <p:nvSpPr>
          <p:cNvPr id="18" name="TextBox 17"/>
          <p:cNvSpPr txBox="1"/>
          <p:nvPr/>
        </p:nvSpPr>
        <p:spPr>
          <a:xfrm>
            <a:off x="5912096" y="2800350"/>
            <a:ext cx="2069798" cy="830997"/>
          </a:xfrm>
          <a:prstGeom prst="rect">
            <a:avLst/>
          </a:prstGeom>
          <a:noFill/>
        </p:spPr>
        <p:txBody>
          <a:bodyPr wrap="none" rtlCol="0">
            <a:spAutoFit/>
          </a:bodyPr>
          <a:lstStyle/>
          <a:p>
            <a:pPr algn="ctr"/>
            <a:r>
              <a:rPr lang="en-US" sz="2400" u="sng" dirty="0" smtClean="0"/>
              <a:t>Conventional </a:t>
            </a:r>
          </a:p>
          <a:p>
            <a:pPr algn="ctr"/>
            <a:r>
              <a:rPr lang="en-US" sz="2400" u="sng" dirty="0" smtClean="0"/>
              <a:t>Wisdom</a:t>
            </a:r>
            <a:endParaRPr lang="en-US" sz="2400" u="sng" dirty="0"/>
          </a:p>
        </p:txBody>
      </p:sp>
      <p:sp>
        <p:nvSpPr>
          <p:cNvPr id="20" name="Flowchart: Summing Junction 19"/>
          <p:cNvSpPr/>
          <p:nvPr/>
        </p:nvSpPr>
        <p:spPr>
          <a:xfrm>
            <a:off x="4674870" y="2571750"/>
            <a:ext cx="4011930" cy="3337560"/>
          </a:xfrm>
          <a:prstGeom prst="flowChartSummingJunction">
            <a:avLst/>
          </a:prstGeom>
          <a:noFill/>
          <a:ln w="635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158537951"/>
      </p:ext>
    </p:extLst>
  </p:cSld>
  <p:clrMapOvr>
    <a:masterClrMapping/>
  </p:clrMapOvr>
  <mc:AlternateContent xmlns:mc="http://schemas.openxmlformats.org/markup-compatibility/2006" xmlns:p14="http://schemas.microsoft.com/office/powerpoint/2010/main">
    <mc:Choice Requires="p14">
      <p:transition spd="slow" p14:dur="2000" advTm="40538"/>
    </mc:Choice>
    <mc:Fallback xmlns="">
      <p:transition spd="slow" advTm="4053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0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4"/>
          <p:cNvSpPr>
            <a:spLocks noGrp="1" noChangeArrowheads="1"/>
          </p:cNvSpPr>
          <p:nvPr>
            <p:ph type="body" idx="1"/>
          </p:nvPr>
        </p:nvSpPr>
        <p:spPr>
          <a:xfrm>
            <a:off x="0" y="764704"/>
            <a:ext cx="9144000" cy="5521325"/>
          </a:xfrm>
        </p:spPr>
        <p:txBody>
          <a:bodyPr/>
          <a:lstStyle/>
          <a:p>
            <a:pPr eaLnBrk="1" hangingPunct="1"/>
            <a:r>
              <a:rPr lang="en-US" sz="2400" dirty="0" smtClean="0"/>
              <a:t>The more virulent genotype had shedding advantage over infection period examined</a:t>
            </a:r>
          </a:p>
          <a:p>
            <a:pPr eaLnBrk="1" hangingPunct="1"/>
            <a:endParaRPr lang="en-US" sz="2400" dirty="0" smtClean="0"/>
          </a:p>
          <a:p>
            <a:pPr eaLnBrk="1" hangingPunct="1"/>
            <a:r>
              <a:rPr lang="en-US" sz="2400" dirty="0" smtClean="0"/>
              <a:t>Virulence correlated with lifetime transmission potential</a:t>
            </a:r>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buNone/>
            </a:pPr>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buNone/>
            </a:pPr>
            <a:endParaRPr lang="en-US" sz="2400" dirty="0" smtClean="0"/>
          </a:p>
          <a:p>
            <a:pPr eaLnBrk="1" hangingPunct="1"/>
            <a:endParaRPr lang="en-US" sz="2400" dirty="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buNone/>
            </a:pPr>
            <a:endParaRPr lang="en-US" sz="2400" dirty="0" smtClean="0"/>
          </a:p>
          <a:p>
            <a:pPr eaLnBrk="1" hangingPunct="1">
              <a:buNone/>
            </a:pPr>
            <a:endParaRPr lang="en-US" sz="1400" dirty="0" smtClean="0"/>
          </a:p>
          <a:p>
            <a:pPr lvl="1" eaLnBrk="1" hangingPunct="1">
              <a:buNone/>
            </a:pPr>
            <a:endParaRPr lang="en-US" sz="2400" dirty="0" smtClean="0"/>
          </a:p>
          <a:p>
            <a:pPr eaLnBrk="1" hangingPunct="1"/>
            <a:endParaRPr lang="en-US" sz="2400" dirty="0" smtClean="0"/>
          </a:p>
          <a:p>
            <a:pPr eaLnBrk="1" hangingPunct="1"/>
            <a:endParaRPr lang="en-US" sz="2400" dirty="0" smtClean="0"/>
          </a:p>
          <a:p>
            <a:pPr eaLnBrk="1" hangingPunct="1">
              <a:buFontTx/>
              <a:buNone/>
            </a:pPr>
            <a:endParaRPr lang="en-US" sz="2400" dirty="0" smtClean="0"/>
          </a:p>
        </p:txBody>
      </p:sp>
      <p:grpSp>
        <p:nvGrpSpPr>
          <p:cNvPr id="30" name="Group 29"/>
          <p:cNvGrpSpPr/>
          <p:nvPr/>
        </p:nvGrpSpPr>
        <p:grpSpPr>
          <a:xfrm>
            <a:off x="583089" y="2512069"/>
            <a:ext cx="3289060" cy="3261867"/>
            <a:chOff x="2694547" y="1411044"/>
            <a:chExt cx="2812317" cy="3692731"/>
          </a:xfrm>
        </p:grpSpPr>
        <p:sp>
          <p:nvSpPr>
            <p:cNvPr id="31" name="Line 8"/>
            <p:cNvSpPr>
              <a:spLocks noChangeShapeType="1"/>
            </p:cNvSpPr>
            <p:nvPr/>
          </p:nvSpPr>
          <p:spPr bwMode="auto">
            <a:xfrm rot="5400000">
              <a:off x="2268364" y="3140348"/>
              <a:ext cx="2159000" cy="0"/>
            </a:xfrm>
            <a:prstGeom prst="line">
              <a:avLst/>
            </a:prstGeom>
            <a:noFill/>
            <a:ln w="28575">
              <a:solidFill>
                <a:schemeClr val="tx1"/>
              </a:solidFill>
              <a:round/>
              <a:headEnd/>
              <a:tailEnd/>
            </a:ln>
          </p:spPr>
          <p:txBody>
            <a:bodyPr/>
            <a:lstStyle/>
            <a:p>
              <a:endParaRPr lang="en-US" dirty="0"/>
            </a:p>
          </p:txBody>
        </p:sp>
        <p:sp>
          <p:nvSpPr>
            <p:cNvPr id="32" name="Line 9"/>
            <p:cNvSpPr>
              <a:spLocks noChangeShapeType="1"/>
            </p:cNvSpPr>
            <p:nvPr/>
          </p:nvSpPr>
          <p:spPr bwMode="auto">
            <a:xfrm>
              <a:off x="3347864" y="4221436"/>
              <a:ext cx="2159000" cy="0"/>
            </a:xfrm>
            <a:prstGeom prst="line">
              <a:avLst/>
            </a:prstGeom>
            <a:noFill/>
            <a:ln w="28575">
              <a:solidFill>
                <a:schemeClr val="tx1"/>
              </a:solidFill>
              <a:round/>
              <a:headEnd/>
              <a:tailEnd/>
            </a:ln>
          </p:spPr>
          <p:txBody>
            <a:bodyPr/>
            <a:lstStyle/>
            <a:p>
              <a:endParaRPr lang="en-US" dirty="0"/>
            </a:p>
          </p:txBody>
        </p:sp>
        <p:sp>
          <p:nvSpPr>
            <p:cNvPr id="33" name="Line 11"/>
            <p:cNvSpPr>
              <a:spLocks noChangeShapeType="1"/>
            </p:cNvSpPr>
            <p:nvPr/>
          </p:nvSpPr>
          <p:spPr bwMode="auto">
            <a:xfrm flipV="1">
              <a:off x="3347864" y="2565673"/>
              <a:ext cx="1871662" cy="1655763"/>
            </a:xfrm>
            <a:prstGeom prst="line">
              <a:avLst/>
            </a:prstGeom>
            <a:noFill/>
            <a:ln w="28575">
              <a:solidFill>
                <a:srgbClr val="CC0000"/>
              </a:solidFill>
              <a:round/>
              <a:headEnd/>
              <a:tailEnd/>
            </a:ln>
          </p:spPr>
          <p:txBody>
            <a:bodyPr/>
            <a:lstStyle/>
            <a:p>
              <a:endParaRPr lang="en-US" dirty="0"/>
            </a:p>
          </p:txBody>
        </p:sp>
        <p:sp>
          <p:nvSpPr>
            <p:cNvPr id="34" name="Text Box 12"/>
            <p:cNvSpPr txBox="1">
              <a:spLocks noChangeArrowheads="1"/>
            </p:cNvSpPr>
            <p:nvPr/>
          </p:nvSpPr>
          <p:spPr bwMode="auto">
            <a:xfrm>
              <a:off x="3781800" y="4219848"/>
              <a:ext cx="1252391" cy="522647"/>
            </a:xfrm>
            <a:prstGeom prst="rect">
              <a:avLst/>
            </a:prstGeom>
            <a:noFill/>
            <a:ln w="9525">
              <a:noFill/>
              <a:miter lim="800000"/>
              <a:headEnd/>
              <a:tailEnd/>
            </a:ln>
          </p:spPr>
          <p:txBody>
            <a:bodyPr wrap="none">
              <a:spAutoFit/>
            </a:bodyPr>
            <a:lstStyle/>
            <a:p>
              <a:r>
                <a:rPr lang="en-GB" sz="2400" dirty="0" smtClean="0"/>
                <a:t>Virulence</a:t>
              </a:r>
              <a:endParaRPr lang="en-US" sz="2400" dirty="0"/>
            </a:p>
          </p:txBody>
        </p:sp>
        <p:sp>
          <p:nvSpPr>
            <p:cNvPr id="35" name="Text Box 13"/>
            <p:cNvSpPr txBox="1">
              <a:spLocks noChangeArrowheads="1"/>
            </p:cNvSpPr>
            <p:nvPr/>
          </p:nvSpPr>
          <p:spPr bwMode="auto">
            <a:xfrm rot="16200000">
              <a:off x="1259029" y="2846562"/>
              <a:ext cx="3581582" cy="710546"/>
            </a:xfrm>
            <a:prstGeom prst="rect">
              <a:avLst/>
            </a:prstGeom>
            <a:noFill/>
            <a:ln w="9525">
              <a:noFill/>
              <a:miter lim="800000"/>
              <a:headEnd/>
              <a:tailEnd/>
            </a:ln>
          </p:spPr>
          <p:txBody>
            <a:bodyPr wrap="none">
              <a:spAutoFit/>
            </a:bodyPr>
            <a:lstStyle/>
            <a:p>
              <a:pPr algn="ctr"/>
              <a:r>
                <a:rPr lang="en-GB" sz="2400" dirty="0" smtClean="0"/>
                <a:t>Lifetime Transmission</a:t>
              </a:r>
            </a:p>
            <a:p>
              <a:pPr algn="ctr"/>
              <a:r>
                <a:rPr lang="en-GB" sz="2400" dirty="0" smtClean="0"/>
                <a:t> Potential</a:t>
              </a:r>
              <a:endParaRPr lang="en-US" sz="2400" dirty="0"/>
            </a:p>
          </p:txBody>
        </p:sp>
        <p:sp>
          <p:nvSpPr>
            <p:cNvPr id="36" name="TextBox 35"/>
            <p:cNvSpPr txBox="1"/>
            <p:nvPr/>
          </p:nvSpPr>
          <p:spPr>
            <a:xfrm>
              <a:off x="3622200" y="4581128"/>
              <a:ext cx="1638202" cy="522647"/>
            </a:xfrm>
            <a:prstGeom prst="rect">
              <a:avLst/>
            </a:prstGeom>
            <a:noFill/>
          </p:spPr>
          <p:txBody>
            <a:bodyPr wrap="none" rtlCol="0">
              <a:spAutoFit/>
            </a:bodyPr>
            <a:lstStyle/>
            <a:p>
              <a:r>
                <a:rPr lang="en-US" sz="2400" dirty="0" smtClean="0"/>
                <a:t>(Replication)</a:t>
              </a:r>
              <a:endParaRPr lang="en-US" sz="2400" dirty="0"/>
            </a:p>
          </p:txBody>
        </p:sp>
      </p:grpSp>
      <p:grpSp>
        <p:nvGrpSpPr>
          <p:cNvPr id="12" name="Group 11"/>
          <p:cNvGrpSpPr/>
          <p:nvPr/>
        </p:nvGrpSpPr>
        <p:grpSpPr>
          <a:xfrm>
            <a:off x="4732020" y="2663068"/>
            <a:ext cx="3034053" cy="2726074"/>
            <a:chOff x="4824329" y="809023"/>
            <a:chExt cx="3034053" cy="2756540"/>
          </a:xfrm>
        </p:grpSpPr>
        <p:sp>
          <p:nvSpPr>
            <p:cNvPr id="13" name="Line 3"/>
            <p:cNvSpPr>
              <a:spLocks noChangeShapeType="1"/>
            </p:cNvSpPr>
            <p:nvPr/>
          </p:nvSpPr>
          <p:spPr bwMode="auto">
            <a:xfrm>
              <a:off x="5637243" y="909978"/>
              <a:ext cx="0" cy="2231731"/>
            </a:xfrm>
            <a:prstGeom prst="line">
              <a:avLst/>
            </a:prstGeom>
            <a:noFill/>
            <a:ln w="28575">
              <a:solidFill>
                <a:schemeClr val="tx1"/>
              </a:solidFill>
              <a:round/>
              <a:headEnd/>
              <a:tailEnd/>
            </a:ln>
          </p:spPr>
          <p:txBody>
            <a:bodyPr/>
            <a:lstStyle/>
            <a:p>
              <a:endParaRPr lang="en-US" dirty="0"/>
            </a:p>
          </p:txBody>
        </p:sp>
        <p:sp>
          <p:nvSpPr>
            <p:cNvPr id="15" name="Line 5"/>
            <p:cNvSpPr>
              <a:spLocks noChangeShapeType="1"/>
            </p:cNvSpPr>
            <p:nvPr/>
          </p:nvSpPr>
          <p:spPr bwMode="auto">
            <a:xfrm rot="5400000">
              <a:off x="6747813" y="2032470"/>
              <a:ext cx="0" cy="2221138"/>
            </a:xfrm>
            <a:prstGeom prst="line">
              <a:avLst/>
            </a:prstGeom>
            <a:noFill/>
            <a:ln w="28575">
              <a:solidFill>
                <a:schemeClr val="tx1"/>
              </a:solidFill>
              <a:round/>
              <a:headEnd/>
              <a:tailEnd/>
            </a:ln>
          </p:spPr>
          <p:txBody>
            <a:bodyPr/>
            <a:lstStyle/>
            <a:p>
              <a:endParaRPr lang="en-US" dirty="0"/>
            </a:p>
          </p:txBody>
        </p:sp>
        <p:sp>
          <p:nvSpPr>
            <p:cNvPr id="16" name="Text Box 6"/>
            <p:cNvSpPr txBox="1">
              <a:spLocks noChangeArrowheads="1"/>
            </p:cNvSpPr>
            <p:nvPr/>
          </p:nvSpPr>
          <p:spPr bwMode="auto">
            <a:xfrm rot="16200000">
              <a:off x="4182925" y="1450427"/>
              <a:ext cx="2113806" cy="830997"/>
            </a:xfrm>
            <a:prstGeom prst="rect">
              <a:avLst/>
            </a:prstGeom>
            <a:noFill/>
            <a:ln w="9525">
              <a:noFill/>
              <a:miter lim="800000"/>
              <a:headEnd/>
              <a:tailEnd/>
            </a:ln>
          </p:spPr>
          <p:txBody>
            <a:bodyPr wrap="none">
              <a:spAutoFit/>
            </a:bodyPr>
            <a:lstStyle/>
            <a:p>
              <a:pPr algn="ctr"/>
              <a:r>
                <a:rPr lang="en-GB" sz="2400" dirty="0" smtClean="0"/>
                <a:t>Transmission </a:t>
              </a:r>
            </a:p>
            <a:p>
              <a:pPr algn="ctr"/>
              <a:r>
                <a:rPr lang="en-GB" sz="2400" dirty="0" smtClean="0"/>
                <a:t>Duration</a:t>
              </a:r>
              <a:endParaRPr lang="en-US" sz="2400" dirty="0"/>
            </a:p>
          </p:txBody>
        </p:sp>
        <p:sp>
          <p:nvSpPr>
            <p:cNvPr id="17" name="Text Box 7"/>
            <p:cNvSpPr txBox="1">
              <a:spLocks noChangeArrowheads="1"/>
            </p:cNvSpPr>
            <p:nvPr/>
          </p:nvSpPr>
          <p:spPr bwMode="auto">
            <a:xfrm>
              <a:off x="5987250" y="3098739"/>
              <a:ext cx="1464696" cy="466824"/>
            </a:xfrm>
            <a:prstGeom prst="rect">
              <a:avLst/>
            </a:prstGeom>
            <a:noFill/>
            <a:ln w="9525">
              <a:noFill/>
              <a:miter lim="800000"/>
              <a:headEnd/>
              <a:tailEnd/>
            </a:ln>
          </p:spPr>
          <p:txBody>
            <a:bodyPr wrap="none">
              <a:spAutoFit/>
            </a:bodyPr>
            <a:lstStyle/>
            <a:p>
              <a:pPr algn="ctr"/>
              <a:r>
                <a:rPr lang="en-US" sz="2400" dirty="0" smtClean="0"/>
                <a:t>Virulence</a:t>
              </a:r>
            </a:p>
          </p:txBody>
        </p:sp>
      </p:grpSp>
      <p:sp>
        <p:nvSpPr>
          <p:cNvPr id="2" name="TextBox 1"/>
          <p:cNvSpPr txBox="1"/>
          <p:nvPr/>
        </p:nvSpPr>
        <p:spPr>
          <a:xfrm>
            <a:off x="2145792" y="6097201"/>
            <a:ext cx="4237057" cy="646331"/>
          </a:xfrm>
          <a:prstGeom prst="rect">
            <a:avLst/>
          </a:prstGeom>
          <a:noFill/>
        </p:spPr>
        <p:txBody>
          <a:bodyPr wrap="none" rtlCol="0">
            <a:spAutoFit/>
          </a:bodyPr>
          <a:lstStyle/>
          <a:p>
            <a:r>
              <a:rPr lang="en-US" sz="3600" dirty="0">
                <a:solidFill>
                  <a:srgbClr val="FF0000"/>
                </a:solidFill>
              </a:rPr>
              <a:t>No cost to </a:t>
            </a:r>
            <a:r>
              <a:rPr lang="en-US" sz="3600" dirty="0" smtClean="0">
                <a:solidFill>
                  <a:srgbClr val="FF0000"/>
                </a:solidFill>
              </a:rPr>
              <a:t>virulence</a:t>
            </a:r>
            <a:endParaRPr lang="en-US" sz="3600" dirty="0">
              <a:solidFill>
                <a:srgbClr val="FF0000"/>
              </a:solidFill>
            </a:endParaRPr>
          </a:p>
        </p:txBody>
      </p:sp>
      <p:cxnSp>
        <p:nvCxnSpPr>
          <p:cNvPr id="4" name="Straight Connector 3"/>
          <p:cNvCxnSpPr/>
          <p:nvPr/>
        </p:nvCxnSpPr>
        <p:spPr>
          <a:xfrm flipV="1">
            <a:off x="5544935" y="3180862"/>
            <a:ext cx="1832788" cy="1746615"/>
          </a:xfrm>
          <a:prstGeom prst="line">
            <a:avLst/>
          </a:prstGeom>
          <a:ln w="38100">
            <a:solidFill>
              <a:srgbClr val="008000"/>
            </a:solidFill>
          </a:ln>
        </p:spPr>
        <p:style>
          <a:lnRef idx="1">
            <a:schemeClr val="accent1"/>
          </a:lnRef>
          <a:fillRef idx="0">
            <a:schemeClr val="accent1"/>
          </a:fillRef>
          <a:effectRef idx="0">
            <a:schemeClr val="accent1"/>
          </a:effectRef>
          <a:fontRef idx="minor">
            <a:schemeClr val="tx1"/>
          </a:fontRef>
        </p:style>
      </p:cxnSp>
      <p:sp>
        <p:nvSpPr>
          <p:cNvPr id="19" name="Rectangle 2"/>
          <p:cNvSpPr txBox="1">
            <a:spLocks noChangeArrowheads="1"/>
          </p:cNvSpPr>
          <p:nvPr/>
        </p:nvSpPr>
        <p:spPr bwMode="auto">
          <a:xfrm>
            <a:off x="0" y="32368"/>
            <a:ext cx="9144000" cy="745935"/>
          </a:xfrm>
          <a:prstGeom prst="rect">
            <a:avLst/>
          </a:prstGeom>
          <a:solidFill>
            <a:srgbClr val="99FFCC"/>
          </a:solid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r>
              <a:rPr lang="en-US" sz="4000" kern="0" smtClean="0"/>
              <a:t>Conclusions</a:t>
            </a:r>
            <a:endParaRPr lang="en-US" sz="4000" kern="0" dirty="0" smtClean="0"/>
          </a:p>
        </p:txBody>
      </p:sp>
    </p:spTree>
    <p:custDataLst>
      <p:tags r:id="rId1"/>
    </p:custDataLst>
    <p:extLst>
      <p:ext uri="{BB962C8B-B14F-4D97-AF65-F5344CB8AC3E}">
        <p14:creationId xmlns:p14="http://schemas.microsoft.com/office/powerpoint/2010/main" val="778125584"/>
      </p:ext>
    </p:extLst>
  </p:cSld>
  <p:clrMapOvr>
    <a:masterClrMapping/>
  </p:clrMapOvr>
  <mc:AlternateContent xmlns:mc="http://schemas.openxmlformats.org/markup-compatibility/2006" xmlns:p14="http://schemas.microsoft.com/office/powerpoint/2010/main">
    <mc:Choice Requires="p14">
      <p:transition spd="slow" p14:dur="2000" advTm="40538"/>
    </mc:Choice>
    <mc:Fallback xmlns="">
      <p:transition spd="slow" advTm="4053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4190"/>
            <a:ext cx="9144000" cy="850670"/>
          </a:xfrm>
          <a:solidFill>
            <a:srgbClr val="99FFCC"/>
          </a:solidFill>
        </p:spPr>
        <p:txBody>
          <a:bodyPr/>
          <a:lstStyle/>
          <a:p>
            <a:r>
              <a:rPr lang="en-US" sz="4000" dirty="0" smtClean="0"/>
              <a:t>Lack of Virulence-Tradeoff?</a:t>
            </a:r>
            <a:endParaRPr lang="en-US" sz="4000" dirty="0"/>
          </a:p>
        </p:txBody>
      </p:sp>
      <p:sp>
        <p:nvSpPr>
          <p:cNvPr id="3" name="Content Placeholder 2"/>
          <p:cNvSpPr>
            <a:spLocks noGrp="1"/>
          </p:cNvSpPr>
          <p:nvPr>
            <p:ph idx="1"/>
          </p:nvPr>
        </p:nvSpPr>
        <p:spPr>
          <a:xfrm>
            <a:off x="457200" y="635000"/>
            <a:ext cx="8229600" cy="4525963"/>
          </a:xfrm>
        </p:spPr>
        <p:txBody>
          <a:bodyPr/>
          <a:lstStyle/>
          <a:p>
            <a:pPr marL="0" indent="0">
              <a:buNone/>
            </a:pPr>
            <a:endParaRPr lang="en-US" sz="2800" dirty="0" smtClean="0"/>
          </a:p>
          <a:p>
            <a:r>
              <a:rPr lang="en-US" sz="2800" dirty="0" smtClean="0"/>
              <a:t>Isolates don’t represent spectrum of virulence</a:t>
            </a:r>
          </a:p>
          <a:p>
            <a:endParaRPr lang="en-US" sz="2800" dirty="0" smtClean="0"/>
          </a:p>
          <a:p>
            <a:endParaRPr lang="en-US" sz="2800" dirty="0"/>
          </a:p>
          <a:p>
            <a:endParaRPr lang="en-US" sz="2800" dirty="0" smtClean="0"/>
          </a:p>
          <a:p>
            <a:pPr marL="0" indent="0">
              <a:buNone/>
            </a:pPr>
            <a:endParaRPr lang="en-US" sz="2800" dirty="0"/>
          </a:p>
          <a:p>
            <a:r>
              <a:rPr lang="en-US" sz="2800" dirty="0" smtClean="0"/>
              <a:t>In </a:t>
            </a:r>
            <a:r>
              <a:rPr lang="en-US" sz="2800" dirty="0"/>
              <a:t>a trait not </a:t>
            </a:r>
            <a:r>
              <a:rPr lang="en-US" sz="2800" dirty="0" smtClean="0"/>
              <a:t>measured</a:t>
            </a:r>
          </a:p>
          <a:p>
            <a:pPr lvl="1"/>
            <a:r>
              <a:rPr lang="en-US" sz="2400" dirty="0" smtClean="0"/>
              <a:t>Environmental stability</a:t>
            </a:r>
          </a:p>
          <a:p>
            <a:pPr lvl="1"/>
            <a:r>
              <a:rPr lang="en-US" sz="2400" dirty="0" smtClean="0"/>
              <a:t>Super-infection fitness</a:t>
            </a:r>
          </a:p>
          <a:p>
            <a:pPr lvl="1"/>
            <a:r>
              <a:rPr lang="en-US" sz="2400" dirty="0" smtClean="0"/>
              <a:t>Minimum Infectious Dose</a:t>
            </a:r>
          </a:p>
          <a:p>
            <a:r>
              <a:rPr lang="en-US" sz="2800" dirty="0" smtClean="0"/>
              <a:t>No cost to virulence</a:t>
            </a:r>
          </a:p>
          <a:p>
            <a:pPr lvl="1"/>
            <a:r>
              <a:rPr lang="en-US" sz="2400" dirty="0" smtClean="0"/>
              <a:t>Investigate field patterns</a:t>
            </a:r>
            <a:endParaRPr lang="en-US" sz="2400" dirty="0"/>
          </a:p>
          <a:p>
            <a:endParaRPr lang="en-US" sz="2800" dirty="0" smtClean="0"/>
          </a:p>
        </p:txBody>
      </p:sp>
      <p:grpSp>
        <p:nvGrpSpPr>
          <p:cNvPr id="12" name="Group 11"/>
          <p:cNvGrpSpPr/>
          <p:nvPr/>
        </p:nvGrpSpPr>
        <p:grpSpPr>
          <a:xfrm>
            <a:off x="4886774" y="1647093"/>
            <a:ext cx="2729523" cy="2086707"/>
            <a:chOff x="5775928" y="3280611"/>
            <a:chExt cx="2729523" cy="2698866"/>
          </a:xfrm>
        </p:grpSpPr>
        <p:grpSp>
          <p:nvGrpSpPr>
            <p:cNvPr id="4" name="Group 35"/>
            <p:cNvGrpSpPr/>
            <p:nvPr/>
          </p:nvGrpSpPr>
          <p:grpSpPr>
            <a:xfrm>
              <a:off x="5775928" y="3280611"/>
              <a:ext cx="2729523" cy="2698866"/>
              <a:chOff x="6249890" y="1438361"/>
              <a:chExt cx="2729523" cy="2698866"/>
            </a:xfrm>
          </p:grpSpPr>
          <p:sp>
            <p:nvSpPr>
              <p:cNvPr id="5" name="Text Box 13"/>
              <p:cNvSpPr txBox="1">
                <a:spLocks noChangeArrowheads="1"/>
              </p:cNvSpPr>
              <p:nvPr/>
            </p:nvSpPr>
            <p:spPr bwMode="auto">
              <a:xfrm rot="16200000">
                <a:off x="5892386" y="2279538"/>
                <a:ext cx="1176674" cy="461665"/>
              </a:xfrm>
              <a:prstGeom prst="rect">
                <a:avLst/>
              </a:prstGeom>
              <a:noFill/>
              <a:ln w="9525">
                <a:noFill/>
                <a:miter lim="800000"/>
                <a:headEnd/>
                <a:tailEnd/>
              </a:ln>
            </p:spPr>
            <p:txBody>
              <a:bodyPr wrap="none">
                <a:spAutoFit/>
              </a:bodyPr>
              <a:lstStyle/>
              <a:p>
                <a:pPr algn="ctr"/>
                <a:r>
                  <a:rPr lang="en-GB" sz="2400" dirty="0" smtClean="0"/>
                  <a:t>Fitness</a:t>
                </a:r>
              </a:p>
            </p:txBody>
          </p:sp>
          <p:sp>
            <p:nvSpPr>
              <p:cNvPr id="6" name="Line 9"/>
              <p:cNvSpPr>
                <a:spLocks noChangeShapeType="1"/>
              </p:cNvSpPr>
              <p:nvPr/>
            </p:nvSpPr>
            <p:spPr bwMode="auto">
              <a:xfrm>
                <a:off x="6820413" y="3655379"/>
                <a:ext cx="2159000" cy="0"/>
              </a:xfrm>
              <a:prstGeom prst="line">
                <a:avLst/>
              </a:prstGeom>
              <a:noFill/>
              <a:ln w="28575">
                <a:solidFill>
                  <a:schemeClr val="tx1"/>
                </a:solidFill>
                <a:round/>
                <a:headEnd/>
                <a:tailEnd/>
              </a:ln>
            </p:spPr>
            <p:txBody>
              <a:bodyPr/>
              <a:lstStyle/>
              <a:p>
                <a:endParaRPr lang="en-US" dirty="0"/>
              </a:p>
            </p:txBody>
          </p:sp>
          <p:sp>
            <p:nvSpPr>
              <p:cNvPr id="7" name="Line 3"/>
              <p:cNvSpPr>
                <a:spLocks noChangeShapeType="1"/>
              </p:cNvSpPr>
              <p:nvPr/>
            </p:nvSpPr>
            <p:spPr bwMode="auto">
              <a:xfrm>
                <a:off x="6825272" y="1438361"/>
                <a:ext cx="0" cy="2231731"/>
              </a:xfrm>
              <a:prstGeom prst="line">
                <a:avLst/>
              </a:prstGeom>
              <a:noFill/>
              <a:ln w="28575">
                <a:solidFill>
                  <a:schemeClr val="tx1"/>
                </a:solidFill>
                <a:round/>
                <a:headEnd/>
                <a:tailEnd/>
              </a:ln>
            </p:spPr>
            <p:txBody>
              <a:bodyPr/>
              <a:lstStyle/>
              <a:p>
                <a:endParaRPr lang="en-US" dirty="0"/>
              </a:p>
            </p:txBody>
          </p:sp>
          <p:sp>
            <p:nvSpPr>
              <p:cNvPr id="8" name="Text Box 12"/>
              <p:cNvSpPr txBox="1">
                <a:spLocks noChangeArrowheads="1"/>
              </p:cNvSpPr>
              <p:nvPr/>
            </p:nvSpPr>
            <p:spPr bwMode="auto">
              <a:xfrm>
                <a:off x="7170056" y="3675562"/>
                <a:ext cx="1464696" cy="461665"/>
              </a:xfrm>
              <a:prstGeom prst="rect">
                <a:avLst/>
              </a:prstGeom>
              <a:noFill/>
              <a:ln w="9525">
                <a:noFill/>
                <a:miter lim="800000"/>
                <a:headEnd/>
                <a:tailEnd/>
              </a:ln>
            </p:spPr>
            <p:txBody>
              <a:bodyPr wrap="none">
                <a:spAutoFit/>
              </a:bodyPr>
              <a:lstStyle/>
              <a:p>
                <a:pPr algn="ctr"/>
                <a:r>
                  <a:rPr lang="en-GB" sz="2400" dirty="0" smtClean="0"/>
                  <a:t>Virulence</a:t>
                </a:r>
              </a:p>
            </p:txBody>
          </p:sp>
        </p:grpSp>
        <p:sp>
          <p:nvSpPr>
            <p:cNvPr id="11" name="Freeform 10"/>
            <p:cNvSpPr/>
            <p:nvPr/>
          </p:nvSpPr>
          <p:spPr>
            <a:xfrm>
              <a:off x="6358866" y="3574752"/>
              <a:ext cx="1711477" cy="1900724"/>
            </a:xfrm>
            <a:custGeom>
              <a:avLst/>
              <a:gdLst>
                <a:gd name="connsiteX0" fmla="*/ 18207 w 1711477"/>
                <a:gd name="connsiteY0" fmla="*/ 1900724 h 1900724"/>
                <a:gd name="connsiteX1" fmla="*/ 182072 w 1711477"/>
                <a:gd name="connsiteY1" fmla="*/ 1477433 h 1900724"/>
                <a:gd name="connsiteX2" fmla="*/ 1329126 w 1711477"/>
                <a:gd name="connsiteY2" fmla="*/ 2741 h 1900724"/>
                <a:gd name="connsiteX3" fmla="*/ 1711477 w 1711477"/>
                <a:gd name="connsiteY3" fmla="*/ 1887070 h 1900724"/>
              </a:gdLst>
              <a:ahLst/>
              <a:cxnLst>
                <a:cxn ang="0">
                  <a:pos x="connsiteX0" y="connsiteY0"/>
                </a:cxn>
                <a:cxn ang="0">
                  <a:pos x="connsiteX1" y="connsiteY1"/>
                </a:cxn>
                <a:cxn ang="0">
                  <a:pos x="connsiteX2" y="connsiteY2"/>
                </a:cxn>
                <a:cxn ang="0">
                  <a:pos x="connsiteX3" y="connsiteY3"/>
                </a:cxn>
              </a:cxnLst>
              <a:rect l="l" t="t" r="r" b="b"/>
              <a:pathLst>
                <a:path w="1711477" h="1900724">
                  <a:moveTo>
                    <a:pt x="18207" y="1900724"/>
                  </a:moveTo>
                  <a:cubicBezTo>
                    <a:pt x="-9104" y="1847243"/>
                    <a:pt x="-36414" y="1793763"/>
                    <a:pt x="182072" y="1477433"/>
                  </a:cubicBezTo>
                  <a:cubicBezTo>
                    <a:pt x="400558" y="1161103"/>
                    <a:pt x="1074225" y="-65532"/>
                    <a:pt x="1329126" y="2741"/>
                  </a:cubicBezTo>
                  <a:cubicBezTo>
                    <a:pt x="1584027" y="71014"/>
                    <a:pt x="1647752" y="979042"/>
                    <a:pt x="1711477" y="1887070"/>
                  </a:cubicBezTo>
                </a:path>
              </a:pathLst>
            </a:custGeom>
            <a:ln w="38100">
              <a:solidFill>
                <a:srgbClr val="6600CC"/>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grpSp>
      <p:grpSp>
        <p:nvGrpSpPr>
          <p:cNvPr id="14" name="Group 35"/>
          <p:cNvGrpSpPr/>
          <p:nvPr/>
        </p:nvGrpSpPr>
        <p:grpSpPr>
          <a:xfrm>
            <a:off x="1302993" y="1854870"/>
            <a:ext cx="2729523" cy="1738645"/>
            <a:chOff x="6249890" y="1438361"/>
            <a:chExt cx="2729523" cy="2698866"/>
          </a:xfrm>
        </p:grpSpPr>
        <p:sp>
          <p:nvSpPr>
            <p:cNvPr id="16" name="Text Box 13"/>
            <p:cNvSpPr txBox="1">
              <a:spLocks noChangeArrowheads="1"/>
            </p:cNvSpPr>
            <p:nvPr/>
          </p:nvSpPr>
          <p:spPr bwMode="auto">
            <a:xfrm rot="16200000">
              <a:off x="5892386" y="2279538"/>
              <a:ext cx="1176674" cy="461665"/>
            </a:xfrm>
            <a:prstGeom prst="rect">
              <a:avLst/>
            </a:prstGeom>
            <a:noFill/>
            <a:ln w="9525">
              <a:noFill/>
              <a:miter lim="800000"/>
              <a:headEnd/>
              <a:tailEnd/>
            </a:ln>
          </p:spPr>
          <p:txBody>
            <a:bodyPr wrap="none">
              <a:spAutoFit/>
            </a:bodyPr>
            <a:lstStyle/>
            <a:p>
              <a:pPr algn="ctr"/>
              <a:r>
                <a:rPr lang="en-GB" sz="2400" dirty="0" smtClean="0"/>
                <a:t>Fitness</a:t>
              </a:r>
            </a:p>
          </p:txBody>
        </p:sp>
        <p:sp>
          <p:nvSpPr>
            <p:cNvPr id="17" name="Line 9"/>
            <p:cNvSpPr>
              <a:spLocks noChangeShapeType="1"/>
            </p:cNvSpPr>
            <p:nvPr/>
          </p:nvSpPr>
          <p:spPr bwMode="auto">
            <a:xfrm>
              <a:off x="6820413" y="3655379"/>
              <a:ext cx="2159000" cy="0"/>
            </a:xfrm>
            <a:prstGeom prst="line">
              <a:avLst/>
            </a:prstGeom>
            <a:noFill/>
            <a:ln w="28575">
              <a:solidFill>
                <a:schemeClr val="tx1"/>
              </a:solidFill>
              <a:round/>
              <a:headEnd/>
              <a:tailEnd/>
            </a:ln>
          </p:spPr>
          <p:txBody>
            <a:bodyPr/>
            <a:lstStyle/>
            <a:p>
              <a:endParaRPr lang="en-US" dirty="0"/>
            </a:p>
          </p:txBody>
        </p:sp>
        <p:sp>
          <p:nvSpPr>
            <p:cNvPr id="18" name="Line 3"/>
            <p:cNvSpPr>
              <a:spLocks noChangeShapeType="1"/>
            </p:cNvSpPr>
            <p:nvPr/>
          </p:nvSpPr>
          <p:spPr bwMode="auto">
            <a:xfrm>
              <a:off x="6825272" y="1438361"/>
              <a:ext cx="0" cy="2231731"/>
            </a:xfrm>
            <a:prstGeom prst="line">
              <a:avLst/>
            </a:prstGeom>
            <a:noFill/>
            <a:ln w="28575">
              <a:solidFill>
                <a:schemeClr val="tx1"/>
              </a:solidFill>
              <a:round/>
              <a:headEnd/>
              <a:tailEnd/>
            </a:ln>
          </p:spPr>
          <p:txBody>
            <a:bodyPr/>
            <a:lstStyle/>
            <a:p>
              <a:endParaRPr lang="en-US" dirty="0"/>
            </a:p>
          </p:txBody>
        </p:sp>
        <p:sp>
          <p:nvSpPr>
            <p:cNvPr id="19" name="Text Box 12"/>
            <p:cNvSpPr txBox="1">
              <a:spLocks noChangeArrowheads="1"/>
            </p:cNvSpPr>
            <p:nvPr/>
          </p:nvSpPr>
          <p:spPr bwMode="auto">
            <a:xfrm>
              <a:off x="7170056" y="3675562"/>
              <a:ext cx="1464696" cy="461665"/>
            </a:xfrm>
            <a:prstGeom prst="rect">
              <a:avLst/>
            </a:prstGeom>
            <a:noFill/>
            <a:ln w="9525">
              <a:noFill/>
              <a:miter lim="800000"/>
              <a:headEnd/>
              <a:tailEnd/>
            </a:ln>
          </p:spPr>
          <p:txBody>
            <a:bodyPr wrap="none">
              <a:spAutoFit/>
            </a:bodyPr>
            <a:lstStyle/>
            <a:p>
              <a:pPr algn="ctr"/>
              <a:r>
                <a:rPr lang="en-GB" sz="2400" dirty="0" smtClean="0"/>
                <a:t>Virulence</a:t>
              </a:r>
            </a:p>
          </p:txBody>
        </p:sp>
      </p:grpSp>
      <p:cxnSp>
        <p:nvCxnSpPr>
          <p:cNvPr id="10" name="Straight Connector 9"/>
          <p:cNvCxnSpPr>
            <a:stCxn id="18" idx="1"/>
          </p:cNvCxnSpPr>
          <p:nvPr/>
        </p:nvCxnSpPr>
        <p:spPr>
          <a:xfrm flipV="1">
            <a:off x="1878376" y="2084755"/>
            <a:ext cx="1677624" cy="1207825"/>
          </a:xfrm>
          <a:prstGeom prst="line">
            <a:avLst/>
          </a:prstGeom>
          <a:ln w="38100">
            <a:solidFill>
              <a:srgbClr val="008000"/>
            </a:solidFill>
          </a:ln>
        </p:spPr>
        <p:style>
          <a:lnRef idx="1">
            <a:schemeClr val="accent1"/>
          </a:lnRef>
          <a:fillRef idx="0">
            <a:schemeClr val="accent1"/>
          </a:fillRef>
          <a:effectRef idx="0">
            <a:schemeClr val="accent1"/>
          </a:effectRef>
          <a:fontRef idx="minor">
            <a:schemeClr val="tx1"/>
          </a:fontRef>
        </p:style>
      </p:cxnSp>
      <p:sp>
        <p:nvSpPr>
          <p:cNvPr id="21" name="&quot;No&quot; Symbol 20"/>
          <p:cNvSpPr/>
          <p:nvPr/>
        </p:nvSpPr>
        <p:spPr>
          <a:xfrm>
            <a:off x="1369703" y="1722428"/>
            <a:ext cx="2962031" cy="1820872"/>
          </a:xfrm>
          <a:prstGeom prst="noSmoking">
            <a:avLst>
              <a:gd name="adj" fmla="val 3788"/>
            </a:avLst>
          </a:prstGeom>
          <a:solidFill>
            <a:srgbClr val="FF0000"/>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0" name="Picture 19" descr="SpaceNeedleLabDay2.7.12.jpg"/>
          <p:cNvPicPr>
            <a:picLocks noChangeAspect="1"/>
          </p:cNvPicPr>
          <p:nvPr/>
        </p:nvPicPr>
        <p:blipFill rotWithShape="1">
          <a:blip r:embed="rId3" cstate="print"/>
          <a:srcRect l="43170" t="27354" r="46458" b="48866"/>
          <a:stretch/>
        </p:blipFill>
        <p:spPr>
          <a:xfrm>
            <a:off x="7492712" y="4207171"/>
            <a:ext cx="954408" cy="1453302"/>
          </a:xfrm>
          <a:prstGeom prst="rect">
            <a:avLst/>
          </a:prstGeom>
        </p:spPr>
      </p:pic>
      <p:pic>
        <p:nvPicPr>
          <p:cNvPr id="22" name="Picture 21" descr="SpaceNeedleLabDay2.7.12.jpg"/>
          <p:cNvPicPr>
            <a:picLocks noChangeAspect="1"/>
          </p:cNvPicPr>
          <p:nvPr/>
        </p:nvPicPr>
        <p:blipFill rotWithShape="1">
          <a:blip r:embed="rId3" cstate="print"/>
          <a:srcRect l="65279" t="37115" r="25124" b="39815"/>
          <a:stretch/>
        </p:blipFill>
        <p:spPr>
          <a:xfrm>
            <a:off x="5484589" y="4150068"/>
            <a:ext cx="981745" cy="1567509"/>
          </a:xfrm>
          <a:prstGeom prst="rect">
            <a:avLst/>
          </a:prstGeom>
        </p:spPr>
      </p:pic>
      <p:sp>
        <p:nvSpPr>
          <p:cNvPr id="9" name="TextBox 8"/>
          <p:cNvSpPr txBox="1"/>
          <p:nvPr/>
        </p:nvSpPr>
        <p:spPr>
          <a:xfrm>
            <a:off x="7271636" y="3810000"/>
            <a:ext cx="1396561" cy="400110"/>
          </a:xfrm>
          <a:prstGeom prst="rect">
            <a:avLst/>
          </a:prstGeom>
          <a:noFill/>
        </p:spPr>
        <p:txBody>
          <a:bodyPr wrap="none" rtlCol="0">
            <a:spAutoFit/>
          </a:bodyPr>
          <a:lstStyle/>
          <a:p>
            <a:r>
              <a:rPr lang="en-US" sz="2000" dirty="0" smtClean="0"/>
              <a:t>Undergrad</a:t>
            </a:r>
            <a:endParaRPr lang="en-US" sz="2000" dirty="0"/>
          </a:p>
        </p:txBody>
      </p:sp>
      <p:sp>
        <p:nvSpPr>
          <p:cNvPr id="23" name="TextBox 22"/>
          <p:cNvSpPr txBox="1"/>
          <p:nvPr/>
        </p:nvSpPr>
        <p:spPr>
          <a:xfrm>
            <a:off x="5348440" y="3806825"/>
            <a:ext cx="1254044" cy="400110"/>
          </a:xfrm>
          <a:prstGeom prst="rect">
            <a:avLst/>
          </a:prstGeom>
          <a:noFill/>
        </p:spPr>
        <p:txBody>
          <a:bodyPr wrap="none" rtlCol="0">
            <a:spAutoFit/>
          </a:bodyPr>
          <a:lstStyle/>
          <a:p>
            <a:r>
              <a:rPr lang="en-US" sz="2000" dirty="0" smtClean="0"/>
              <a:t>Graduate</a:t>
            </a:r>
            <a:endParaRPr lang="en-US" sz="2000" dirty="0"/>
          </a:p>
        </p:txBody>
      </p:sp>
      <p:sp>
        <p:nvSpPr>
          <p:cNvPr id="24" name="TextBox 23"/>
          <p:cNvSpPr txBox="1"/>
          <p:nvPr/>
        </p:nvSpPr>
        <p:spPr>
          <a:xfrm>
            <a:off x="7322436" y="5619245"/>
            <a:ext cx="1313180" cy="707886"/>
          </a:xfrm>
          <a:prstGeom prst="rect">
            <a:avLst/>
          </a:prstGeom>
          <a:noFill/>
        </p:spPr>
        <p:txBody>
          <a:bodyPr wrap="none" rtlCol="0">
            <a:spAutoFit/>
          </a:bodyPr>
          <a:lstStyle/>
          <a:p>
            <a:pPr algn="ctr"/>
            <a:r>
              <a:rPr lang="en-US" sz="2000" dirty="0" smtClean="0"/>
              <a:t>Doug </a:t>
            </a:r>
          </a:p>
          <a:p>
            <a:pPr algn="ctr"/>
            <a:r>
              <a:rPr lang="en-US" sz="2000" dirty="0" smtClean="0"/>
              <a:t>McKinney</a:t>
            </a:r>
            <a:endParaRPr lang="en-US" sz="2000" dirty="0"/>
          </a:p>
        </p:txBody>
      </p:sp>
      <p:sp>
        <p:nvSpPr>
          <p:cNvPr id="25" name="TextBox 24"/>
          <p:cNvSpPr txBox="1"/>
          <p:nvPr/>
        </p:nvSpPr>
        <p:spPr>
          <a:xfrm>
            <a:off x="5527437" y="5717577"/>
            <a:ext cx="896049" cy="707886"/>
          </a:xfrm>
          <a:prstGeom prst="rect">
            <a:avLst/>
          </a:prstGeom>
          <a:noFill/>
        </p:spPr>
        <p:txBody>
          <a:bodyPr wrap="none" rtlCol="0">
            <a:spAutoFit/>
          </a:bodyPr>
          <a:lstStyle/>
          <a:p>
            <a:pPr algn="ctr"/>
            <a:r>
              <a:rPr lang="en-US" sz="2000" dirty="0" smtClean="0"/>
              <a:t>Alison </a:t>
            </a:r>
          </a:p>
          <a:p>
            <a:pPr algn="ctr"/>
            <a:r>
              <a:rPr lang="en-US" sz="2000" dirty="0" smtClean="0"/>
              <a:t>Kell</a:t>
            </a:r>
            <a:endParaRPr lang="en-US" sz="2000" dirty="0"/>
          </a:p>
        </p:txBody>
      </p:sp>
    </p:spTree>
    <p:extLst>
      <p:ext uri="{BB962C8B-B14F-4D97-AF65-F5344CB8AC3E}">
        <p14:creationId xmlns:p14="http://schemas.microsoft.com/office/powerpoint/2010/main" val="3655514462"/>
      </p:ext>
    </p:extLst>
  </p:cSld>
  <p:clrMapOvr>
    <a:masterClrMapping/>
  </p:clrMapOvr>
  <mc:AlternateContent xmlns:mc="http://schemas.openxmlformats.org/markup-compatibility/2006" xmlns:p14="http://schemas.microsoft.com/office/powerpoint/2010/main">
    <mc:Choice Requires="p14">
      <p:transition spd="slow" p14:dur="2000" advTm="21927"/>
    </mc:Choice>
    <mc:Fallback xmlns="">
      <p:transition spd="slow" advTm="21927"/>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9" grpId="0"/>
      <p:bldP spid="23" grpId="0"/>
      <p:bldP spid="24" grpId="0"/>
      <p:bldP spid="25"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5626"/>
            <a:ext cx="9144000" cy="1143000"/>
          </a:xfrm>
          <a:solidFill>
            <a:srgbClr val="99FFCC"/>
          </a:solidFill>
        </p:spPr>
        <p:txBody>
          <a:bodyPr/>
          <a:lstStyle/>
          <a:p>
            <a:r>
              <a:rPr lang="en-US" dirty="0" smtClean="0"/>
              <a:t>Culling Creates Virulence Tradeoff</a:t>
            </a:r>
            <a:endParaRPr lang="en-US" dirty="0"/>
          </a:p>
        </p:txBody>
      </p:sp>
      <p:grpSp>
        <p:nvGrpSpPr>
          <p:cNvPr id="10" name="Group 9"/>
          <p:cNvGrpSpPr/>
          <p:nvPr/>
        </p:nvGrpSpPr>
        <p:grpSpPr>
          <a:xfrm>
            <a:off x="3331848" y="2792616"/>
            <a:ext cx="2661680" cy="3131478"/>
            <a:chOff x="36896" y="1550035"/>
            <a:chExt cx="2661680" cy="3131478"/>
          </a:xfrm>
        </p:grpSpPr>
        <p:sp>
          <p:nvSpPr>
            <p:cNvPr id="11" name="Line 3"/>
            <p:cNvSpPr>
              <a:spLocks noChangeShapeType="1"/>
            </p:cNvSpPr>
            <p:nvPr/>
          </p:nvSpPr>
          <p:spPr bwMode="auto">
            <a:xfrm>
              <a:off x="539576" y="4221436"/>
              <a:ext cx="2159000" cy="0"/>
            </a:xfrm>
            <a:prstGeom prst="line">
              <a:avLst/>
            </a:prstGeom>
            <a:noFill/>
            <a:ln w="28575">
              <a:solidFill>
                <a:schemeClr val="tx1"/>
              </a:solidFill>
              <a:round/>
              <a:headEnd/>
              <a:tailEnd/>
            </a:ln>
          </p:spPr>
          <p:txBody>
            <a:bodyPr/>
            <a:lstStyle/>
            <a:p>
              <a:endParaRPr lang="en-US" dirty="0"/>
            </a:p>
          </p:txBody>
        </p:sp>
        <p:sp>
          <p:nvSpPr>
            <p:cNvPr id="12" name="Line 4"/>
            <p:cNvSpPr>
              <a:spLocks noChangeShapeType="1"/>
            </p:cNvSpPr>
            <p:nvPr/>
          </p:nvSpPr>
          <p:spPr bwMode="auto">
            <a:xfrm rot="5400000">
              <a:off x="-795331" y="2884942"/>
              <a:ext cx="2669813" cy="0"/>
            </a:xfrm>
            <a:prstGeom prst="line">
              <a:avLst/>
            </a:prstGeom>
            <a:noFill/>
            <a:ln w="28575">
              <a:solidFill>
                <a:schemeClr val="tx1"/>
              </a:solidFill>
              <a:round/>
              <a:headEnd/>
              <a:tailEnd/>
            </a:ln>
          </p:spPr>
          <p:txBody>
            <a:bodyPr/>
            <a:lstStyle/>
            <a:p>
              <a:endParaRPr lang="en-US" dirty="0"/>
            </a:p>
          </p:txBody>
        </p:sp>
        <p:sp>
          <p:nvSpPr>
            <p:cNvPr id="13" name="Line 5"/>
            <p:cNvSpPr>
              <a:spLocks noChangeShapeType="1"/>
            </p:cNvSpPr>
            <p:nvPr/>
          </p:nvSpPr>
          <p:spPr bwMode="auto">
            <a:xfrm flipV="1">
              <a:off x="539576" y="2492648"/>
              <a:ext cx="1800225" cy="1727200"/>
            </a:xfrm>
            <a:prstGeom prst="line">
              <a:avLst/>
            </a:prstGeom>
            <a:noFill/>
            <a:ln w="28575">
              <a:solidFill>
                <a:srgbClr val="CC0000"/>
              </a:solidFill>
              <a:round/>
              <a:headEnd/>
              <a:tailEnd/>
            </a:ln>
          </p:spPr>
          <p:txBody>
            <a:bodyPr/>
            <a:lstStyle/>
            <a:p>
              <a:endParaRPr lang="en-US" dirty="0"/>
            </a:p>
          </p:txBody>
        </p:sp>
        <p:sp>
          <p:nvSpPr>
            <p:cNvPr id="14" name="Text Box 6"/>
            <p:cNvSpPr txBox="1">
              <a:spLocks noChangeArrowheads="1"/>
            </p:cNvSpPr>
            <p:nvPr/>
          </p:nvSpPr>
          <p:spPr bwMode="auto">
            <a:xfrm>
              <a:off x="755476" y="4219848"/>
              <a:ext cx="1369286" cy="461665"/>
            </a:xfrm>
            <a:prstGeom prst="rect">
              <a:avLst/>
            </a:prstGeom>
            <a:noFill/>
            <a:ln w="9525">
              <a:noFill/>
              <a:miter lim="800000"/>
              <a:headEnd/>
              <a:tailEnd/>
            </a:ln>
          </p:spPr>
          <p:txBody>
            <a:bodyPr wrap="none">
              <a:spAutoFit/>
            </a:bodyPr>
            <a:lstStyle/>
            <a:p>
              <a:r>
                <a:rPr lang="en-GB" sz="2400" dirty="0" smtClean="0"/>
                <a:t>Virulence</a:t>
              </a:r>
              <a:endParaRPr lang="en-US" sz="2400" dirty="0"/>
            </a:p>
          </p:txBody>
        </p:sp>
        <p:sp>
          <p:nvSpPr>
            <p:cNvPr id="15" name="Text Box 7"/>
            <p:cNvSpPr txBox="1">
              <a:spLocks noChangeArrowheads="1"/>
            </p:cNvSpPr>
            <p:nvPr/>
          </p:nvSpPr>
          <p:spPr bwMode="auto">
            <a:xfrm rot="16200000">
              <a:off x="-886433" y="2679640"/>
              <a:ext cx="2308324" cy="461665"/>
            </a:xfrm>
            <a:prstGeom prst="rect">
              <a:avLst/>
            </a:prstGeom>
            <a:noFill/>
            <a:ln w="9525">
              <a:noFill/>
              <a:miter lim="800000"/>
              <a:headEnd/>
              <a:tailEnd/>
            </a:ln>
          </p:spPr>
          <p:txBody>
            <a:bodyPr wrap="none">
              <a:spAutoFit/>
            </a:bodyPr>
            <a:lstStyle/>
            <a:p>
              <a:r>
                <a:rPr lang="en-GB" sz="2400" dirty="0" smtClean="0"/>
                <a:t>Likelihood Culled</a:t>
              </a:r>
              <a:endParaRPr lang="en-US" sz="2400" dirty="0"/>
            </a:p>
          </p:txBody>
        </p:sp>
      </p:grpSp>
      <p:grpSp>
        <p:nvGrpSpPr>
          <p:cNvPr id="16" name="Group 15"/>
          <p:cNvGrpSpPr/>
          <p:nvPr/>
        </p:nvGrpSpPr>
        <p:grpSpPr>
          <a:xfrm>
            <a:off x="6269445" y="2777069"/>
            <a:ext cx="2663193" cy="3162791"/>
            <a:chOff x="3996432" y="1591499"/>
            <a:chExt cx="2663193" cy="3162791"/>
          </a:xfrm>
        </p:grpSpPr>
        <p:sp>
          <p:nvSpPr>
            <p:cNvPr id="17" name="Line 8"/>
            <p:cNvSpPr>
              <a:spLocks noChangeShapeType="1"/>
            </p:cNvSpPr>
            <p:nvPr/>
          </p:nvSpPr>
          <p:spPr bwMode="auto">
            <a:xfrm>
              <a:off x="4501490" y="1628329"/>
              <a:ext cx="0" cy="2663825"/>
            </a:xfrm>
            <a:prstGeom prst="line">
              <a:avLst/>
            </a:prstGeom>
            <a:noFill/>
            <a:ln w="28575">
              <a:solidFill>
                <a:schemeClr val="tx1"/>
              </a:solidFill>
              <a:round/>
              <a:headEnd/>
              <a:tailEnd/>
            </a:ln>
          </p:spPr>
          <p:txBody>
            <a:bodyPr/>
            <a:lstStyle/>
            <a:p>
              <a:endParaRPr lang="en-US" dirty="0"/>
            </a:p>
          </p:txBody>
        </p:sp>
        <p:sp>
          <p:nvSpPr>
            <p:cNvPr id="18" name="Line 9"/>
            <p:cNvSpPr>
              <a:spLocks noChangeShapeType="1"/>
            </p:cNvSpPr>
            <p:nvPr/>
          </p:nvSpPr>
          <p:spPr bwMode="auto">
            <a:xfrm rot="5400000" flipH="1">
              <a:off x="5579808" y="3214397"/>
              <a:ext cx="2" cy="2159632"/>
            </a:xfrm>
            <a:prstGeom prst="line">
              <a:avLst/>
            </a:prstGeom>
            <a:noFill/>
            <a:ln w="28575">
              <a:solidFill>
                <a:schemeClr val="tx1"/>
              </a:solidFill>
              <a:round/>
              <a:headEnd/>
              <a:tailEnd/>
            </a:ln>
          </p:spPr>
          <p:txBody>
            <a:bodyPr/>
            <a:lstStyle/>
            <a:p>
              <a:endParaRPr lang="en-US" dirty="0"/>
            </a:p>
          </p:txBody>
        </p:sp>
        <p:sp>
          <p:nvSpPr>
            <p:cNvPr id="19" name="Text Box 10"/>
            <p:cNvSpPr txBox="1">
              <a:spLocks noChangeArrowheads="1"/>
            </p:cNvSpPr>
            <p:nvPr/>
          </p:nvSpPr>
          <p:spPr bwMode="auto">
            <a:xfrm>
              <a:off x="4817736" y="4292625"/>
              <a:ext cx="1464696" cy="461665"/>
            </a:xfrm>
            <a:prstGeom prst="rect">
              <a:avLst/>
            </a:prstGeom>
            <a:noFill/>
            <a:ln w="9525">
              <a:noFill/>
              <a:miter lim="800000"/>
              <a:headEnd/>
              <a:tailEnd/>
            </a:ln>
          </p:spPr>
          <p:txBody>
            <a:bodyPr wrap="none">
              <a:spAutoFit/>
            </a:bodyPr>
            <a:lstStyle/>
            <a:p>
              <a:r>
                <a:rPr lang="en-GB" sz="2400" dirty="0" smtClean="0"/>
                <a:t>Virulence</a:t>
              </a:r>
              <a:endParaRPr lang="en-US" sz="2400" dirty="0"/>
            </a:p>
          </p:txBody>
        </p:sp>
        <p:sp>
          <p:nvSpPr>
            <p:cNvPr id="20" name="Text Box 11"/>
            <p:cNvSpPr txBox="1">
              <a:spLocks noChangeArrowheads="1"/>
            </p:cNvSpPr>
            <p:nvPr/>
          </p:nvSpPr>
          <p:spPr bwMode="auto">
            <a:xfrm rot="16200000">
              <a:off x="2747180" y="2840751"/>
              <a:ext cx="2960169" cy="461665"/>
            </a:xfrm>
            <a:prstGeom prst="rect">
              <a:avLst/>
            </a:prstGeom>
            <a:noFill/>
            <a:ln w="9525">
              <a:noFill/>
              <a:miter lim="800000"/>
              <a:headEnd/>
              <a:tailEnd/>
            </a:ln>
          </p:spPr>
          <p:txBody>
            <a:bodyPr wrap="none">
              <a:spAutoFit/>
            </a:bodyPr>
            <a:lstStyle/>
            <a:p>
              <a:r>
                <a:rPr lang="en-GB" sz="2400" dirty="0" smtClean="0"/>
                <a:t>Transmission Duration</a:t>
              </a:r>
              <a:endParaRPr lang="en-US" sz="2400" dirty="0"/>
            </a:p>
          </p:txBody>
        </p:sp>
        <p:sp>
          <p:nvSpPr>
            <p:cNvPr id="21" name="Line 12"/>
            <p:cNvSpPr>
              <a:spLocks noChangeShapeType="1"/>
            </p:cNvSpPr>
            <p:nvPr/>
          </p:nvSpPr>
          <p:spPr bwMode="auto">
            <a:xfrm>
              <a:off x="4499992" y="1917725"/>
              <a:ext cx="2027969" cy="2376489"/>
            </a:xfrm>
            <a:prstGeom prst="line">
              <a:avLst/>
            </a:prstGeom>
            <a:noFill/>
            <a:ln w="28575">
              <a:solidFill>
                <a:srgbClr val="CC0000"/>
              </a:solidFill>
              <a:round/>
              <a:headEnd/>
              <a:tailEnd/>
            </a:ln>
          </p:spPr>
          <p:txBody>
            <a:bodyPr/>
            <a:lstStyle/>
            <a:p>
              <a:endParaRPr lang="en-US" dirty="0"/>
            </a:p>
          </p:txBody>
        </p:sp>
      </p:grpSp>
      <p:grpSp>
        <p:nvGrpSpPr>
          <p:cNvPr id="22" name="Group 68"/>
          <p:cNvGrpSpPr/>
          <p:nvPr/>
        </p:nvGrpSpPr>
        <p:grpSpPr>
          <a:xfrm>
            <a:off x="404822" y="2632841"/>
            <a:ext cx="2589544" cy="3406186"/>
            <a:chOff x="5373444" y="3463953"/>
            <a:chExt cx="2690625" cy="2944044"/>
          </a:xfrm>
        </p:grpSpPr>
        <p:sp>
          <p:nvSpPr>
            <p:cNvPr id="30" name="Text Box 21"/>
            <p:cNvSpPr txBox="1">
              <a:spLocks noChangeArrowheads="1"/>
            </p:cNvSpPr>
            <p:nvPr/>
          </p:nvSpPr>
          <p:spPr bwMode="auto">
            <a:xfrm>
              <a:off x="5632450" y="4384675"/>
              <a:ext cx="184150" cy="366713"/>
            </a:xfrm>
            <a:prstGeom prst="rect">
              <a:avLst/>
            </a:prstGeom>
            <a:noFill/>
            <a:ln w="9525">
              <a:noFill/>
              <a:miter lim="800000"/>
              <a:headEnd/>
              <a:tailEnd/>
            </a:ln>
          </p:spPr>
          <p:txBody>
            <a:bodyPr wrap="none">
              <a:spAutoFit/>
            </a:bodyPr>
            <a:lstStyle/>
            <a:p>
              <a:endParaRPr lang="en-US" dirty="0"/>
            </a:p>
          </p:txBody>
        </p:sp>
        <p:sp>
          <p:nvSpPr>
            <p:cNvPr id="31" name="Line 8"/>
            <p:cNvSpPr>
              <a:spLocks noChangeShapeType="1"/>
            </p:cNvSpPr>
            <p:nvPr/>
          </p:nvSpPr>
          <p:spPr bwMode="auto">
            <a:xfrm rot="5400000">
              <a:off x="4825569" y="4797698"/>
              <a:ext cx="2159000" cy="0"/>
            </a:xfrm>
            <a:prstGeom prst="line">
              <a:avLst/>
            </a:prstGeom>
            <a:noFill/>
            <a:ln w="28575">
              <a:solidFill>
                <a:schemeClr val="tx1"/>
              </a:solidFill>
              <a:round/>
              <a:headEnd/>
              <a:tailEnd/>
            </a:ln>
          </p:spPr>
          <p:txBody>
            <a:bodyPr/>
            <a:lstStyle/>
            <a:p>
              <a:endParaRPr lang="en-US" dirty="0"/>
            </a:p>
          </p:txBody>
        </p:sp>
        <p:sp>
          <p:nvSpPr>
            <p:cNvPr id="32" name="Line 9"/>
            <p:cNvSpPr>
              <a:spLocks noChangeShapeType="1"/>
            </p:cNvSpPr>
            <p:nvPr/>
          </p:nvSpPr>
          <p:spPr bwMode="auto">
            <a:xfrm>
              <a:off x="5905069" y="5878786"/>
              <a:ext cx="2159000" cy="0"/>
            </a:xfrm>
            <a:prstGeom prst="line">
              <a:avLst/>
            </a:prstGeom>
            <a:noFill/>
            <a:ln w="28575">
              <a:solidFill>
                <a:schemeClr val="tx1"/>
              </a:solidFill>
              <a:round/>
              <a:headEnd/>
              <a:tailEnd/>
            </a:ln>
          </p:spPr>
          <p:txBody>
            <a:bodyPr/>
            <a:lstStyle/>
            <a:p>
              <a:endParaRPr lang="en-US" dirty="0"/>
            </a:p>
          </p:txBody>
        </p:sp>
        <p:sp>
          <p:nvSpPr>
            <p:cNvPr id="33" name="Line 11"/>
            <p:cNvSpPr>
              <a:spLocks noChangeShapeType="1"/>
            </p:cNvSpPr>
            <p:nvPr/>
          </p:nvSpPr>
          <p:spPr bwMode="auto">
            <a:xfrm flipV="1">
              <a:off x="5905069" y="4223023"/>
              <a:ext cx="1871662" cy="1655763"/>
            </a:xfrm>
            <a:prstGeom prst="line">
              <a:avLst/>
            </a:prstGeom>
            <a:noFill/>
            <a:ln w="28575">
              <a:solidFill>
                <a:srgbClr val="CC0000"/>
              </a:solidFill>
              <a:round/>
              <a:headEnd/>
              <a:tailEnd/>
            </a:ln>
          </p:spPr>
          <p:txBody>
            <a:bodyPr/>
            <a:lstStyle/>
            <a:p>
              <a:endParaRPr lang="en-US" dirty="0"/>
            </a:p>
          </p:txBody>
        </p:sp>
        <p:sp>
          <p:nvSpPr>
            <p:cNvPr id="34" name="Text Box 13"/>
            <p:cNvSpPr txBox="1">
              <a:spLocks noChangeArrowheads="1"/>
            </p:cNvSpPr>
            <p:nvPr/>
          </p:nvSpPr>
          <p:spPr bwMode="auto">
            <a:xfrm rot="16200000">
              <a:off x="4261141" y="4576256"/>
              <a:ext cx="2704292" cy="479686"/>
            </a:xfrm>
            <a:prstGeom prst="rect">
              <a:avLst/>
            </a:prstGeom>
            <a:noFill/>
            <a:ln w="9525">
              <a:noFill/>
              <a:miter lim="800000"/>
              <a:headEnd/>
              <a:tailEnd/>
            </a:ln>
          </p:spPr>
          <p:txBody>
            <a:bodyPr wrap="square">
              <a:spAutoFit/>
            </a:bodyPr>
            <a:lstStyle/>
            <a:p>
              <a:pPr algn="ctr"/>
              <a:r>
                <a:rPr lang="en-GB" sz="2400" dirty="0" smtClean="0"/>
                <a:t>Transmission Rate</a:t>
              </a:r>
              <a:endParaRPr lang="en-US" sz="2400" dirty="0"/>
            </a:p>
          </p:txBody>
        </p:sp>
        <p:sp>
          <p:nvSpPr>
            <p:cNvPr id="35" name="TextBox 34"/>
            <p:cNvSpPr txBox="1"/>
            <p:nvPr/>
          </p:nvSpPr>
          <p:spPr>
            <a:xfrm>
              <a:off x="6137840" y="5863087"/>
              <a:ext cx="1115696" cy="544910"/>
            </a:xfrm>
            <a:prstGeom prst="rect">
              <a:avLst/>
            </a:prstGeom>
            <a:noFill/>
          </p:spPr>
          <p:txBody>
            <a:bodyPr wrap="none" rtlCol="0">
              <a:spAutoFit/>
            </a:bodyPr>
            <a:lstStyle/>
            <a:p>
              <a:r>
                <a:rPr lang="en-US" sz="2400" dirty="0" smtClean="0"/>
                <a:t>Virulence</a:t>
              </a:r>
              <a:endParaRPr lang="en-US" sz="2400" dirty="0"/>
            </a:p>
          </p:txBody>
        </p:sp>
      </p:grpSp>
      <p:sp>
        <p:nvSpPr>
          <p:cNvPr id="3" name="TextBox 2"/>
          <p:cNvSpPr txBox="1"/>
          <p:nvPr/>
        </p:nvSpPr>
        <p:spPr>
          <a:xfrm>
            <a:off x="5331327" y="1719725"/>
            <a:ext cx="1324402" cy="707886"/>
          </a:xfrm>
          <a:prstGeom prst="rect">
            <a:avLst/>
          </a:prstGeom>
          <a:noFill/>
        </p:spPr>
        <p:txBody>
          <a:bodyPr wrap="none" rtlCol="0">
            <a:spAutoFit/>
          </a:bodyPr>
          <a:lstStyle/>
          <a:p>
            <a:r>
              <a:rPr lang="en-US" sz="4000" b="1" u="sng" dirty="0" smtClean="0"/>
              <a:t>Cost</a:t>
            </a:r>
            <a:endParaRPr lang="en-US" sz="4000" b="1" u="sng" dirty="0"/>
          </a:p>
        </p:txBody>
      </p:sp>
      <p:sp>
        <p:nvSpPr>
          <p:cNvPr id="23" name="TextBox 22"/>
          <p:cNvSpPr txBox="1"/>
          <p:nvPr/>
        </p:nvSpPr>
        <p:spPr>
          <a:xfrm>
            <a:off x="1058790" y="1745917"/>
            <a:ext cx="1923925" cy="707886"/>
          </a:xfrm>
          <a:prstGeom prst="rect">
            <a:avLst/>
          </a:prstGeom>
          <a:noFill/>
        </p:spPr>
        <p:txBody>
          <a:bodyPr wrap="none" rtlCol="0">
            <a:spAutoFit/>
          </a:bodyPr>
          <a:lstStyle/>
          <a:p>
            <a:r>
              <a:rPr lang="en-US" sz="4000" b="1" u="sng" dirty="0" smtClean="0"/>
              <a:t>Benefit</a:t>
            </a:r>
            <a:endParaRPr lang="en-US" sz="4000" b="1" u="sng" dirty="0"/>
          </a:p>
        </p:txBody>
      </p:sp>
    </p:spTree>
    <p:custDataLst>
      <p:tags r:id="rId1"/>
    </p:custDataLst>
    <p:extLst>
      <p:ext uri="{BB962C8B-B14F-4D97-AF65-F5344CB8AC3E}">
        <p14:creationId xmlns:p14="http://schemas.microsoft.com/office/powerpoint/2010/main" val="1257190541"/>
      </p:ext>
    </p:extLst>
  </p:cSld>
  <p:clrMapOvr>
    <a:masterClrMapping/>
  </p:clrMapOvr>
  <mc:AlternateContent xmlns:mc="http://schemas.openxmlformats.org/markup-compatibility/2006" xmlns:p14="http://schemas.microsoft.com/office/powerpoint/2010/main">
    <mc:Choice Requires="p14">
      <p:transition spd="slow" p14:dur="2000" advTm="25590"/>
    </mc:Choice>
    <mc:Fallback xmlns="">
      <p:transition spd="slow" advTm="2559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l="-894" r="-1773"/>
          <a:stretch/>
        </p:blipFill>
        <p:spPr>
          <a:xfrm>
            <a:off x="0" y="0"/>
            <a:ext cx="9143999" cy="6755069"/>
          </a:xfrm>
        </p:spPr>
      </p:pic>
    </p:spTree>
    <p:extLst>
      <p:ext uri="{BB962C8B-B14F-4D97-AF65-F5344CB8AC3E}">
        <p14:creationId xmlns:p14="http://schemas.microsoft.com/office/powerpoint/2010/main" val="461877739"/>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5.9"/>
</p:tagLst>
</file>

<file path=ppt/tags/tag2.xml><?xml version="1.0" encoding="utf-8"?>
<p:tagLst xmlns:a="http://schemas.openxmlformats.org/drawingml/2006/main" xmlns:r="http://schemas.openxmlformats.org/officeDocument/2006/relationships" xmlns:p="http://schemas.openxmlformats.org/presentationml/2006/main">
  <p:tag name="TIMING" val="|6|8.6|6.8|13|4.7|3.8"/>
</p:tagLst>
</file>

<file path=ppt/tags/tag3.xml><?xml version="1.0" encoding="utf-8"?>
<p:tagLst xmlns:a="http://schemas.openxmlformats.org/drawingml/2006/main" xmlns:r="http://schemas.openxmlformats.org/officeDocument/2006/relationships" xmlns:p="http://schemas.openxmlformats.org/presentationml/2006/main">
  <p:tag name="TIMING" val="|28.1|33|10.8|15.6|11.7|15.6"/>
</p:tagLst>
</file>

<file path=ppt/tags/tag4.xml><?xml version="1.0" encoding="utf-8"?>
<p:tagLst xmlns:a="http://schemas.openxmlformats.org/drawingml/2006/main" xmlns:r="http://schemas.openxmlformats.org/officeDocument/2006/relationships" xmlns:p="http://schemas.openxmlformats.org/presentationml/2006/main">
  <p:tag name="TIMING" val="|2.5|2.9|0.6|0.6|5.1|7.7"/>
</p:tagLst>
</file>

<file path=ppt/tags/tag5.xml><?xml version="1.0" encoding="utf-8"?>
<p:tagLst xmlns:a="http://schemas.openxmlformats.org/drawingml/2006/main" xmlns:r="http://schemas.openxmlformats.org/officeDocument/2006/relationships" xmlns:p="http://schemas.openxmlformats.org/presentationml/2006/main">
  <p:tag name="TIMING" val="|5.7|7.6|4.7|8.5|6.1|4.8"/>
</p:tagLst>
</file>

<file path=ppt/tags/tag6.xml><?xml version="1.0" encoding="utf-8"?>
<p:tagLst xmlns:a="http://schemas.openxmlformats.org/drawingml/2006/main" xmlns:r="http://schemas.openxmlformats.org/officeDocument/2006/relationships" xmlns:p="http://schemas.openxmlformats.org/presentationml/2006/main">
  <p:tag name="TIMING" val="|4.5|7.7"/>
</p:tagLst>
</file>

<file path=ppt/tags/tag7.xml><?xml version="1.0" encoding="utf-8"?>
<p:tagLst xmlns:a="http://schemas.openxmlformats.org/drawingml/2006/main" xmlns:r="http://schemas.openxmlformats.org/officeDocument/2006/relationships" xmlns:p="http://schemas.openxmlformats.org/presentationml/2006/main">
  <p:tag name="TIMING" val="|11.5"/>
</p:tagLst>
</file>

<file path=ppt/tags/tag8.xml><?xml version="1.0" encoding="utf-8"?>
<p:tagLst xmlns:a="http://schemas.openxmlformats.org/drawingml/2006/main" xmlns:r="http://schemas.openxmlformats.org/officeDocument/2006/relationships" xmlns:p="http://schemas.openxmlformats.org/presentationml/2006/main">
  <p:tag name="TIMING" val="|12.5|8.7|4.9|4.9|3.4|19.3"/>
</p:tagLst>
</file>

<file path=ppt/tags/tag9.xml><?xml version="1.0" encoding="utf-8"?>
<p:tagLst xmlns:a="http://schemas.openxmlformats.org/drawingml/2006/main" xmlns:r="http://schemas.openxmlformats.org/officeDocument/2006/relationships" xmlns:p="http://schemas.openxmlformats.org/presentationml/2006/main">
  <p:tag name="TIMING" val="|0.9|2.7|10.6"/>
</p:tagLst>
</file>

<file path=ppt/tags/tag10.xml><?xml version="1.0" encoding="utf-8"?>
<p:tagLst xmlns:a="http://schemas.openxmlformats.org/drawingml/2006/main" xmlns:r="http://schemas.openxmlformats.org/officeDocument/2006/relationships" xmlns:p="http://schemas.openxmlformats.org/presentationml/2006/main">
  <p:tag name="TIMING" val="|0.5|7.3"/>
</p:tagLst>
</file>

<file path=ppt/tags/tag11.xml><?xml version="1.0" encoding="utf-8"?>
<p:tagLst xmlns:a="http://schemas.openxmlformats.org/drawingml/2006/main" xmlns:r="http://schemas.openxmlformats.org/officeDocument/2006/relationships" xmlns:p="http://schemas.openxmlformats.org/presentationml/2006/main">
  <p:tag name="TIMING" val="|14.5|4.6|1.1|4.8|0.8"/>
</p:tagLst>
</file>

<file path=ppt/tags/tag12.xml><?xml version="1.0" encoding="utf-8"?>
<p:tagLst xmlns:a="http://schemas.openxmlformats.org/drawingml/2006/main" xmlns:r="http://schemas.openxmlformats.org/officeDocument/2006/relationships" xmlns:p="http://schemas.openxmlformats.org/presentationml/2006/main">
  <p:tag name="TIMING" val="|7.7|6.4|2.5|5.7"/>
</p:tagLst>
</file>

<file path=ppt/tags/tag13.xml><?xml version="1.0" encoding="utf-8"?>
<p:tagLst xmlns:a="http://schemas.openxmlformats.org/drawingml/2006/main" xmlns:r="http://schemas.openxmlformats.org/officeDocument/2006/relationships" xmlns:p="http://schemas.openxmlformats.org/presentationml/2006/main">
  <p:tag name="TIMING" val="|22|8.2|6.1"/>
</p:tagLst>
</file>

<file path=ppt/tags/tag14.xml><?xml version="1.0" encoding="utf-8"?>
<p:tagLst xmlns:a="http://schemas.openxmlformats.org/drawingml/2006/main" xmlns:r="http://schemas.openxmlformats.org/officeDocument/2006/relationships" xmlns:p="http://schemas.openxmlformats.org/presentationml/2006/main">
  <p:tag name="TIMING" val="|28.1|33|10.8|15.6|11.7|15.6"/>
</p:tagLst>
</file>

<file path=ppt/tags/tag15.xml><?xml version="1.0" encoding="utf-8"?>
<p:tagLst xmlns:a="http://schemas.openxmlformats.org/drawingml/2006/main" xmlns:r="http://schemas.openxmlformats.org/officeDocument/2006/relationships" xmlns:p="http://schemas.openxmlformats.org/presentationml/2006/main">
  <p:tag name="TIMING" val="|28.1|33|10.8|15.6|11.7|15.6"/>
</p:tagLst>
</file>

<file path=ppt/tags/tag16.xml><?xml version="1.0" encoding="utf-8"?>
<p:tagLst xmlns:a="http://schemas.openxmlformats.org/drawingml/2006/main" xmlns:r="http://schemas.openxmlformats.org/officeDocument/2006/relationships" xmlns:p="http://schemas.openxmlformats.org/presentationml/2006/main">
  <p:tag name="TIMING" val="|1.8|9|2.4|2.3|1.4|2.6|18.4|18.7|9.3|10.8|7.9|8.3"/>
</p:tagLst>
</file>

<file path=ppt/tags/tag17.xml><?xml version="1.0" encoding="utf-8"?>
<p:tagLst xmlns:a="http://schemas.openxmlformats.org/drawingml/2006/main" xmlns:r="http://schemas.openxmlformats.org/officeDocument/2006/relationships" xmlns:p="http://schemas.openxmlformats.org/presentationml/2006/main">
  <p:tag name="TIMING" val="|1.8|9|2.4|2.3|1.4|2.6|18.4|18.7|9.3|10.8|7.9|8.3"/>
</p:tagLst>
</file>

<file path=ppt/tags/tag18.xml><?xml version="1.0" encoding="utf-8"?>
<p:tagLst xmlns:a="http://schemas.openxmlformats.org/drawingml/2006/main" xmlns:r="http://schemas.openxmlformats.org/officeDocument/2006/relationships" xmlns:p="http://schemas.openxmlformats.org/presentationml/2006/main">
  <p:tag name="TIMING" val="|16.3|4.3|5.8|0.6|1.5"/>
</p:tagLst>
</file>

<file path=ppt/tags/tag19.xml><?xml version="1.0" encoding="utf-8"?>
<p:tagLst xmlns:a="http://schemas.openxmlformats.org/drawingml/2006/main" xmlns:r="http://schemas.openxmlformats.org/officeDocument/2006/relationships" xmlns:p="http://schemas.openxmlformats.org/presentationml/2006/main">
  <p:tag name="TIMING" val="|8.8"/>
</p:tagLst>
</file>

<file path=ppt/tags/tag20.xml><?xml version="1.0" encoding="utf-8"?>
<p:tagLst xmlns:a="http://schemas.openxmlformats.org/drawingml/2006/main" xmlns:r="http://schemas.openxmlformats.org/officeDocument/2006/relationships" xmlns:p="http://schemas.openxmlformats.org/presentationml/2006/main">
  <p:tag name="TIMING" val="|28.1|33|10.8|15.6|11.7|15.6"/>
</p:tagLst>
</file>

<file path=ppt/tags/tag21.xml><?xml version="1.0" encoding="utf-8"?>
<p:tagLst xmlns:a="http://schemas.openxmlformats.org/drawingml/2006/main" xmlns:r="http://schemas.openxmlformats.org/officeDocument/2006/relationships" xmlns:p="http://schemas.openxmlformats.org/presentationml/2006/main">
  <p:tag name="TIMING" val="|7.3|4.8"/>
</p:tagLst>
</file>

<file path=ppt/tags/tag22.xml><?xml version="1.0" encoding="utf-8"?>
<p:tagLst xmlns:a="http://schemas.openxmlformats.org/drawingml/2006/main" xmlns:r="http://schemas.openxmlformats.org/officeDocument/2006/relationships" xmlns:p="http://schemas.openxmlformats.org/presentationml/2006/main">
  <p:tag name="TIMING" val="|7.9|4|11|10"/>
</p:tagLst>
</file>

<file path=ppt/tags/tag23.xml><?xml version="1.0" encoding="utf-8"?>
<p:tagLst xmlns:a="http://schemas.openxmlformats.org/drawingml/2006/main" xmlns:r="http://schemas.openxmlformats.org/officeDocument/2006/relationships" xmlns:p="http://schemas.openxmlformats.org/presentationml/2006/main">
  <p:tag name="TIMING" val="|41.3|10.5|14.6"/>
</p:tagLst>
</file>

<file path=ppt/tags/tag24.xml><?xml version="1.0" encoding="utf-8"?>
<p:tagLst xmlns:a="http://schemas.openxmlformats.org/drawingml/2006/main" xmlns:r="http://schemas.openxmlformats.org/officeDocument/2006/relationships" xmlns:p="http://schemas.openxmlformats.org/presentationml/2006/main">
  <p:tag name="TIMING" val="|27.8|32.5"/>
</p:tagLst>
</file>

<file path=ppt/tags/tag25.xml><?xml version="1.0" encoding="utf-8"?>
<p:tagLst xmlns:a="http://schemas.openxmlformats.org/drawingml/2006/main" xmlns:r="http://schemas.openxmlformats.org/officeDocument/2006/relationships" xmlns:p="http://schemas.openxmlformats.org/presentationml/2006/main">
  <p:tag name="TIMING" val="|1.3|16"/>
</p:tagLst>
</file>

<file path=ppt/tags/tag26.xml><?xml version="1.0" encoding="utf-8"?>
<p:tagLst xmlns:a="http://schemas.openxmlformats.org/drawingml/2006/main" xmlns:r="http://schemas.openxmlformats.org/officeDocument/2006/relationships" xmlns:p="http://schemas.openxmlformats.org/presentationml/2006/main">
  <p:tag name="TIMING" val="|1.3|16"/>
</p:tagLst>
</file>

<file path=ppt/tags/tag27.xml><?xml version="1.0" encoding="utf-8"?>
<p:tagLst xmlns:a="http://schemas.openxmlformats.org/drawingml/2006/main" xmlns:r="http://schemas.openxmlformats.org/officeDocument/2006/relationships" xmlns:p="http://schemas.openxmlformats.org/presentationml/2006/main">
  <p:tag name="TIMING" val="|1.3|16"/>
</p:tagLst>
</file>

<file path=ppt/tags/tag28.xml><?xml version="1.0" encoding="utf-8"?>
<p:tagLst xmlns:a="http://schemas.openxmlformats.org/drawingml/2006/main" xmlns:r="http://schemas.openxmlformats.org/officeDocument/2006/relationships" xmlns:p="http://schemas.openxmlformats.org/presentationml/2006/main">
  <p:tag name="TIMING" val="|4.1"/>
</p:tagLst>
</file>

<file path=ppt/tags/tag29.xml><?xml version="1.0" encoding="utf-8"?>
<p:tagLst xmlns:a="http://schemas.openxmlformats.org/drawingml/2006/main" xmlns:r="http://schemas.openxmlformats.org/officeDocument/2006/relationships" xmlns:p="http://schemas.openxmlformats.org/presentationml/2006/main">
  <p:tag name="TIMING" val="|25.9"/>
</p:tagLst>
</file>

<file path=ppt/tags/tag30.xml><?xml version="1.0" encoding="utf-8"?>
<p:tagLst xmlns:a="http://schemas.openxmlformats.org/drawingml/2006/main" xmlns:r="http://schemas.openxmlformats.org/officeDocument/2006/relationships" xmlns:p="http://schemas.openxmlformats.org/presentationml/2006/main">
  <p:tag name="TIMING" val="|25.9"/>
</p:tagLst>
</file>

<file path=ppt/tags/tag31.xml><?xml version="1.0" encoding="utf-8"?>
<p:tagLst xmlns:a="http://schemas.openxmlformats.org/drawingml/2006/main" xmlns:r="http://schemas.openxmlformats.org/officeDocument/2006/relationships" xmlns:p="http://schemas.openxmlformats.org/presentationml/2006/main">
  <p:tag name="TIMING" val="|2.6|2.1"/>
</p:tagLst>
</file>

<file path=ppt/tags/tag32.xml><?xml version="1.0" encoding="utf-8"?>
<p:tagLst xmlns:a="http://schemas.openxmlformats.org/drawingml/2006/main" xmlns:r="http://schemas.openxmlformats.org/officeDocument/2006/relationships" xmlns:p="http://schemas.openxmlformats.org/presentationml/2006/main">
  <p:tag name="TIMING" val="|14.4|6.1|23.5|9.7|7.5"/>
</p:tagLst>
</file>

<file path=ppt/tags/tag33.xml><?xml version="1.0" encoding="utf-8"?>
<p:tagLst xmlns:a="http://schemas.openxmlformats.org/drawingml/2006/main" xmlns:r="http://schemas.openxmlformats.org/officeDocument/2006/relationships" xmlns:p="http://schemas.openxmlformats.org/presentationml/2006/main">
  <p:tag name="TIMING" val="|16.1|16.2|17.7|6.9|12.7|25.3|4"/>
</p:tagLst>
</file>

<file path=ppt/tags/tag34.xml><?xml version="1.0" encoding="utf-8"?>
<p:tagLst xmlns:a="http://schemas.openxmlformats.org/drawingml/2006/main" xmlns:r="http://schemas.openxmlformats.org/officeDocument/2006/relationships" xmlns:p="http://schemas.openxmlformats.org/presentationml/2006/main">
  <p:tag name="TIMING" val="|38"/>
</p:tagLst>
</file>

<file path=ppt/tags/tag35.xml><?xml version="1.0" encoding="utf-8"?>
<p:tagLst xmlns:a="http://schemas.openxmlformats.org/drawingml/2006/main" xmlns:r="http://schemas.openxmlformats.org/officeDocument/2006/relationships" xmlns:p="http://schemas.openxmlformats.org/presentationml/2006/main">
  <p:tag name="TIMING" val="|1.9|4.7|1.8|1.2|1.1"/>
</p:tagLst>
</file>

<file path=ppt/tags/tag36.xml><?xml version="1.0" encoding="utf-8"?>
<p:tagLst xmlns:a="http://schemas.openxmlformats.org/drawingml/2006/main" xmlns:r="http://schemas.openxmlformats.org/officeDocument/2006/relationships" xmlns:p="http://schemas.openxmlformats.org/presentationml/2006/main">
  <p:tag name="TIMING" val="|19.6"/>
</p:tagLst>
</file>

<file path=ppt/tags/tag37.xml><?xml version="1.0" encoding="utf-8"?>
<p:tagLst xmlns:a="http://schemas.openxmlformats.org/drawingml/2006/main" xmlns:r="http://schemas.openxmlformats.org/officeDocument/2006/relationships" xmlns:p="http://schemas.openxmlformats.org/presentationml/2006/main">
  <p:tag name="TIMING" val="|17"/>
</p:tagLst>
</file>

<file path=ppt/tags/tag38.xml><?xml version="1.0" encoding="utf-8"?>
<p:tagLst xmlns:a="http://schemas.openxmlformats.org/drawingml/2006/main" xmlns:r="http://schemas.openxmlformats.org/officeDocument/2006/relationships" xmlns:p="http://schemas.openxmlformats.org/presentationml/2006/main">
  <p:tag name="TIMING" val="|10.3|10|25.1|3.4|4.3|6.2|2.6"/>
</p:tagLst>
</file>

<file path=ppt/tags/tag39.xml><?xml version="1.0" encoding="utf-8"?>
<p:tagLst xmlns:a="http://schemas.openxmlformats.org/drawingml/2006/main" xmlns:r="http://schemas.openxmlformats.org/officeDocument/2006/relationships" xmlns:p="http://schemas.openxmlformats.org/presentationml/2006/main">
  <p:tag name="TIMING" val="|4.2|2.5|1.7|5.1|5.3|2.3|8.6|7.5|4.4"/>
</p:tagLst>
</file>

<file path=ppt/tags/tag40.xml><?xml version="1.0" encoding="utf-8"?>
<p:tagLst xmlns:a="http://schemas.openxmlformats.org/drawingml/2006/main" xmlns:r="http://schemas.openxmlformats.org/officeDocument/2006/relationships" xmlns:p="http://schemas.openxmlformats.org/presentationml/2006/main">
  <p:tag name="TIMING" val="|4.2|2.5|1.7|5.1|5.3|2.3|8.6|7.5|4.4"/>
</p:tagLst>
</file>

<file path=ppt/tags/tag41.xml><?xml version="1.0" encoding="utf-8"?>
<p:tagLst xmlns:a="http://schemas.openxmlformats.org/drawingml/2006/main" xmlns:r="http://schemas.openxmlformats.org/officeDocument/2006/relationships" xmlns:p="http://schemas.openxmlformats.org/presentationml/2006/main">
  <p:tag name="TIMING" val="|5|4.9|3.9|5.2"/>
</p:tagLst>
</file>

<file path=ppt/tags/tag42.xml><?xml version="1.0" encoding="utf-8"?>
<p:tagLst xmlns:a="http://schemas.openxmlformats.org/drawingml/2006/main" xmlns:r="http://schemas.openxmlformats.org/officeDocument/2006/relationships" xmlns:p="http://schemas.openxmlformats.org/presentationml/2006/main">
  <p:tag name="TIMING" val="|24.4|3|6.4"/>
</p:tagLst>
</file>

<file path=ppt/tags/tag43.xml><?xml version="1.0" encoding="utf-8"?>
<p:tagLst xmlns:a="http://schemas.openxmlformats.org/drawingml/2006/main" xmlns:r="http://schemas.openxmlformats.org/officeDocument/2006/relationships" xmlns:p="http://schemas.openxmlformats.org/presentationml/2006/main">
  <p:tag name="TIMING" val="|7.1|21.3|13.2"/>
</p:tagLst>
</file>

<file path=ppt/tags/tag44.xml><?xml version="1.0" encoding="utf-8"?>
<p:tagLst xmlns:a="http://schemas.openxmlformats.org/drawingml/2006/main" xmlns:r="http://schemas.openxmlformats.org/officeDocument/2006/relationships" xmlns:p="http://schemas.openxmlformats.org/presentationml/2006/main">
  <p:tag name="TIMING" val="|25.2|4.8|6.3"/>
</p:tagLst>
</file>

<file path=ppt/tags/tag45.xml><?xml version="1.0" encoding="utf-8"?>
<p:tagLst xmlns:a="http://schemas.openxmlformats.org/drawingml/2006/main" xmlns:r="http://schemas.openxmlformats.org/officeDocument/2006/relationships" xmlns:p="http://schemas.openxmlformats.org/presentationml/2006/main">
  <p:tag name="TIMING" val="|1.7"/>
</p:tagLst>
</file>

<file path=ppt/tags/tag46.xml><?xml version="1.0" encoding="utf-8"?>
<p:tagLst xmlns:a="http://schemas.openxmlformats.org/drawingml/2006/main" xmlns:r="http://schemas.openxmlformats.org/officeDocument/2006/relationships" xmlns:p="http://schemas.openxmlformats.org/presentationml/2006/main">
  <p:tag name="TIMING" val="|6.7"/>
</p:tagLst>
</file>

<file path=ppt/tags/tag47.xml><?xml version="1.0" encoding="utf-8"?>
<p:tagLst xmlns:a="http://schemas.openxmlformats.org/drawingml/2006/main" xmlns:r="http://schemas.openxmlformats.org/officeDocument/2006/relationships" xmlns:p="http://schemas.openxmlformats.org/presentationml/2006/main">
  <p:tag name="TIMING" val="|3.1|7.4|6|5.3|17.6|1"/>
</p:tagLst>
</file>

<file path=ppt/tags/tag48.xml><?xml version="1.0" encoding="utf-8"?>
<p:tagLst xmlns:a="http://schemas.openxmlformats.org/drawingml/2006/main" xmlns:r="http://schemas.openxmlformats.org/officeDocument/2006/relationships" xmlns:p="http://schemas.openxmlformats.org/presentationml/2006/main">
  <p:tag name="TIMING" val="|2.1|5.5|4.1|7.3"/>
</p:tagLst>
</file>

<file path=ppt/tags/tag49.xml><?xml version="1.0" encoding="utf-8"?>
<p:tagLst xmlns:a="http://schemas.openxmlformats.org/drawingml/2006/main" xmlns:r="http://schemas.openxmlformats.org/officeDocument/2006/relationships" xmlns:p="http://schemas.openxmlformats.org/presentationml/2006/main">
  <p:tag name="TIMING" val="|6.1"/>
</p:tagLst>
</file>

<file path=ppt/tags/tag50.xml><?xml version="1.0" encoding="utf-8"?>
<p:tagLst xmlns:a="http://schemas.openxmlformats.org/drawingml/2006/main" xmlns:r="http://schemas.openxmlformats.org/officeDocument/2006/relationships" xmlns:p="http://schemas.openxmlformats.org/presentationml/2006/main">
  <p:tag name="TIMING" val="|22.7|11.7|17.5"/>
</p:tagLst>
</file>

<file path=ppt/tags/tag51.xml><?xml version="1.0" encoding="utf-8"?>
<p:tagLst xmlns:a="http://schemas.openxmlformats.org/drawingml/2006/main" xmlns:r="http://schemas.openxmlformats.org/officeDocument/2006/relationships" xmlns:p="http://schemas.openxmlformats.org/presentationml/2006/main">
  <p:tag name="TIMING" val="|1.2|7|10.7|6.3|3.2"/>
</p:tagLst>
</file>

<file path=ppt/tags/tag52.xml><?xml version="1.0" encoding="utf-8"?>
<p:tagLst xmlns:a="http://schemas.openxmlformats.org/drawingml/2006/main" xmlns:r="http://schemas.openxmlformats.org/officeDocument/2006/relationships" xmlns:p="http://schemas.openxmlformats.org/presentationml/2006/main">
  <p:tag name="TIMING" val="|1.2|7|10.7|6.3|3.2"/>
</p:tagLst>
</file>

<file path=ppt/tags/tag53.xml><?xml version="1.0" encoding="utf-8"?>
<p:tagLst xmlns:a="http://schemas.openxmlformats.org/drawingml/2006/main" xmlns:r="http://schemas.openxmlformats.org/officeDocument/2006/relationships" xmlns:p="http://schemas.openxmlformats.org/presentationml/2006/main">
  <p:tag name="TIMING" val="|9.3|7.9"/>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32246</TotalTime>
  <Words>4573</Words>
  <Application>Microsoft Macintosh PowerPoint</Application>
  <PresentationFormat>On-screen Show (4:3)</PresentationFormat>
  <Paragraphs>1086</Paragraphs>
  <Slides>91</Slides>
  <Notes>62</Notes>
  <HiddenSlides>0</HiddenSlides>
  <MMClips>0</MMClips>
  <ScaleCrop>false</ScaleCrop>
  <HeadingPairs>
    <vt:vector size="4" baseType="variant">
      <vt:variant>
        <vt:lpstr>Theme</vt:lpstr>
      </vt:variant>
      <vt:variant>
        <vt:i4>1</vt:i4>
      </vt:variant>
      <vt:variant>
        <vt:lpstr>Slide Titles</vt:lpstr>
      </vt:variant>
      <vt:variant>
        <vt:i4>91</vt:i4>
      </vt:variant>
    </vt:vector>
  </HeadingPairs>
  <TitlesOfParts>
    <vt:vector size="92" baseType="lpstr">
      <vt:lpstr>Default Design</vt:lpstr>
      <vt:lpstr>PowerPoint Presentation</vt:lpstr>
      <vt:lpstr>PowerPoint Presentation</vt:lpstr>
      <vt:lpstr>Infectious Hematopoietic Necrosis Virus</vt:lpstr>
      <vt:lpstr>Disease Management Practices</vt:lpstr>
      <vt:lpstr>What is Culling?</vt:lpstr>
      <vt:lpstr>Culling and Virulence?</vt:lpstr>
      <vt:lpstr>Culling and Virulence?</vt:lpstr>
      <vt:lpstr>PowerPoint Presentation</vt:lpstr>
      <vt:lpstr>IHNV Data</vt:lpstr>
      <vt:lpstr>PowerPoint Presentation</vt:lpstr>
      <vt:lpstr>Culling and Virulence  Mathematical Model</vt:lpstr>
      <vt:lpstr>Culling and Virulence  Mathematical Model</vt:lpstr>
      <vt:lpstr>PowerPoint Presentation</vt:lpstr>
      <vt:lpstr>Aquaculture Model</vt:lpstr>
      <vt:lpstr>PowerPoint Presentation</vt:lpstr>
      <vt:lpstr>Culling Model Results</vt:lpstr>
      <vt:lpstr>Disease Management Practices</vt:lpstr>
      <vt:lpstr>Vaccination and Transmission</vt:lpstr>
      <vt:lpstr>Vaccine Protection:  Heterogeneity Distribution</vt:lpstr>
      <vt:lpstr>PowerPoint Presentation</vt:lpstr>
      <vt:lpstr>PowerPoint Presentation</vt:lpstr>
      <vt:lpstr>PowerPoint Presentation</vt:lpstr>
      <vt:lpstr>Vaccine Protection Heterogeneity: Experiments</vt:lpstr>
      <vt:lpstr>Vaccine Protection Heterogeneity: Results</vt:lpstr>
      <vt:lpstr>PowerPoint Presentation</vt:lpstr>
      <vt:lpstr>Vaccine Protection Heterogeneity: Transmission Model Framework</vt:lpstr>
      <vt:lpstr>Disease Management Practices</vt:lpstr>
      <vt:lpstr>Vaccination and Virulence Evolution</vt:lpstr>
      <vt:lpstr>PowerPoint Presentation</vt:lpstr>
      <vt:lpstr>PowerPoint Presentation</vt:lpstr>
      <vt:lpstr>Incomplete Vaccine Coverage</vt:lpstr>
      <vt:lpstr>Vaccine Virulence Evolution: Laboratory Experiments</vt:lpstr>
      <vt:lpstr>PowerPoint Presentation</vt:lpstr>
      <vt:lpstr>PowerPoint Presentation</vt:lpstr>
      <vt:lpstr>THANKS!</vt:lpstr>
      <vt:lpstr>PowerPoint Presentation</vt:lpstr>
      <vt:lpstr>Culling Model Explorations</vt:lpstr>
      <vt:lpstr>Virulence Evolution in the Field</vt:lpstr>
      <vt:lpstr>Individual Fish Variation (Mixed Infections)</vt:lpstr>
      <vt:lpstr>Drivers of Variation</vt:lpstr>
      <vt:lpstr>Transmission</vt:lpstr>
      <vt:lpstr>Correlation Virus Shed and Virus Within Fish</vt:lpstr>
      <vt:lpstr>ID 50 Results Peak Viral Load</vt:lpstr>
      <vt:lpstr>ID50 &amp; LD50 Experimental Design</vt:lpstr>
      <vt:lpstr>ID50 Results  % Fish Infected</vt:lpstr>
      <vt:lpstr>LD50 Results</vt:lpstr>
      <vt:lpstr>Percent of Infected Fish That Die</vt:lpstr>
      <vt:lpstr>LD50/ID50 and Tradeoff Hypothesis?</vt:lpstr>
      <vt:lpstr>Virulence and Other Fitness Traits</vt:lpstr>
      <vt:lpstr>Superinfection </vt:lpstr>
      <vt:lpstr>PowerPoint Presentation</vt:lpstr>
      <vt:lpstr>Percent Fish Superinfected</vt:lpstr>
      <vt:lpstr>Viral Load in Fish</vt:lpstr>
      <vt:lpstr>Superinfection and Virulence Tradeoff?</vt:lpstr>
      <vt:lpstr>Virulence and Other Fitness Traits</vt:lpstr>
      <vt:lpstr>Virulence and Other Fitness Traits</vt:lpstr>
      <vt:lpstr>PowerPoint Presentation</vt:lpstr>
      <vt:lpstr>Exposure Dosage Data: Mortality</vt:lpstr>
      <vt:lpstr>PowerPoint Presentation</vt:lpstr>
      <vt:lpstr>Vaccine impacts epidemiology  non-target pathogen?</vt:lpstr>
      <vt:lpstr>Infection Classes</vt:lpstr>
      <vt:lpstr>PowerPoint Presentation</vt:lpstr>
      <vt:lpstr>Other Developing Projects</vt:lpstr>
      <vt:lpstr>PowerPoint Presentation</vt:lpstr>
      <vt:lpstr>PowerPoint Presentation</vt:lpstr>
      <vt:lpstr>Topics</vt:lpstr>
      <vt:lpstr>Virulence Evolution Theory</vt:lpstr>
      <vt:lpstr>Virulence Associated with  Pathogen Fitness Traits</vt:lpstr>
      <vt:lpstr>Current Paradigm The Virulence-Tradeoff</vt:lpstr>
      <vt:lpstr>Objective</vt:lpstr>
      <vt:lpstr>IHNV Genotype Diversity</vt:lpstr>
      <vt:lpstr>PowerPoint Presentation</vt:lpstr>
      <vt:lpstr>Characterize Virulence-Fitness Association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Trade-off Hypothesis?</vt:lpstr>
      <vt:lpstr>PowerPoint Presentation</vt:lpstr>
      <vt:lpstr>PowerPoint Presentation</vt:lpstr>
      <vt:lpstr>Conclusions</vt:lpstr>
      <vt:lpstr>PowerPoint Presentation</vt:lpstr>
      <vt:lpstr>Lack of Virulence-Tradeoff?</vt:lpstr>
      <vt:lpstr>Culling Creates Virulence Tradeoff</vt:lpstr>
      <vt:lpstr>PowerPoint Presentation</vt:lpstr>
    </vt:vector>
  </TitlesOfParts>
  <Company>University of Edinburgh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Are pathogens evolving towards becoming super-killers?</dc:title>
  <dc:creator>Andrew Wargo</dc:creator>
  <cp:lastModifiedBy>Andrew Wargo</cp:lastModifiedBy>
  <cp:revision>1885</cp:revision>
  <dcterms:created xsi:type="dcterms:W3CDTF">2007-11-06T00:34:07Z</dcterms:created>
  <dcterms:modified xsi:type="dcterms:W3CDTF">2015-05-15T13:09:46Z</dcterms:modified>
</cp:coreProperties>
</file>