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66" r:id="rId2"/>
    <p:sldId id="277" r:id="rId3"/>
    <p:sldId id="278" r:id="rId4"/>
    <p:sldId id="260" r:id="rId5"/>
    <p:sldId id="275" r:id="rId6"/>
    <p:sldId id="262" r:id="rId7"/>
    <p:sldId id="276" r:id="rId8"/>
    <p:sldId id="264" r:id="rId9"/>
    <p:sldId id="270" r:id="rId10"/>
    <p:sldId id="269" r:id="rId11"/>
    <p:sldId id="265" r:id="rId12"/>
    <p:sldId id="267" r:id="rId13"/>
    <p:sldId id="273" r:id="rId14"/>
    <p:sldId id="272" r:id="rId15"/>
    <p:sldId id="256" r:id="rId16"/>
    <p:sldId id="257" r:id="rId17"/>
    <p:sldId id="259" r:id="rId18"/>
    <p:sldId id="263" r:id="rId19"/>
    <p:sldId id="271" r:id="rId20"/>
    <p:sldId id="279" r:id="rId21"/>
    <p:sldId id="274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66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780B72-8970-488E-9BC0-A769D9E8C785}" type="datetimeFigureOut">
              <a:rPr lang="en-US" smtClean="0"/>
              <a:pPr/>
              <a:t>6/2/2016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95017D-3AE0-44F3-A474-4E313D3F77F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5017D-3AE0-44F3-A474-4E313D3F77F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DA1E6-5ACB-454F-9B44-A8388579FBBF}" type="datetimeFigureOut">
              <a:rPr lang="en-US" smtClean="0"/>
              <a:pPr/>
              <a:t>6/2/2016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4D91B-22EE-4377-B9F7-A856A3B817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DA1E6-5ACB-454F-9B44-A8388579FBBF}" type="datetimeFigureOut">
              <a:rPr lang="en-US" smtClean="0"/>
              <a:pPr/>
              <a:t>6/2/2016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4D91B-22EE-4377-B9F7-A856A3B817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DA1E6-5ACB-454F-9B44-A8388579FBBF}" type="datetimeFigureOut">
              <a:rPr lang="en-US" smtClean="0"/>
              <a:pPr/>
              <a:t>6/2/2016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4D91B-22EE-4377-B9F7-A856A3B817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DA1E6-5ACB-454F-9B44-A8388579FBBF}" type="datetimeFigureOut">
              <a:rPr lang="en-US" smtClean="0"/>
              <a:pPr/>
              <a:t>6/2/2016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4D91B-22EE-4377-B9F7-A856A3B817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DA1E6-5ACB-454F-9B44-A8388579FBBF}" type="datetimeFigureOut">
              <a:rPr lang="en-US" smtClean="0"/>
              <a:pPr/>
              <a:t>6/2/2016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4D91B-22EE-4377-B9F7-A856A3B817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DA1E6-5ACB-454F-9B44-A8388579FBBF}" type="datetimeFigureOut">
              <a:rPr lang="en-US" smtClean="0"/>
              <a:pPr/>
              <a:t>6/2/2016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4D91B-22EE-4377-B9F7-A856A3B817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DA1E6-5ACB-454F-9B44-A8388579FBBF}" type="datetimeFigureOut">
              <a:rPr lang="en-US" smtClean="0"/>
              <a:pPr/>
              <a:t>6/2/2016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4D91B-22EE-4377-B9F7-A856A3B817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DA1E6-5ACB-454F-9B44-A8388579FBBF}" type="datetimeFigureOut">
              <a:rPr lang="en-US" smtClean="0"/>
              <a:pPr/>
              <a:t>6/2/2016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4D91B-22EE-4377-B9F7-A856A3B817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DA1E6-5ACB-454F-9B44-A8388579FBBF}" type="datetimeFigureOut">
              <a:rPr lang="en-US" smtClean="0"/>
              <a:pPr/>
              <a:t>6/2/2016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4D91B-22EE-4377-B9F7-A856A3B817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DA1E6-5ACB-454F-9B44-A8388579FBBF}" type="datetimeFigureOut">
              <a:rPr lang="en-US" smtClean="0"/>
              <a:pPr/>
              <a:t>6/2/2016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4D91B-22EE-4377-B9F7-A856A3B817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DA1E6-5ACB-454F-9B44-A8388579FBBF}" type="datetimeFigureOut">
              <a:rPr lang="en-US" smtClean="0"/>
              <a:pPr/>
              <a:t>6/2/2016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4D91B-22EE-4377-B9F7-A856A3B817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0DA1E6-5ACB-454F-9B44-A8388579FBBF}" type="datetimeFigureOut">
              <a:rPr lang="en-US" smtClean="0"/>
              <a:pPr/>
              <a:t>6/2/2016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4D91B-22EE-4377-B9F7-A856A3B817D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gif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4000"/>
            <a:ext cx="8991600" cy="2362200"/>
          </a:xfrm>
          <a:solidFill>
            <a:srgbClr val="002060"/>
          </a:solidFill>
          <a:ln>
            <a:solidFill>
              <a:srgbClr val="FFFF00"/>
            </a:solidFill>
          </a:ln>
        </p:spPr>
        <p:txBody>
          <a:bodyPr>
            <a:normAutofit/>
          </a:bodyPr>
          <a:lstStyle/>
          <a:p>
            <a:r>
              <a:rPr lang="en-US" sz="3600" dirty="0" smtClean="0"/>
              <a:t>From POM-1996 to IWMO-2016:</a:t>
            </a:r>
            <a:br>
              <a:rPr lang="en-US" sz="3600" dirty="0" smtClean="0"/>
            </a:br>
            <a:r>
              <a:rPr lang="en-US" sz="3600" dirty="0" smtClean="0"/>
              <a:t> </a:t>
            </a:r>
            <a:r>
              <a:rPr lang="en-US" sz="2400" dirty="0" smtClean="0"/>
              <a:t>An overview of 20 years of ocean modeling and users participation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000" dirty="0" smtClean="0"/>
              <a:t>Tal </a:t>
            </a:r>
            <a:r>
              <a:rPr lang="en-US" sz="2000" dirty="0" err="1" smtClean="0"/>
              <a:t>Ezer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Center for Coastal Physical Oceanography, ODU, Norfolk, VA, USA</a:t>
            </a:r>
            <a:endParaRPr lang="en-US" sz="2000" dirty="0"/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 cstate="print"/>
          <a:srcRect l="7500" t="27500" r="10313" b="18750"/>
          <a:stretch>
            <a:fillRect/>
          </a:stretch>
        </p:blipFill>
        <p:spPr bwMode="auto">
          <a:xfrm>
            <a:off x="6324600" y="5398969"/>
            <a:ext cx="2819400" cy="138283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21" name="Picture 20" descr="POM98_group_pic.JPG"/>
          <p:cNvPicPr>
            <a:picLocks noChangeAspect="1"/>
          </p:cNvPicPr>
          <p:nvPr/>
        </p:nvPicPr>
        <p:blipFill>
          <a:blip r:embed="rId3" cstate="print"/>
          <a:srcRect l="5625" t="13125" b="26250"/>
          <a:stretch>
            <a:fillRect/>
          </a:stretch>
        </p:blipFill>
        <p:spPr>
          <a:xfrm>
            <a:off x="0" y="126156"/>
            <a:ext cx="2743200" cy="1321644"/>
          </a:xfrm>
          <a:prstGeom prst="rect">
            <a:avLst/>
          </a:prstGeom>
          <a:ln>
            <a:solidFill>
              <a:prstClr val="black"/>
            </a:solidFill>
          </a:ln>
        </p:spPr>
      </p:pic>
      <p:sp>
        <p:nvSpPr>
          <p:cNvPr id="22" name="TextBox 21"/>
          <p:cNvSpPr txBox="1"/>
          <p:nvPr/>
        </p:nvSpPr>
        <p:spPr>
          <a:xfrm>
            <a:off x="2057400" y="0"/>
            <a:ext cx="652743" cy="369332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1998</a:t>
            </a:r>
            <a:endParaRPr lang="en-US" b="1" dirty="0"/>
          </a:p>
        </p:txBody>
      </p:sp>
      <p:pic>
        <p:nvPicPr>
          <p:cNvPr id="8" name="Picture 7" descr="SIG99_group_pic.jpeg"/>
          <p:cNvPicPr>
            <a:picLocks noChangeAspect="1"/>
          </p:cNvPicPr>
          <p:nvPr/>
        </p:nvPicPr>
        <p:blipFill>
          <a:blip r:embed="rId4" cstate="print"/>
          <a:srcRect t="19186"/>
          <a:stretch>
            <a:fillRect/>
          </a:stretch>
        </p:blipFill>
        <p:spPr>
          <a:xfrm>
            <a:off x="2819400" y="293528"/>
            <a:ext cx="2057400" cy="1154272"/>
          </a:xfrm>
          <a:prstGeom prst="rect">
            <a:avLst/>
          </a:prstGeom>
        </p:spPr>
      </p:pic>
      <p:pic>
        <p:nvPicPr>
          <p:cNvPr id="10" name="Picture 9" descr="IWMO_2014_group_pic.jpg"/>
          <p:cNvPicPr>
            <a:picLocks noChangeAspect="1"/>
          </p:cNvPicPr>
          <p:nvPr/>
        </p:nvPicPr>
        <p:blipFill>
          <a:blip r:embed="rId5" cstate="print"/>
          <a:srcRect l="5049" t="20118" r="11541" b="18935"/>
          <a:stretch>
            <a:fillRect/>
          </a:stretch>
        </p:blipFill>
        <p:spPr>
          <a:xfrm>
            <a:off x="3429000" y="5562600"/>
            <a:ext cx="2819400" cy="125563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581400" y="0"/>
            <a:ext cx="652743" cy="369332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1999</a:t>
            </a:r>
            <a:endParaRPr lang="en-US" b="1" dirty="0"/>
          </a:p>
        </p:txBody>
      </p:sp>
      <p:pic>
        <p:nvPicPr>
          <p:cNvPr id="13" name="Picture 12" descr="IWMO2012_group_pic.jpg"/>
          <p:cNvPicPr>
            <a:picLocks noChangeAspect="1"/>
          </p:cNvPicPr>
          <p:nvPr/>
        </p:nvPicPr>
        <p:blipFill>
          <a:blip r:embed="rId6" cstate="print"/>
          <a:srcRect l="4261" t="20221" r="4870" b="25735"/>
          <a:stretch>
            <a:fillRect/>
          </a:stretch>
        </p:blipFill>
        <p:spPr>
          <a:xfrm>
            <a:off x="5257801" y="3962399"/>
            <a:ext cx="3886200" cy="153082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096000" y="4038600"/>
            <a:ext cx="652743" cy="369332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2012</a:t>
            </a:r>
            <a:endParaRPr lang="en-US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55307" y="1"/>
            <a:ext cx="2188693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8491257" y="0"/>
            <a:ext cx="652743" cy="369332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2003</a:t>
            </a:r>
            <a:endParaRPr lang="en-US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925203" y="457200"/>
            <a:ext cx="2008997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5638800" y="76200"/>
            <a:ext cx="652743" cy="369332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2001</a:t>
            </a:r>
            <a:endParaRPr lang="en-US" b="1" dirty="0"/>
          </a:p>
        </p:txBody>
      </p:sp>
      <p:pic>
        <p:nvPicPr>
          <p:cNvPr id="19" name="Picture 18" descr="POM (047).JPG"/>
          <p:cNvPicPr>
            <a:picLocks noChangeAspect="1"/>
          </p:cNvPicPr>
          <p:nvPr/>
        </p:nvPicPr>
        <p:blipFill>
          <a:blip r:embed="rId9" cstate="print"/>
          <a:srcRect l="5200" t="15600" r="7200" b="13200"/>
          <a:stretch>
            <a:fillRect/>
          </a:stretch>
        </p:blipFill>
        <p:spPr>
          <a:xfrm>
            <a:off x="-14144" y="3962399"/>
            <a:ext cx="2833544" cy="1535375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0" y="4007596"/>
            <a:ext cx="652743" cy="369332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2009</a:t>
            </a:r>
            <a:endParaRPr lang="en-US" b="1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0" cstate="print"/>
          <a:srcRect l="31875" t="23750" r="8438" b="20000"/>
          <a:stretch>
            <a:fillRect/>
          </a:stretch>
        </p:blipFill>
        <p:spPr bwMode="auto">
          <a:xfrm>
            <a:off x="2948927" y="3962400"/>
            <a:ext cx="2156473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/>
          <p:cNvSpPr txBox="1"/>
          <p:nvPr/>
        </p:nvSpPr>
        <p:spPr>
          <a:xfrm>
            <a:off x="3025127" y="4191000"/>
            <a:ext cx="652743" cy="369332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2010</a:t>
            </a:r>
            <a:endParaRPr lang="en-US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3462057" y="5638800"/>
            <a:ext cx="652743" cy="369332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2014</a:t>
            </a:r>
            <a:endParaRPr lang="en-US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6324600" y="5498068"/>
            <a:ext cx="652743" cy="369332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2015</a:t>
            </a:r>
            <a:endParaRPr lang="en-US" b="1" dirty="0"/>
          </a:p>
        </p:txBody>
      </p:sp>
      <p:pic>
        <p:nvPicPr>
          <p:cNvPr id="2053" name="Picture 5" descr="C:\Users\tezer\Documents\PRESENTATIONS\2016_IWMO_Italy_POMstat\PICTURES\IWMO_2013_Bergen..jpg"/>
          <p:cNvPicPr>
            <a:picLocks noChangeAspect="1" noChangeArrowheads="1"/>
          </p:cNvPicPr>
          <p:nvPr/>
        </p:nvPicPr>
        <p:blipFill>
          <a:blip r:embed="rId11" cstate="print"/>
          <a:srcRect l="3472" t="32552" r="5208" b="18229"/>
          <a:stretch>
            <a:fillRect/>
          </a:stretch>
        </p:blipFill>
        <p:spPr bwMode="auto">
          <a:xfrm>
            <a:off x="0" y="5638801"/>
            <a:ext cx="3393132" cy="1219200"/>
          </a:xfrm>
          <a:prstGeom prst="rect">
            <a:avLst/>
          </a:prstGeom>
          <a:noFill/>
        </p:spPr>
      </p:pic>
      <p:sp>
        <p:nvSpPr>
          <p:cNvPr id="28" name="TextBox 27"/>
          <p:cNvSpPr txBox="1"/>
          <p:nvPr/>
        </p:nvSpPr>
        <p:spPr>
          <a:xfrm>
            <a:off x="0" y="5638800"/>
            <a:ext cx="652743" cy="369332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2013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WMO_AOS_alum.jpg"/>
          <p:cNvPicPr>
            <a:picLocks noChangeAspect="1"/>
          </p:cNvPicPr>
          <p:nvPr/>
        </p:nvPicPr>
        <p:blipFill>
          <a:blip r:embed="rId2" cstate="print"/>
          <a:srcRect l="4237" t="20639" r="3954" b="5752"/>
          <a:stretch>
            <a:fillRect/>
          </a:stretch>
        </p:blipFill>
        <p:spPr>
          <a:xfrm>
            <a:off x="76200" y="3429000"/>
            <a:ext cx="4667956" cy="3124200"/>
          </a:xfrm>
          <a:prstGeom prst="rect">
            <a:avLst/>
          </a:prstGeom>
        </p:spPr>
      </p:pic>
      <p:pic>
        <p:nvPicPr>
          <p:cNvPr id="3" name="Picture 2" descr="Mellor_Blumberg_Ezer.jpg"/>
          <p:cNvPicPr>
            <a:picLocks noChangeAspect="1"/>
          </p:cNvPicPr>
          <p:nvPr/>
        </p:nvPicPr>
        <p:blipFill>
          <a:blip r:embed="rId3" cstate="print"/>
          <a:srcRect l="44523" t="19679" r="23322"/>
          <a:stretch>
            <a:fillRect/>
          </a:stretch>
        </p:blipFill>
        <p:spPr>
          <a:xfrm>
            <a:off x="6370927" y="838200"/>
            <a:ext cx="2773073" cy="3358907"/>
          </a:xfrm>
          <a:prstGeom prst="rect">
            <a:avLst/>
          </a:prstGeom>
        </p:spPr>
      </p:pic>
      <p:pic>
        <p:nvPicPr>
          <p:cNvPr id="4" name="Picture 3" descr="Melloe_Oey_Wu.JPG"/>
          <p:cNvPicPr>
            <a:picLocks noChangeAspect="1"/>
          </p:cNvPicPr>
          <p:nvPr/>
        </p:nvPicPr>
        <p:blipFill>
          <a:blip r:embed="rId4" cstate="print"/>
          <a:srcRect l="6800" t="15000" r="14000"/>
          <a:stretch>
            <a:fillRect/>
          </a:stretch>
        </p:blipFill>
        <p:spPr>
          <a:xfrm>
            <a:off x="6268481" y="4572000"/>
            <a:ext cx="2875519" cy="2057400"/>
          </a:xfrm>
          <a:prstGeom prst="rect">
            <a:avLst/>
          </a:prstGeom>
        </p:spPr>
      </p:pic>
      <p:pic>
        <p:nvPicPr>
          <p:cNvPr id="5" name="Picture 4" descr="Jia_Wang.jpg"/>
          <p:cNvPicPr>
            <a:picLocks noChangeAspect="1"/>
          </p:cNvPicPr>
          <p:nvPr/>
        </p:nvPicPr>
        <p:blipFill>
          <a:blip r:embed="rId5" cstate="print"/>
          <a:srcRect l="7200" r="21600" b="38400"/>
          <a:stretch>
            <a:fillRect/>
          </a:stretch>
        </p:blipFill>
        <p:spPr>
          <a:xfrm>
            <a:off x="4953000" y="5293886"/>
            <a:ext cx="1066800" cy="10383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-76200" y="76200"/>
            <a:ext cx="655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Some of the people who attended both </a:t>
            </a:r>
          </a:p>
          <a:p>
            <a:pPr algn="ctr"/>
            <a:r>
              <a:rPr lang="en-US" sz="2400" dirty="0" smtClean="0"/>
              <a:t>POM-1996 (Princeton) and IWMO-2016 (Bologna)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105400" y="6290846"/>
            <a:ext cx="8233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J. Wang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6491833" y="6553200"/>
            <a:ext cx="27197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Mellor          C-R Wu      L-Y </a:t>
            </a:r>
            <a:r>
              <a:rPr lang="en-US" sz="1600" dirty="0" err="1" smtClean="0"/>
              <a:t>Oey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6729081" y="4114800"/>
            <a:ext cx="2238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Mellor               Blumberg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76200" y="6553200"/>
            <a:ext cx="446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H. Wang     </a:t>
            </a:r>
            <a:r>
              <a:rPr lang="en-US" sz="1600" dirty="0" err="1" smtClean="0"/>
              <a:t>Berntsen</a:t>
            </a:r>
            <a:r>
              <a:rPr lang="en-US" sz="1600" dirty="0" smtClean="0"/>
              <a:t>   </a:t>
            </a:r>
            <a:r>
              <a:rPr lang="en-US" sz="1600" dirty="0" err="1" smtClean="0"/>
              <a:t>Zavatarelli</a:t>
            </a:r>
            <a:r>
              <a:rPr lang="en-US" sz="1600" dirty="0" smtClean="0"/>
              <a:t>    </a:t>
            </a:r>
            <a:r>
              <a:rPr lang="en-US" sz="1600" dirty="0" err="1" smtClean="0"/>
              <a:t>Ezer</a:t>
            </a:r>
            <a:r>
              <a:rPr lang="en-US" sz="1600" dirty="0" smtClean="0"/>
              <a:t>     </a:t>
            </a:r>
            <a:r>
              <a:rPr lang="en-US" sz="1600" dirty="0" err="1" smtClean="0"/>
              <a:t>Xue</a:t>
            </a:r>
            <a:r>
              <a:rPr lang="en-US" sz="1600" dirty="0" smtClean="0"/>
              <a:t>      </a:t>
            </a:r>
            <a:r>
              <a:rPr lang="en-US" sz="1600" dirty="0" err="1" smtClean="0"/>
              <a:t>Fei</a:t>
            </a:r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1542871"/>
            <a:ext cx="6477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Also in the pictures:</a:t>
            </a:r>
          </a:p>
          <a:p>
            <a:endParaRPr lang="en-US" dirty="0" smtClean="0"/>
          </a:p>
          <a:p>
            <a:r>
              <a:rPr lang="en-US" dirty="0" err="1" smtClean="0"/>
              <a:t>Chau</a:t>
            </a:r>
            <a:r>
              <a:rPr lang="en-US" dirty="0" smtClean="0"/>
              <a:t>-Ron Wu: hosted the first IWMO meeting (2009)</a:t>
            </a:r>
          </a:p>
          <a:p>
            <a:r>
              <a:rPr lang="en-US" dirty="0" err="1" smtClean="0"/>
              <a:t>Jarle</a:t>
            </a:r>
            <a:r>
              <a:rPr lang="en-US" dirty="0" smtClean="0"/>
              <a:t> </a:t>
            </a:r>
            <a:r>
              <a:rPr lang="en-US" dirty="0" err="1" smtClean="0"/>
              <a:t>Berntsen</a:t>
            </a:r>
            <a:r>
              <a:rPr lang="en-US" dirty="0" smtClean="0"/>
              <a:t>: hosted the first European IWMO meeting (2013)</a:t>
            </a:r>
            <a:endParaRPr lang="en-US" dirty="0"/>
          </a:p>
        </p:txBody>
      </p:sp>
      <p:pic>
        <p:nvPicPr>
          <p:cNvPr id="12" name="Picture 11" descr="Jianping_Gan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53000" y="3618745"/>
            <a:ext cx="990600" cy="118185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105400" y="4724400"/>
            <a:ext cx="6814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J. </a:t>
            </a:r>
            <a:r>
              <a:rPr lang="en-US" sz="1600" dirty="0" err="1" smtClean="0"/>
              <a:t>Gan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ttendence_champions.png"/>
          <p:cNvPicPr>
            <a:picLocks noChangeAspect="1"/>
          </p:cNvPicPr>
          <p:nvPr/>
        </p:nvPicPr>
        <p:blipFill>
          <a:blip r:embed="rId2" cstate="print"/>
          <a:srcRect t="12646" r="8936"/>
          <a:stretch>
            <a:fillRect/>
          </a:stretch>
        </p:blipFill>
        <p:spPr>
          <a:xfrm>
            <a:off x="652948" y="1053469"/>
            <a:ext cx="8338652" cy="5652131"/>
          </a:xfrm>
          <a:prstGeom prst="rect">
            <a:avLst/>
          </a:prstGeom>
          <a:ln>
            <a:solidFill>
              <a:prstClr val="black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228600" y="0"/>
            <a:ext cx="8686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The most dedicated attendees…</a:t>
            </a:r>
          </a:p>
          <a:p>
            <a:pPr algn="ctr"/>
            <a:r>
              <a:rPr lang="en-US" sz="2400" dirty="0" smtClean="0"/>
              <a:t>(number of users meeting attended 1996-2015)</a:t>
            </a:r>
          </a:p>
        </p:txBody>
      </p:sp>
      <p:pic>
        <p:nvPicPr>
          <p:cNvPr id="8" name="Picture 7" descr="Ezer_sm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0" y="4495800"/>
            <a:ext cx="896610" cy="1079500"/>
          </a:xfrm>
          <a:prstGeom prst="rect">
            <a:avLst/>
          </a:prstGeom>
        </p:spPr>
      </p:pic>
      <p:pic>
        <p:nvPicPr>
          <p:cNvPr id="9" name="Picture 8" descr="wang_hu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48549" y="4524375"/>
            <a:ext cx="904651" cy="1114425"/>
          </a:xfrm>
          <a:prstGeom prst="rect">
            <a:avLst/>
          </a:prstGeom>
        </p:spPr>
      </p:pic>
      <p:pic>
        <p:nvPicPr>
          <p:cNvPr id="10" name="Picture 9" descr="H.Xue.jpg"/>
          <p:cNvPicPr>
            <a:picLocks noChangeAspect="1"/>
          </p:cNvPicPr>
          <p:nvPr/>
        </p:nvPicPr>
        <p:blipFill>
          <a:blip r:embed="rId5" cstate="print"/>
          <a:srcRect b="17455"/>
          <a:stretch>
            <a:fillRect/>
          </a:stretch>
        </p:blipFill>
        <p:spPr>
          <a:xfrm>
            <a:off x="1198765" y="4495800"/>
            <a:ext cx="858635" cy="1053570"/>
          </a:xfrm>
          <a:prstGeom prst="rect">
            <a:avLst/>
          </a:prstGeom>
        </p:spPr>
      </p:pic>
      <p:pic>
        <p:nvPicPr>
          <p:cNvPr id="11" name="Picture 10" descr="Mellor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429000" y="4495800"/>
            <a:ext cx="838200" cy="1117600"/>
          </a:xfrm>
          <a:prstGeom prst="rect">
            <a:avLst/>
          </a:prstGeom>
        </p:spPr>
      </p:pic>
      <p:pic>
        <p:nvPicPr>
          <p:cNvPr id="12" name="Picture 11" descr="Oey-LieYauw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495800" y="4526280"/>
            <a:ext cx="960120" cy="960120"/>
          </a:xfrm>
          <a:prstGeom prst="rect">
            <a:avLst/>
          </a:prstGeom>
        </p:spPr>
      </p:pic>
      <p:pic>
        <p:nvPicPr>
          <p:cNvPr id="13" name="Picture 12" descr="Miyazawa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848600" y="4572000"/>
            <a:ext cx="897914" cy="1066800"/>
          </a:xfrm>
          <a:prstGeom prst="rect">
            <a:avLst/>
          </a:prstGeom>
        </p:spPr>
      </p:pic>
      <p:pic>
        <p:nvPicPr>
          <p:cNvPr id="14" name="Picture 13" descr="Jianping_Gan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705601" y="4571999"/>
            <a:ext cx="914400" cy="10909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7813" t="20000" r="24375" b="7500"/>
          <a:stretch>
            <a:fillRect/>
          </a:stretch>
        </p:blipFill>
        <p:spPr bwMode="auto">
          <a:xfrm>
            <a:off x="1219200" y="91440"/>
            <a:ext cx="7195371" cy="6766560"/>
          </a:xfrm>
          <a:prstGeom prst="rect">
            <a:avLst/>
          </a:prstGeom>
          <a:noFill/>
          <a:ln w="9525">
            <a:solidFill>
              <a:prstClr val="black"/>
            </a:solidFill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447800" y="457200"/>
            <a:ext cx="14638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Princeton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June 1996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28800" y="6553200"/>
            <a:ext cx="647700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6038"/>
            <a:ext cx="9144000" cy="792162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Some milestones in the development of POM (1974-2016):</a:t>
            </a:r>
            <a:br>
              <a:rPr lang="en-US" sz="3200" dirty="0" smtClean="0"/>
            </a:br>
            <a:r>
              <a:rPr lang="en-US" sz="2200" dirty="0" smtClean="0"/>
              <a:t>(some developments later adapted by other models…)</a:t>
            </a:r>
            <a:endParaRPr lang="en-US" sz="2200" dirty="0"/>
          </a:p>
        </p:txBody>
      </p:sp>
      <p:sp>
        <p:nvSpPr>
          <p:cNvPr id="3" name="TextBox 2"/>
          <p:cNvSpPr txBox="1"/>
          <p:nvPr/>
        </p:nvSpPr>
        <p:spPr>
          <a:xfrm>
            <a:off x="152400" y="914400"/>
            <a:ext cx="88392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 Mellor &amp; Yamada (1974, 1982): M-Y turbulence model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Blumberg &amp; Mellor (1983, 1987):  “Blumberg-Mellor” model 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commercial versions: “</a:t>
            </a:r>
            <a:r>
              <a:rPr lang="en-US" sz="2000" dirty="0" err="1" smtClean="0"/>
              <a:t>Dynalysis</a:t>
            </a:r>
            <a:r>
              <a:rPr lang="en-US" sz="2000" dirty="0" smtClean="0"/>
              <a:t> of Princeton model”, “ECOM model”</a:t>
            </a:r>
          </a:p>
          <a:p>
            <a:r>
              <a:rPr lang="en-US" sz="2000" dirty="0" smtClean="0"/>
              <a:t>					</a:t>
            </a:r>
            <a:r>
              <a:rPr lang="en-US" sz="2000" dirty="0" smtClean="0"/>
              <a:t>since the 1990s known as     </a:t>
            </a:r>
            <a:r>
              <a:rPr lang="en-US" sz="2000" dirty="0" smtClean="0">
                <a:solidFill>
                  <a:srgbClr val="FFFF00"/>
                </a:solidFill>
              </a:rPr>
              <a:t>POM</a:t>
            </a:r>
            <a:endParaRPr lang="en-US" sz="2000" dirty="0" smtClean="0">
              <a:solidFill>
                <a:srgbClr val="FFFF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</a:t>
            </a:r>
            <a:r>
              <a:rPr lang="en-US" sz="2000" dirty="0" err="1" smtClean="0"/>
              <a:t>Galperin</a:t>
            </a:r>
            <a:r>
              <a:rPr lang="en-US" sz="2000" dirty="0" smtClean="0"/>
              <a:t>, </a:t>
            </a:r>
            <a:r>
              <a:rPr lang="en-US" sz="2000" dirty="0" err="1" smtClean="0"/>
              <a:t>Kantha</a:t>
            </a:r>
            <a:r>
              <a:rPr lang="en-US" sz="2000" dirty="0" smtClean="0"/>
              <a:t>, Mellor, others (1990- ): improved </a:t>
            </a:r>
            <a:r>
              <a:rPr lang="en-US" sz="2000" i="1" u="sng" dirty="0" smtClean="0"/>
              <a:t>turbulence scheme 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</a:t>
            </a:r>
            <a:r>
              <a:rPr lang="en-US" sz="2000" dirty="0" err="1" smtClean="0"/>
              <a:t>Hakkinen</a:t>
            </a:r>
            <a:r>
              <a:rPr lang="en-US" sz="2000" dirty="0" smtClean="0"/>
              <a:t>, </a:t>
            </a:r>
            <a:r>
              <a:rPr lang="en-US" sz="2000" dirty="0" err="1" smtClean="0"/>
              <a:t>Kantha</a:t>
            </a:r>
            <a:r>
              <a:rPr lang="en-US" sz="2000" dirty="0" smtClean="0"/>
              <a:t>, Mellor (1990- ): </a:t>
            </a:r>
            <a:r>
              <a:rPr lang="en-US" sz="2000" i="1" u="sng" dirty="0" smtClean="0"/>
              <a:t>Sea-Ice</a:t>
            </a:r>
            <a:r>
              <a:rPr lang="en-US" sz="2000" dirty="0" smtClean="0"/>
              <a:t> model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Mellor (1991): new </a:t>
            </a:r>
            <a:r>
              <a:rPr lang="en-US" sz="2000" i="1" u="sng" dirty="0" smtClean="0"/>
              <a:t>Equation of State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</a:t>
            </a:r>
            <a:r>
              <a:rPr lang="en-US" sz="2000" dirty="0" err="1" smtClean="0"/>
              <a:t>Mellor&amp;Ezer</a:t>
            </a:r>
            <a:r>
              <a:rPr lang="en-US" sz="2000" dirty="0" smtClean="0"/>
              <a:t> (1991): </a:t>
            </a:r>
            <a:r>
              <a:rPr lang="en-US" sz="2000" i="1" u="sng" dirty="0" smtClean="0"/>
              <a:t>Data assimilation scheme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Blumberg, Jewell, Wang, others (1993- ): </a:t>
            </a:r>
            <a:r>
              <a:rPr lang="en-US" sz="2000" i="1" u="sng" dirty="0" smtClean="0"/>
              <a:t>Sediment transport </a:t>
            </a:r>
            <a:r>
              <a:rPr lang="en-US" sz="2000" dirty="0" smtClean="0"/>
              <a:t>model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</a:t>
            </a:r>
            <a:r>
              <a:rPr lang="en-US" sz="2000" dirty="0" err="1" smtClean="0"/>
              <a:t>Ezer</a:t>
            </a:r>
            <a:r>
              <a:rPr lang="en-US" sz="2000" dirty="0" smtClean="0"/>
              <a:t> &amp; Mellor (1995): </a:t>
            </a:r>
            <a:r>
              <a:rPr lang="en-US" sz="2000" dirty="0" err="1" smtClean="0">
                <a:solidFill>
                  <a:srgbClr val="FFFF00"/>
                </a:solidFill>
              </a:rPr>
              <a:t>POMnb</a:t>
            </a:r>
            <a:r>
              <a:rPr lang="en-US" sz="2000" dirty="0" smtClean="0"/>
              <a:t>, </a:t>
            </a:r>
            <a:r>
              <a:rPr lang="en-US" sz="2000" i="1" u="sng" dirty="0" smtClean="0"/>
              <a:t>Non-</a:t>
            </a:r>
            <a:r>
              <a:rPr lang="en-US" sz="2000" i="1" u="sng" dirty="0" err="1" smtClean="0"/>
              <a:t>Boussinesq</a:t>
            </a:r>
            <a:r>
              <a:rPr lang="en-US" sz="2000" dirty="0" smtClean="0"/>
              <a:t> version of POM</a:t>
            </a:r>
          </a:p>
          <a:p>
            <a:r>
              <a:rPr lang="en-US" sz="2000" dirty="0" smtClean="0"/>
              <a:t>						               </a:t>
            </a:r>
            <a:r>
              <a:rPr lang="en-US" sz="2000" dirty="0" smtClean="0">
                <a:solidFill>
                  <a:srgbClr val="FFFF00"/>
                </a:solidFill>
              </a:rPr>
              <a:t>POM98.f (all CAPITAL)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J. Hunter (2001): “Australian POM” </a:t>
            </a:r>
            <a:r>
              <a:rPr lang="en-US" sz="2000" dirty="0" err="1" smtClean="0"/>
              <a:t>OzPOM</a:t>
            </a:r>
            <a:r>
              <a:rPr lang="en-US" sz="2000" dirty="0" smtClean="0"/>
              <a:t> </a:t>
            </a:r>
            <a:r>
              <a:rPr lang="en-US" sz="2000" dirty="0" smtClean="0">
                <a:sym typeface="Wingdings" pitchFamily="2" charset="2"/>
              </a:rPr>
              <a:t> </a:t>
            </a:r>
            <a:r>
              <a:rPr lang="en-US" sz="2000" dirty="0" smtClean="0">
                <a:solidFill>
                  <a:srgbClr val="FFFF00"/>
                </a:solidFill>
                <a:sym typeface="Wingdings" pitchFamily="2" charset="2"/>
              </a:rPr>
              <a:t>pom2k</a:t>
            </a:r>
            <a:r>
              <a:rPr lang="en-US" sz="2000" dirty="0" smtClean="0">
                <a:sym typeface="Wingdings" pitchFamily="2" charset="2"/>
              </a:rPr>
              <a:t> (</a:t>
            </a:r>
            <a:r>
              <a:rPr lang="en-US" sz="2000" i="1" u="sng" dirty="0" err="1" smtClean="0">
                <a:sym typeface="Wingdings" pitchFamily="2" charset="2"/>
              </a:rPr>
              <a:t>netCDF</a:t>
            </a:r>
            <a:r>
              <a:rPr lang="en-US" sz="2000" dirty="0" smtClean="0">
                <a:sym typeface="Wingdings" pitchFamily="2" charset="2"/>
              </a:rPr>
              <a:t> output)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 Mellor et al. (2002): </a:t>
            </a:r>
            <a:r>
              <a:rPr lang="en-US" sz="2000" dirty="0" err="1" smtClean="0">
                <a:solidFill>
                  <a:srgbClr val="FFFF00"/>
                </a:solidFill>
                <a:sym typeface="Wingdings" pitchFamily="2" charset="2"/>
              </a:rPr>
              <a:t>POMgcs</a:t>
            </a:r>
            <a:r>
              <a:rPr lang="en-US" sz="2000" dirty="0" smtClean="0">
                <a:sym typeface="Wingdings" pitchFamily="2" charset="2"/>
              </a:rPr>
              <a:t>, </a:t>
            </a:r>
            <a:r>
              <a:rPr lang="en-US" sz="2000" i="1" u="sng" dirty="0" smtClean="0">
                <a:sym typeface="Wingdings" pitchFamily="2" charset="2"/>
              </a:rPr>
              <a:t>Generalized-coordinate</a:t>
            </a:r>
            <a:r>
              <a:rPr lang="en-US" sz="2000" dirty="0" smtClean="0">
                <a:sym typeface="Wingdings" pitchFamily="2" charset="2"/>
              </a:rPr>
              <a:t> POM</a:t>
            </a:r>
            <a:endParaRPr lang="en-US" sz="2000" i="1" u="sng" dirty="0" smtClean="0">
              <a:sym typeface="Wingdings" pitchFamily="2" charset="2"/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dirty="0" err="1" smtClean="0">
                <a:sym typeface="Wingdings" pitchFamily="2" charset="2"/>
              </a:rPr>
              <a:t>Oey</a:t>
            </a:r>
            <a:r>
              <a:rPr lang="en-US" sz="2000" dirty="0" smtClean="0">
                <a:sym typeface="Wingdings" pitchFamily="2" charset="2"/>
              </a:rPr>
              <a:t> (2005): </a:t>
            </a:r>
            <a:r>
              <a:rPr lang="en-US" sz="2000" dirty="0" err="1" smtClean="0">
                <a:solidFill>
                  <a:srgbClr val="FFFF00"/>
                </a:solidFill>
                <a:sym typeface="Wingdings" pitchFamily="2" charset="2"/>
              </a:rPr>
              <a:t>POMwad</a:t>
            </a:r>
            <a:r>
              <a:rPr lang="en-US" sz="2000" dirty="0" smtClean="0">
                <a:sym typeface="Wingdings" pitchFamily="2" charset="2"/>
              </a:rPr>
              <a:t>,  </a:t>
            </a:r>
            <a:r>
              <a:rPr lang="en-US" sz="2000" i="1" u="sng" dirty="0" smtClean="0">
                <a:sym typeface="Wingdings" pitchFamily="2" charset="2"/>
              </a:rPr>
              <a:t>Wetting and Drying </a:t>
            </a:r>
            <a:r>
              <a:rPr lang="en-US" sz="2000" dirty="0" smtClean="0">
                <a:sym typeface="Wingdings" pitchFamily="2" charset="2"/>
              </a:rPr>
              <a:t>scheme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i="1" u="sng" dirty="0" smtClean="0"/>
              <a:t>Parallel versions </a:t>
            </a:r>
            <a:r>
              <a:rPr lang="en-US" sz="2000" dirty="0" smtClean="0"/>
              <a:t>(2000-2016), latest </a:t>
            </a:r>
            <a:r>
              <a:rPr lang="en-US" sz="2000" dirty="0" err="1" smtClean="0">
                <a:solidFill>
                  <a:srgbClr val="FFFF00"/>
                </a:solidFill>
              </a:rPr>
              <a:t>sbPOM</a:t>
            </a:r>
            <a:r>
              <a:rPr lang="en-US" sz="2000" dirty="0" smtClean="0"/>
              <a:t> (</a:t>
            </a:r>
            <a:r>
              <a:rPr lang="en-US" sz="2000" dirty="0" err="1" smtClean="0"/>
              <a:t>Jordi</a:t>
            </a:r>
            <a:r>
              <a:rPr lang="en-US" sz="2000" dirty="0" smtClean="0"/>
              <a:t> &amp; Wang, 2012)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</a:t>
            </a:r>
            <a:r>
              <a:rPr lang="en-US" sz="2000" dirty="0" smtClean="0">
                <a:sym typeface="Wingdings" pitchFamily="2" charset="2"/>
              </a:rPr>
              <a:t>Mellor (2003-2015): </a:t>
            </a:r>
            <a:r>
              <a:rPr lang="en-US" sz="2000" i="1" u="sng" dirty="0" smtClean="0">
                <a:sym typeface="Wingdings" pitchFamily="2" charset="2"/>
              </a:rPr>
              <a:t>Surface wave-current coupling</a:t>
            </a:r>
            <a:endParaRPr lang="en-US" sz="20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5989638"/>
            <a:ext cx="9144000" cy="792162"/>
          </a:xfrm>
          <a:prstGeom prst="rect">
            <a:avLst/>
          </a:prstGeom>
          <a:solidFill>
            <a:schemeClr val="accent6"/>
          </a:solidFill>
        </p:spPr>
        <p:txBody>
          <a:bodyPr vert="horz" lIns="91440" tIns="45720" rIns="91440" bIns="45720" rtlCol="0" anchor="ctr"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contributors: </a:t>
            </a:r>
          </a:p>
          <a:p>
            <a:pPr algn="ctr">
              <a:spcBef>
                <a:spcPct val="0"/>
              </a:spcBef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Blumberg,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Ezer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Galpering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Hakkinen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Herring, Hunter,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Kantha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Mellor, </a:t>
            </a:r>
            <a:r>
              <a:rPr lang="en-US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Oey</a:t>
            </a:r>
            <a:r>
              <a:rPr lang="en-US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,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Patchen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Wang,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Xue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Yamada,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2812" t="42500" r="5625" b="20000"/>
          <a:stretch>
            <a:fillRect/>
          </a:stretch>
        </p:blipFill>
        <p:spPr bwMode="auto">
          <a:xfrm>
            <a:off x="76200" y="381000"/>
            <a:ext cx="8930881" cy="3461660"/>
          </a:xfrm>
          <a:prstGeom prst="rect">
            <a:avLst/>
          </a:prstGeom>
          <a:noFill/>
          <a:ln w="9525">
            <a:solidFill>
              <a:prstClr val="black"/>
            </a:solidFill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l="2813" t="13750" r="62813" b="80000"/>
          <a:stretch>
            <a:fillRect/>
          </a:stretch>
        </p:blipFill>
        <p:spPr bwMode="auto">
          <a:xfrm>
            <a:off x="1295400" y="381000"/>
            <a:ext cx="2438400" cy="33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524000" y="-76200"/>
            <a:ext cx="647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Numerical ocean modeling is a relatively new field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6396335"/>
            <a:ext cx="876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Examples of some of the milestones in the development of POM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136564" y="4495800"/>
            <a:ext cx="2359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Mellor&amp;Yamada</a:t>
            </a:r>
            <a:r>
              <a:rPr lang="en-US" dirty="0" smtClean="0"/>
              <a:t> (1974)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4419600" y="3886200"/>
            <a:ext cx="0" cy="838200"/>
          </a:xfrm>
          <a:prstGeom prst="straightConnector1">
            <a:avLst/>
          </a:prstGeom>
          <a:ln w="25400">
            <a:solidFill>
              <a:schemeClr val="bg1"/>
            </a:solidFill>
            <a:tailEnd type="arrow"/>
          </a:ln>
          <a:effectLst>
            <a:outerShdw blurRad="50800" dist="50800" dir="5400000" algn="ctr" rotWithShape="0">
              <a:schemeClr val="tx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574115" y="4724400"/>
            <a:ext cx="3064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GOM, Atlantic coast, estuaries 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5562600" y="3886200"/>
            <a:ext cx="0" cy="990600"/>
          </a:xfrm>
          <a:prstGeom prst="straightConnector1">
            <a:avLst/>
          </a:prstGeom>
          <a:ln w="25400">
            <a:solidFill>
              <a:schemeClr val="bg1"/>
            </a:solidFill>
            <a:tailEnd type="arrow"/>
          </a:ln>
          <a:effectLst>
            <a:outerShdw blurRad="50800" dist="50800" dir="5400000" algn="ctr" rotWithShape="0">
              <a:schemeClr val="tx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057400" y="5257800"/>
            <a:ext cx="4816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operational forecast systems, &amp; data assimilation 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6705600" y="3886200"/>
            <a:ext cx="0" cy="1447800"/>
          </a:xfrm>
          <a:prstGeom prst="straightConnector1">
            <a:avLst/>
          </a:prstGeom>
          <a:ln w="25400">
            <a:solidFill>
              <a:schemeClr val="bg1"/>
            </a:solidFill>
            <a:tailEnd type="arrow"/>
          </a:ln>
          <a:effectLst>
            <a:outerShdw blurRad="50800" dist="50800" dir="5400000" algn="ctr" rotWithShape="0">
              <a:schemeClr val="tx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038600" y="4953000"/>
            <a:ext cx="23596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Sea-ice coupled model 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6324600" y="3886200"/>
            <a:ext cx="0" cy="1143000"/>
          </a:xfrm>
          <a:prstGeom prst="straightConnector1">
            <a:avLst/>
          </a:prstGeom>
          <a:ln w="25400">
            <a:solidFill>
              <a:schemeClr val="bg1"/>
            </a:solidFill>
            <a:tailEnd type="arrow"/>
          </a:ln>
          <a:effectLst>
            <a:outerShdw blurRad="50800" dist="50800" dir="5400000" algn="ctr" rotWithShape="0">
              <a:schemeClr val="tx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7696200" y="3886200"/>
            <a:ext cx="0" cy="1676400"/>
          </a:xfrm>
          <a:prstGeom prst="straightConnector1">
            <a:avLst/>
          </a:prstGeom>
          <a:ln w="25400">
            <a:solidFill>
              <a:schemeClr val="bg1"/>
            </a:solidFill>
            <a:tailEnd type="arrow"/>
          </a:ln>
          <a:effectLst>
            <a:outerShdw blurRad="50800" dist="50800" dir="5400000" algn="ctr" rotWithShape="0">
              <a:schemeClr val="tx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693697" y="5498068"/>
            <a:ext cx="31549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basin-scale and climate models 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029200" y="1600200"/>
            <a:ext cx="1981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1993: 1</a:t>
            </a:r>
            <a:r>
              <a:rPr lang="en-US" baseline="30000" dirty="0" smtClean="0">
                <a:solidFill>
                  <a:schemeClr val="bg1"/>
                </a:solidFill>
              </a:rPr>
              <a:t>st</a:t>
            </a:r>
            <a:r>
              <a:rPr lang="en-US" dirty="0" smtClean="0">
                <a:solidFill>
                  <a:schemeClr val="bg1"/>
                </a:solidFill>
              </a:rPr>
              <a:t> web browser Mosaic </a:t>
            </a:r>
            <a:r>
              <a:rPr lang="en-US" dirty="0" smtClean="0">
                <a:solidFill>
                  <a:schemeClr val="bg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010400" y="1981200"/>
            <a:ext cx="1600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/>
              <a:buChar char="ß"/>
            </a:pPr>
            <a:r>
              <a:rPr lang="en-US" dirty="0" smtClean="0">
                <a:solidFill>
                  <a:schemeClr val="bg1"/>
                </a:solidFill>
              </a:rPr>
              <a:t>1994: POM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           on web 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938" t="13750" r="19687" b="12500"/>
          <a:stretch>
            <a:fillRect/>
          </a:stretch>
        </p:blipFill>
        <p:spPr bwMode="auto">
          <a:xfrm>
            <a:off x="4572001" y="76199"/>
            <a:ext cx="4495800" cy="3132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938" t="12500" r="23437" b="13750"/>
          <a:stretch>
            <a:fillRect/>
          </a:stretch>
        </p:blipFill>
        <p:spPr bwMode="auto">
          <a:xfrm>
            <a:off x="4490822" y="3352800"/>
            <a:ext cx="4653178" cy="340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76200" y="152400"/>
            <a:ext cx="4419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1991: POM Users Group established</a:t>
            </a:r>
          </a:p>
          <a:p>
            <a:r>
              <a:rPr lang="en-US" sz="2000" dirty="0" smtClean="0"/>
              <a:t>	(~ 20 users)</a:t>
            </a:r>
          </a:p>
          <a:p>
            <a:r>
              <a:rPr lang="en-US" sz="2000" dirty="0" smtClean="0"/>
              <a:t>1994: First POM web site was set</a:t>
            </a:r>
          </a:p>
          <a:p>
            <a:r>
              <a:rPr lang="en-US" sz="2000" dirty="0" smtClean="0"/>
              <a:t>       (www.aos.princeton.edu)</a:t>
            </a:r>
          </a:p>
          <a:p>
            <a:r>
              <a:rPr lang="en-US" sz="2000" dirty="0" smtClean="0"/>
              <a:t>	 (~ 60 users)</a:t>
            </a:r>
          </a:p>
          <a:p>
            <a:r>
              <a:rPr lang="en-US" sz="2000" dirty="0" smtClean="0"/>
              <a:t>[one of the first community ocean model codes to be freely available to all users and provided online]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6073914"/>
            <a:ext cx="42743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2016  (~6000 current &amp; past users)</a:t>
            </a:r>
          </a:p>
          <a:p>
            <a:pPr algn="ctr"/>
            <a:r>
              <a:rPr lang="en-US" sz="2000" dirty="0" smtClean="0"/>
              <a:t>(http://www.ccpo.odu.edu/POMWEB/)</a:t>
            </a:r>
          </a:p>
        </p:txBody>
      </p:sp>
      <p:pic>
        <p:nvPicPr>
          <p:cNvPr id="6" name="Picture 5" descr="POMusers.png"/>
          <p:cNvPicPr>
            <a:picLocks noChangeAspect="1"/>
          </p:cNvPicPr>
          <p:nvPr/>
        </p:nvPicPr>
        <p:blipFill>
          <a:blip r:embed="rId4" cstate="print"/>
          <a:srcRect l="7500" t="6667" r="8750" b="5000"/>
          <a:stretch>
            <a:fillRect/>
          </a:stretch>
        </p:blipFill>
        <p:spPr>
          <a:xfrm>
            <a:off x="-11208" y="2667000"/>
            <a:ext cx="4354608" cy="3444664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362200" y="2895600"/>
            <a:ext cx="1676400" cy="1905000"/>
          </a:xfrm>
          <a:prstGeom prst="line">
            <a:avLst/>
          </a:prstGeom>
          <a:ln w="25400">
            <a:solidFill>
              <a:schemeClr val="bg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53556" y="2971800"/>
            <a:ext cx="2197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POM registered users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11250" t="28750" r="12188" b="17500"/>
          <a:stretch>
            <a:fillRect/>
          </a:stretch>
        </p:blipFill>
        <p:spPr bwMode="auto">
          <a:xfrm>
            <a:off x="1729592" y="512178"/>
            <a:ext cx="6119007" cy="3221622"/>
          </a:xfrm>
          <a:prstGeom prst="rect">
            <a:avLst/>
          </a:prstGeom>
          <a:noFill/>
          <a:ln w="9525">
            <a:solidFill>
              <a:prstClr val="black"/>
            </a:solidFill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 l="4688" t="15000" r="73125" b="47500"/>
          <a:stretch>
            <a:fillRect/>
          </a:stretch>
        </p:blipFill>
        <p:spPr bwMode="auto">
          <a:xfrm>
            <a:off x="76201" y="3880907"/>
            <a:ext cx="2288950" cy="2900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 l="4688" t="17500" r="73125" b="47500"/>
          <a:stretch>
            <a:fillRect/>
          </a:stretch>
        </p:blipFill>
        <p:spPr bwMode="auto">
          <a:xfrm>
            <a:off x="6857999" y="4078036"/>
            <a:ext cx="2286001" cy="2703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 l="4688" t="52500" r="73125" b="7500"/>
          <a:stretch>
            <a:fillRect/>
          </a:stretch>
        </p:blipFill>
        <p:spPr bwMode="auto">
          <a:xfrm>
            <a:off x="2438400" y="3794513"/>
            <a:ext cx="2209800" cy="298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 l="4688" t="52500" r="73125" b="7500"/>
          <a:stretch>
            <a:fillRect/>
          </a:stretch>
        </p:blipFill>
        <p:spPr bwMode="auto">
          <a:xfrm>
            <a:off x="4696002" y="3962400"/>
            <a:ext cx="2085798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38979" y="87868"/>
            <a:ext cx="80954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Recent viewers of the POM web site (http://www.ccpo.odu.edu/POMWEB/)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0"/>
            <a:ext cx="9144000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Until the 1980s: very few models (POM/Princeton, MOM/GFDL, HOPS/Harvard)</a:t>
            </a:r>
          </a:p>
          <a:p>
            <a:pPr algn="ctr"/>
            <a:endParaRPr lang="en-US" sz="2000" dirty="0" smtClean="0"/>
          </a:p>
          <a:p>
            <a:pPr algn="ctr"/>
            <a:r>
              <a:rPr lang="en-US" sz="2000" dirty="0" smtClean="0"/>
              <a:t> </a:t>
            </a:r>
            <a:r>
              <a:rPr lang="en-US" sz="2400" dirty="0" smtClean="0"/>
              <a:t>Development and Expansion of ocean models:</a:t>
            </a:r>
          </a:p>
          <a:p>
            <a:endParaRPr lang="en-US" sz="2000" dirty="0" smtClean="0"/>
          </a:p>
          <a:p>
            <a:pPr algn="ctr"/>
            <a:r>
              <a:rPr lang="en-US" sz="2000" u="sng" dirty="0" smtClean="0"/>
              <a:t>Sigma </a:t>
            </a:r>
            <a:r>
              <a:rPr lang="en-US" sz="2000" u="sng" dirty="0" err="1" smtClean="0"/>
              <a:t>coord</a:t>
            </a:r>
            <a:r>
              <a:rPr lang="en-US" sz="2000" u="sng" dirty="0" smtClean="0"/>
              <a:t> models</a:t>
            </a:r>
          </a:p>
          <a:p>
            <a:r>
              <a:rPr lang="en-US" sz="2000" dirty="0" smtClean="0">
                <a:sym typeface="Wingdings" pitchFamily="2" charset="2"/>
              </a:rPr>
              <a:t>POM (</a:t>
            </a:r>
            <a:r>
              <a:rPr lang="en-US" sz="2000" dirty="0" err="1" smtClean="0">
                <a:sym typeface="Wingdings" pitchFamily="2" charset="2"/>
              </a:rPr>
              <a:t>POMnb</a:t>
            </a:r>
            <a:r>
              <a:rPr lang="en-US" sz="2000" dirty="0" smtClean="0">
                <a:sym typeface="Wingdings" pitchFamily="2" charset="2"/>
              </a:rPr>
              <a:t>, </a:t>
            </a:r>
            <a:r>
              <a:rPr lang="en-US" sz="2000" dirty="0" err="1" smtClean="0">
                <a:sym typeface="Wingdings" pitchFamily="2" charset="2"/>
              </a:rPr>
              <a:t>POMgcs</a:t>
            </a:r>
            <a:r>
              <a:rPr lang="en-US" sz="2000" dirty="0" smtClean="0">
                <a:sym typeface="Wingdings" pitchFamily="2" charset="2"/>
              </a:rPr>
              <a:t>, </a:t>
            </a:r>
            <a:r>
              <a:rPr lang="en-US" sz="2000" dirty="0" err="1" smtClean="0">
                <a:sym typeface="Wingdings" pitchFamily="2" charset="2"/>
              </a:rPr>
              <a:t>mpiPOM</a:t>
            </a:r>
            <a:r>
              <a:rPr lang="en-US" sz="2000" dirty="0" smtClean="0">
                <a:sym typeface="Wingdings" pitchFamily="2" charset="2"/>
              </a:rPr>
              <a:t>)  CUPOM  ECOM  NCOM  FVCOM</a:t>
            </a:r>
          </a:p>
          <a:p>
            <a:r>
              <a:rPr lang="en-US" sz="2000" dirty="0" smtClean="0">
                <a:sym typeface="Wingdings" pitchFamily="2" charset="2"/>
              </a:rPr>
              <a:t>SPEM  SCRUM  TOMS   ROMS</a:t>
            </a:r>
          </a:p>
          <a:p>
            <a:endParaRPr lang="en-US" sz="2000" dirty="0" smtClean="0">
              <a:sym typeface="Wingdings" pitchFamily="2" charset="2"/>
            </a:endParaRPr>
          </a:p>
          <a:p>
            <a:pPr algn="ctr"/>
            <a:r>
              <a:rPr lang="en-US" sz="2000" u="sng" dirty="0" err="1" smtClean="0"/>
              <a:t>Isopycnal</a:t>
            </a:r>
            <a:r>
              <a:rPr lang="en-US" sz="2000" u="sng" dirty="0" smtClean="0"/>
              <a:t> models</a:t>
            </a:r>
          </a:p>
          <a:p>
            <a:r>
              <a:rPr lang="en-US" sz="2000" dirty="0" smtClean="0">
                <a:sym typeface="Wingdings" pitchFamily="2" charset="2"/>
              </a:rPr>
              <a:t>MICOM  HYCOM   ;  HIM  GOLD</a:t>
            </a:r>
          </a:p>
          <a:p>
            <a:endParaRPr lang="en-US" sz="2000" dirty="0" smtClean="0">
              <a:sym typeface="Wingdings" pitchFamily="2" charset="2"/>
            </a:endParaRPr>
          </a:p>
          <a:p>
            <a:pPr algn="ctr"/>
            <a:r>
              <a:rPr lang="en-US" sz="2000" u="sng" dirty="0" smtClean="0"/>
              <a:t>Z-level models</a:t>
            </a:r>
            <a:endParaRPr lang="en-US" sz="2000" dirty="0" smtClean="0">
              <a:sym typeface="Wingdings" pitchFamily="2" charset="2"/>
            </a:endParaRPr>
          </a:p>
          <a:p>
            <a:r>
              <a:rPr lang="en-US" sz="2000" dirty="0" smtClean="0">
                <a:sym typeface="Wingdings" pitchFamily="2" charset="2"/>
              </a:rPr>
              <a:t>MOM  POP  OPA   NEMO</a:t>
            </a:r>
          </a:p>
          <a:p>
            <a:endParaRPr lang="en-US" sz="2000" dirty="0" smtClean="0">
              <a:sym typeface="Wingdings" pitchFamily="2" charset="2"/>
            </a:endParaRPr>
          </a:p>
          <a:p>
            <a:endParaRPr lang="en-US" sz="2000" dirty="0" smtClean="0">
              <a:sym typeface="Wingdings" pitchFamily="2" charset="2"/>
            </a:endParaRPr>
          </a:p>
          <a:p>
            <a:pPr algn="ctr"/>
            <a:r>
              <a:rPr lang="en-US" sz="2000" dirty="0" smtClean="0">
                <a:sym typeface="Wingdings" pitchFamily="2" charset="2"/>
              </a:rPr>
              <a:t>Now: many generalized-coordinates or hybrid models </a:t>
            </a:r>
          </a:p>
          <a:p>
            <a:pPr algn="ctr"/>
            <a:r>
              <a:rPr lang="en-US" sz="2000" dirty="0" smtClean="0">
                <a:sym typeface="Wingdings" pitchFamily="2" charset="2"/>
              </a:rPr>
              <a:t>that combine different grids in a single code</a:t>
            </a:r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 l="19688" t="17500" r="26250" b="21250"/>
          <a:stretch>
            <a:fillRect/>
          </a:stretch>
        </p:blipFill>
        <p:spPr bwMode="auto">
          <a:xfrm>
            <a:off x="914400" y="609600"/>
            <a:ext cx="7315200" cy="6214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533731" y="76200"/>
            <a:ext cx="5933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(incomplete)  List of Ocean Circulation Models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845.JPG"/>
          <p:cNvPicPr>
            <a:picLocks noChangeAspect="1"/>
          </p:cNvPicPr>
          <p:nvPr/>
        </p:nvPicPr>
        <p:blipFill>
          <a:blip r:embed="rId2" cstate="print"/>
          <a:srcRect t="2059" r="27794" b="5000"/>
          <a:stretch>
            <a:fillRect/>
          </a:stretch>
        </p:blipFill>
        <p:spPr>
          <a:xfrm rot="5400000">
            <a:off x="1186410" y="577088"/>
            <a:ext cx="6313979" cy="609600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4764449" y="0"/>
            <a:ext cx="27793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Remember these?....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981200"/>
            <a:ext cx="1600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model code saved on a “floppy” </a:t>
            </a:r>
            <a:r>
              <a:rPr lang="en-US" sz="2000" dirty="0" smtClean="0">
                <a:sym typeface="Wingdings" pitchFamily="2" charset="2"/>
              </a:rPr>
              <a:t>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7391400" y="3124200"/>
            <a:ext cx="1752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1989: </a:t>
            </a:r>
          </a:p>
          <a:p>
            <a:r>
              <a:rPr lang="en-US" sz="2000" dirty="0" smtClean="0"/>
              <a:t>Model output saved on GFDL</a:t>
            </a:r>
            <a:r>
              <a:rPr lang="en-US" sz="2000" dirty="0" smtClean="0">
                <a:sym typeface="Wingdings" pitchFamily="2" charset="2"/>
              </a:rPr>
              <a:t>  </a:t>
            </a:r>
            <a:r>
              <a:rPr lang="en-US" sz="2000" dirty="0" smtClean="0"/>
              <a:t>computer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5671857" y="647700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1989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6324600" y="2133600"/>
            <a:ext cx="1752600" cy="990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391400" y="1524000"/>
            <a:ext cx="17489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George L. Mellor</a:t>
            </a:r>
          </a:p>
          <a:p>
            <a:r>
              <a:rPr lang="en-US" dirty="0" smtClean="0"/>
              <a:t>code at GFDL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6200" y="0"/>
            <a:ext cx="38688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Technology had changed …....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76200"/>
            <a:ext cx="8915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Improved computation capabilities allows expanding models to finer grids and larger scale problems</a:t>
            </a:r>
          </a:p>
          <a:p>
            <a:pPr algn="ctr"/>
            <a:r>
              <a:rPr lang="en-US" sz="2400" dirty="0" smtClean="0"/>
              <a:t>(examples from few applications of POM to Atlantic Ocean)  </a:t>
            </a: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 cstate="print"/>
          <a:srcRect l="33745" t="27596" r="32995" b="14398"/>
          <a:stretch>
            <a:fillRect/>
          </a:stretch>
        </p:blipFill>
        <p:spPr bwMode="auto">
          <a:xfrm>
            <a:off x="6629400" y="4121681"/>
            <a:ext cx="2438400" cy="265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16875" t="26250" r="16875" b="22500"/>
          <a:stretch>
            <a:fillRect/>
          </a:stretch>
        </p:blipFill>
        <p:spPr bwMode="auto">
          <a:xfrm>
            <a:off x="2778113" y="4648200"/>
            <a:ext cx="3546487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 l="39375" t="16250" r="13125" b="8750"/>
          <a:stretch>
            <a:fillRect/>
          </a:stretch>
        </p:blipFill>
        <p:spPr bwMode="auto">
          <a:xfrm>
            <a:off x="0" y="3790573"/>
            <a:ext cx="2590800" cy="3067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 l="23438" t="20000" r="33750" b="15000"/>
          <a:stretch>
            <a:fillRect/>
          </a:stretch>
        </p:blipFill>
        <p:spPr bwMode="auto">
          <a:xfrm>
            <a:off x="76200" y="2476884"/>
            <a:ext cx="702474" cy="799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109257" y="213360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1983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71257" y="350520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1997</a:t>
            </a:r>
            <a:endParaRPr 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 l="20625" t="16250" r="31875" b="7500"/>
          <a:stretch>
            <a:fillRect/>
          </a:stretch>
        </p:blipFill>
        <p:spPr bwMode="auto">
          <a:xfrm>
            <a:off x="2438400" y="1838677"/>
            <a:ext cx="1447800" cy="1742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2907255" y="1535668"/>
            <a:ext cx="674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1991</a:t>
            </a:r>
            <a:endParaRPr lang="en-US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/>
          <a:srcRect l="28125" t="25000" r="20625" b="16250"/>
          <a:stretch>
            <a:fillRect/>
          </a:stretch>
        </p:blipFill>
        <p:spPr bwMode="auto">
          <a:xfrm>
            <a:off x="3982823" y="1828800"/>
            <a:ext cx="2113177" cy="1816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4757457" y="153566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1994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267200" y="435506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2000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 cstate="print"/>
          <a:srcRect l="38437" t="21250" r="17813" b="32500"/>
          <a:stretch>
            <a:fillRect/>
          </a:stretch>
        </p:blipFill>
        <p:spPr bwMode="auto">
          <a:xfrm>
            <a:off x="6172200" y="1503059"/>
            <a:ext cx="2895600" cy="2295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7348257" y="123086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1994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7266848" y="3810000"/>
            <a:ext cx="119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1992-2016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9" cstate="print"/>
          <a:srcRect l="17813" t="18750" r="43125" b="35000"/>
          <a:stretch>
            <a:fillRect/>
          </a:stretch>
        </p:blipFill>
        <p:spPr bwMode="auto">
          <a:xfrm>
            <a:off x="914400" y="2209800"/>
            <a:ext cx="1407646" cy="124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1219200" y="191666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1985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14063" t="42500" r="60938" b="18750"/>
          <a:stretch>
            <a:fillRect/>
          </a:stretch>
        </p:blipFill>
        <p:spPr bwMode="auto">
          <a:xfrm rot="16200000">
            <a:off x="4964867" y="3654228"/>
            <a:ext cx="2963305" cy="3444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l="64688" t="42500" r="10312" b="18750"/>
          <a:stretch>
            <a:fillRect/>
          </a:stretch>
        </p:blipFill>
        <p:spPr bwMode="auto">
          <a:xfrm rot="16200000">
            <a:off x="698582" y="3639688"/>
            <a:ext cx="2976929" cy="3459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33400" y="3486090"/>
            <a:ext cx="33597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Observed SST on  28-Feb-1995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4800600" y="3486090"/>
            <a:ext cx="33565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Predicted SST on  28-Feb-1995</a:t>
            </a:r>
            <a:endParaRPr lang="en-US" sz="20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 l="24375" t="33750" r="19688" b="30000"/>
          <a:stretch>
            <a:fillRect/>
          </a:stretch>
        </p:blipFill>
        <p:spPr bwMode="auto">
          <a:xfrm>
            <a:off x="1688424" y="152400"/>
            <a:ext cx="6083976" cy="2956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676400" y="762000"/>
            <a:ext cx="60198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1996: one of the first operational ocean forecast systems (developed at Princeton and operated at NOAA/NMC, now NCEP)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5000" t="32500" r="6563" b="8750"/>
          <a:stretch>
            <a:fillRect/>
          </a:stretch>
        </p:blipFill>
        <p:spPr bwMode="auto">
          <a:xfrm>
            <a:off x="78986" y="990600"/>
            <a:ext cx="9034649" cy="5074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533400" y="4876800"/>
            <a:ext cx="1214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(</a:t>
            </a:r>
            <a:r>
              <a:rPr lang="en-US" dirty="0" err="1" smtClean="0">
                <a:solidFill>
                  <a:schemeClr val="bg1"/>
                </a:solidFill>
              </a:rPr>
              <a:t>Oey</a:t>
            </a:r>
            <a:r>
              <a:rPr lang="en-US" dirty="0" smtClean="0">
                <a:solidFill>
                  <a:schemeClr val="bg1"/>
                </a:solidFill>
              </a:rPr>
              <a:t> et al.)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304800"/>
            <a:ext cx="77434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Today: many basin-scale and global ocean forecast systems…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orldMap_small.jpg"/>
          <p:cNvPicPr>
            <a:picLocks noChangeAspect="1"/>
          </p:cNvPicPr>
          <p:nvPr/>
        </p:nvPicPr>
        <p:blipFill>
          <a:blip r:embed="rId3" cstate="print"/>
          <a:srcRect l="35487" t="20071" r="44031" b="54739"/>
          <a:stretch>
            <a:fillRect/>
          </a:stretch>
        </p:blipFill>
        <p:spPr>
          <a:xfrm>
            <a:off x="76200" y="797394"/>
            <a:ext cx="9003680" cy="59844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55101" y="0"/>
            <a:ext cx="60111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20 Years History of Ocean Modeling  Meetings:</a:t>
            </a:r>
          </a:p>
          <a:p>
            <a:pPr algn="ctr"/>
            <a:r>
              <a:rPr lang="en-US" sz="2400" dirty="0" smtClean="0"/>
              <a:t>POM /Sigma-</a:t>
            </a:r>
            <a:r>
              <a:rPr lang="en-US" sz="2400" dirty="0" err="1" smtClean="0"/>
              <a:t>Coord</a:t>
            </a:r>
            <a:r>
              <a:rPr lang="en-US" sz="2400" dirty="0" smtClean="0"/>
              <a:t> Users’ Group Meetings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241988" y="2743200"/>
            <a:ext cx="2292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1. POM-1996, Princeton, NJ, USA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8" name="5-Point Star 7"/>
          <p:cNvSpPr/>
          <p:nvPr/>
        </p:nvSpPr>
        <p:spPr>
          <a:xfrm>
            <a:off x="5708588" y="4736068"/>
            <a:ext cx="381000" cy="304800"/>
          </a:xfrm>
          <a:prstGeom prst="star5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013388" y="4495800"/>
            <a:ext cx="1911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2. POM-1998 Miami, FL, USA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0" name="5-Point Star 9"/>
          <p:cNvSpPr/>
          <p:nvPr/>
        </p:nvSpPr>
        <p:spPr>
          <a:xfrm>
            <a:off x="7086600" y="2020669"/>
            <a:ext cx="381000" cy="304800"/>
          </a:xfrm>
          <a:prstGeom prst="star5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403788" y="1447800"/>
            <a:ext cx="21400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3. SIG-1999 </a:t>
            </a:r>
          </a:p>
          <a:p>
            <a:pPr algn="ctr"/>
            <a:r>
              <a:rPr lang="en-US" b="1" dirty="0" smtClean="0">
                <a:solidFill>
                  <a:srgbClr val="FFFF00"/>
                </a:solidFill>
              </a:rPr>
              <a:t>Bar Harbor, ME, USA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3" name="5-Point Star 12"/>
          <p:cNvSpPr/>
          <p:nvPr/>
        </p:nvSpPr>
        <p:spPr>
          <a:xfrm>
            <a:off x="6172200" y="2743200"/>
            <a:ext cx="381000" cy="304800"/>
          </a:xfrm>
          <a:prstGeom prst="star5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971800" y="3011268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4. SIG-2001 Boulder, CO, USA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5" name="5-Point Star 14"/>
          <p:cNvSpPr/>
          <p:nvPr/>
        </p:nvSpPr>
        <p:spPr>
          <a:xfrm>
            <a:off x="2971800" y="3011269"/>
            <a:ext cx="381000" cy="304800"/>
          </a:xfrm>
          <a:prstGeom prst="star5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838200" y="1639669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5</a:t>
            </a:r>
            <a:r>
              <a:rPr lang="en-US" b="1" dirty="0" smtClean="0">
                <a:solidFill>
                  <a:srgbClr val="FFFF00"/>
                </a:solidFill>
              </a:rPr>
              <a:t>. SIG-2003</a:t>
            </a:r>
          </a:p>
          <a:p>
            <a:pPr algn="ctr"/>
            <a:r>
              <a:rPr lang="en-US" b="1" dirty="0" smtClean="0">
                <a:solidFill>
                  <a:srgbClr val="FFFF00"/>
                </a:solidFill>
              </a:rPr>
              <a:t>Seattle, WA, USA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7" name="5-Point Star 16"/>
          <p:cNvSpPr/>
          <p:nvPr/>
        </p:nvSpPr>
        <p:spPr>
          <a:xfrm>
            <a:off x="838200" y="1639670"/>
            <a:ext cx="381000" cy="304800"/>
          </a:xfrm>
          <a:prstGeom prst="star5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l="25313" t="20000" r="28125" b="15000"/>
          <a:stretch>
            <a:fillRect/>
          </a:stretch>
        </p:blipFill>
        <p:spPr bwMode="auto">
          <a:xfrm>
            <a:off x="1509081" y="5410200"/>
            <a:ext cx="1310319" cy="13716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 l="24375" t="30000" r="24375" b="23750"/>
          <a:stretch>
            <a:fillRect/>
          </a:stretch>
        </p:blipFill>
        <p:spPr bwMode="auto">
          <a:xfrm>
            <a:off x="2895600" y="5486400"/>
            <a:ext cx="1936534" cy="131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 l="30000" t="15000" r="27187" b="7500"/>
          <a:stretch>
            <a:fillRect/>
          </a:stretch>
        </p:blipFill>
        <p:spPr bwMode="auto">
          <a:xfrm>
            <a:off x="76200" y="4968240"/>
            <a:ext cx="1336113" cy="181356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990600" y="4495800"/>
            <a:ext cx="4612274" cy="646331"/>
          </a:xfrm>
          <a:prstGeom prst="rect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As ocean modeling became more international, why </a:t>
            </a:r>
            <a:r>
              <a:rPr lang="en-US" dirty="0" smtClean="0">
                <a:solidFill>
                  <a:schemeClr val="bg1"/>
                </a:solidFill>
              </a:rPr>
              <a:t>not conquer the rest of the world?...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9" name="Picture 18" descr="wagon.jpg"/>
          <p:cNvPicPr>
            <a:picLocks noChangeAspect="1"/>
          </p:cNvPicPr>
          <p:nvPr/>
        </p:nvPicPr>
        <p:blipFill>
          <a:blip r:embed="rId7" cstate="print"/>
          <a:srcRect t="5731" b="8597"/>
          <a:stretch>
            <a:fillRect/>
          </a:stretch>
        </p:blipFill>
        <p:spPr>
          <a:xfrm flipH="1">
            <a:off x="2851289" y="1524000"/>
            <a:ext cx="2406511" cy="1329677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0" name="TextBox 19"/>
          <p:cNvSpPr txBox="1"/>
          <p:nvPr/>
        </p:nvSpPr>
        <p:spPr>
          <a:xfrm>
            <a:off x="2971800" y="1219200"/>
            <a:ext cx="2138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Westward Expansion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  <p:bldP spid="10" grpId="0" animBg="1"/>
      <p:bldP spid="11" grpId="0"/>
      <p:bldP spid="13" grpId="0" animBg="1"/>
      <p:bldP spid="14" grpId="0"/>
      <p:bldP spid="15" grpId="0" animBg="1"/>
      <p:bldP spid="16" grpId="0"/>
      <p:bldP spid="17" grpId="0" animBg="1"/>
      <p:bldP spid="18" grpId="0" animBg="1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orldMap_small.jpg"/>
          <p:cNvPicPr>
            <a:picLocks noChangeAspect="1"/>
          </p:cNvPicPr>
          <p:nvPr/>
        </p:nvPicPr>
        <p:blipFill>
          <a:blip r:embed="rId2" cstate="print"/>
          <a:srcRect l="2629" t="1216" r="15115" b="608"/>
          <a:stretch>
            <a:fillRect/>
          </a:stretch>
        </p:blipFill>
        <p:spPr>
          <a:xfrm>
            <a:off x="0" y="838200"/>
            <a:ext cx="9144000" cy="58963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43400" y="2362200"/>
            <a:ext cx="990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FF00"/>
                </a:solidFill>
              </a:rPr>
              <a:t>1. 1996</a:t>
            </a:r>
            <a:endParaRPr lang="en-US" sz="1400" b="1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24400" y="3048000"/>
            <a:ext cx="76200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FF00"/>
                </a:solidFill>
              </a:rPr>
              <a:t>2. 1998</a:t>
            </a:r>
            <a:endParaRPr lang="en-US" sz="1400" b="1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0" y="2133600"/>
            <a:ext cx="83820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FF00"/>
                </a:solidFill>
              </a:rPr>
              <a:t>3. 1999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10000" y="2206823"/>
            <a:ext cx="990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FF00"/>
                </a:solidFill>
              </a:rPr>
              <a:t>4. 2001</a:t>
            </a:r>
            <a:endParaRPr lang="en-US" sz="1400" b="1" dirty="0">
              <a:solidFill>
                <a:srgbClr val="FFFF00"/>
              </a:solidFill>
            </a:endParaRPr>
          </a:p>
        </p:txBody>
      </p:sp>
      <p:sp>
        <p:nvSpPr>
          <p:cNvPr id="11" name="5-Point Star 10"/>
          <p:cNvSpPr/>
          <p:nvPr/>
        </p:nvSpPr>
        <p:spPr>
          <a:xfrm>
            <a:off x="4267200" y="2438400"/>
            <a:ext cx="228600" cy="228600"/>
          </a:xfrm>
          <a:prstGeom prst="star5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505200" y="1825823"/>
            <a:ext cx="91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FFFF00"/>
                </a:solidFill>
              </a:rPr>
              <a:t>5</a:t>
            </a:r>
            <a:r>
              <a:rPr lang="en-US" sz="1400" b="1" dirty="0" smtClean="0">
                <a:solidFill>
                  <a:srgbClr val="FFFF00"/>
                </a:solidFill>
              </a:rPr>
              <a:t>. 2003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1027" y="0"/>
            <a:ext cx="72193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20 Years History of Ocean Modeling  Meetings:</a:t>
            </a:r>
          </a:p>
          <a:p>
            <a:pPr algn="ctr"/>
            <a:r>
              <a:rPr lang="en-US" sz="2400" dirty="0" smtClean="0"/>
              <a:t>International Workshop on Modeling the Ocean (IWMO)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609600" y="2981981"/>
            <a:ext cx="2514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6. IWMO-2009, Taipei, Taiwan</a:t>
            </a:r>
          </a:p>
        </p:txBody>
      </p:sp>
      <p:sp>
        <p:nvSpPr>
          <p:cNvPr id="16" name="5-Point Star 15"/>
          <p:cNvSpPr/>
          <p:nvPr/>
        </p:nvSpPr>
        <p:spPr>
          <a:xfrm>
            <a:off x="533400" y="2971800"/>
            <a:ext cx="228600" cy="228600"/>
          </a:xfrm>
          <a:prstGeom prst="star5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5-Point Star 16"/>
          <p:cNvSpPr/>
          <p:nvPr/>
        </p:nvSpPr>
        <p:spPr>
          <a:xfrm>
            <a:off x="3810000" y="2057400"/>
            <a:ext cx="228600" cy="228600"/>
          </a:xfrm>
          <a:prstGeom prst="star5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5-Point Star 17"/>
          <p:cNvSpPr/>
          <p:nvPr/>
        </p:nvSpPr>
        <p:spPr>
          <a:xfrm>
            <a:off x="5257800" y="2286000"/>
            <a:ext cx="228600" cy="228600"/>
          </a:xfrm>
          <a:prstGeom prst="star5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5-Point Star 18"/>
          <p:cNvSpPr/>
          <p:nvPr/>
        </p:nvSpPr>
        <p:spPr>
          <a:xfrm>
            <a:off x="5105400" y="2362200"/>
            <a:ext cx="228600" cy="228600"/>
          </a:xfrm>
          <a:prstGeom prst="star5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5-Point Star 19"/>
          <p:cNvSpPr/>
          <p:nvPr/>
        </p:nvSpPr>
        <p:spPr>
          <a:xfrm>
            <a:off x="4953000" y="2895600"/>
            <a:ext cx="228600" cy="228600"/>
          </a:xfrm>
          <a:prstGeom prst="star5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5029200" y="260098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7</a:t>
            </a:r>
            <a:r>
              <a:rPr lang="en-US" sz="1400" b="1" dirty="0" smtClean="0"/>
              <a:t>. IWMO-2010</a:t>
            </a:r>
          </a:p>
          <a:p>
            <a:pPr algn="ctr"/>
            <a:r>
              <a:rPr lang="en-US" sz="1400" b="1" dirty="0" smtClean="0"/>
              <a:t>Norfolk, VA, USA</a:t>
            </a:r>
          </a:p>
        </p:txBody>
      </p:sp>
      <p:sp>
        <p:nvSpPr>
          <p:cNvPr id="22" name="5-Point Star 21"/>
          <p:cNvSpPr/>
          <p:nvPr/>
        </p:nvSpPr>
        <p:spPr>
          <a:xfrm>
            <a:off x="5029200" y="2590800"/>
            <a:ext cx="228600" cy="228600"/>
          </a:xfrm>
          <a:prstGeom prst="star5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533400" y="2590800"/>
            <a:ext cx="2590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8. IWMO-2011, Qingdao, China</a:t>
            </a:r>
          </a:p>
        </p:txBody>
      </p:sp>
      <p:sp>
        <p:nvSpPr>
          <p:cNvPr id="24" name="5-Point Star 23"/>
          <p:cNvSpPr/>
          <p:nvPr/>
        </p:nvSpPr>
        <p:spPr>
          <a:xfrm>
            <a:off x="381000" y="2514600"/>
            <a:ext cx="228600" cy="228600"/>
          </a:xfrm>
          <a:prstGeom prst="star5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1143000" y="2133600"/>
            <a:ext cx="2743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9</a:t>
            </a:r>
            <a:r>
              <a:rPr lang="en-US" sz="1400" b="1" dirty="0" smtClean="0"/>
              <a:t>. IWMO-2012, Yokohama, Japan</a:t>
            </a:r>
          </a:p>
        </p:txBody>
      </p:sp>
      <p:sp>
        <p:nvSpPr>
          <p:cNvPr id="26" name="5-Point Star 25"/>
          <p:cNvSpPr/>
          <p:nvPr/>
        </p:nvSpPr>
        <p:spPr>
          <a:xfrm>
            <a:off x="1066800" y="2349043"/>
            <a:ext cx="228600" cy="228600"/>
          </a:xfrm>
          <a:prstGeom prst="star5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467600" y="107698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10. IWMO-2013</a:t>
            </a:r>
          </a:p>
          <a:p>
            <a:pPr algn="ctr"/>
            <a:r>
              <a:rPr lang="en-US" sz="1400" b="1" dirty="0" smtClean="0"/>
              <a:t>Bergen, Norway</a:t>
            </a:r>
          </a:p>
        </p:txBody>
      </p:sp>
      <p:sp>
        <p:nvSpPr>
          <p:cNvPr id="28" name="5-Point Star 27"/>
          <p:cNvSpPr/>
          <p:nvPr/>
        </p:nvSpPr>
        <p:spPr>
          <a:xfrm>
            <a:off x="7467600" y="1447800"/>
            <a:ext cx="228600" cy="228600"/>
          </a:xfrm>
          <a:prstGeom prst="star5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1295400" y="4797623"/>
            <a:ext cx="3124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12. IWMO-2015, Canberra, Australia</a:t>
            </a:r>
          </a:p>
        </p:txBody>
      </p:sp>
      <p:sp>
        <p:nvSpPr>
          <p:cNvPr id="30" name="5-Point Star 29"/>
          <p:cNvSpPr/>
          <p:nvPr/>
        </p:nvSpPr>
        <p:spPr>
          <a:xfrm>
            <a:off x="1295400" y="4787442"/>
            <a:ext cx="228600" cy="228600"/>
          </a:xfrm>
          <a:prstGeom prst="star5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7620000" y="18288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13. IWMO-2016</a:t>
            </a:r>
          </a:p>
          <a:p>
            <a:pPr algn="ctr"/>
            <a:r>
              <a:rPr lang="en-US" sz="1400" b="1" dirty="0" smtClean="0"/>
              <a:t>Bologna, Italy</a:t>
            </a:r>
          </a:p>
        </p:txBody>
      </p:sp>
      <p:sp>
        <p:nvSpPr>
          <p:cNvPr id="32" name="5-Point Star 31"/>
          <p:cNvSpPr/>
          <p:nvPr/>
        </p:nvSpPr>
        <p:spPr>
          <a:xfrm>
            <a:off x="7696200" y="2286000"/>
            <a:ext cx="228600" cy="228600"/>
          </a:xfrm>
          <a:prstGeom prst="star5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5562600" y="198120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11. IWMO-2014</a:t>
            </a:r>
          </a:p>
          <a:p>
            <a:pPr algn="ctr"/>
            <a:r>
              <a:rPr lang="en-US" sz="1400" b="1" dirty="0"/>
              <a:t>H</a:t>
            </a:r>
            <a:r>
              <a:rPr lang="en-US" sz="1400" b="1" dirty="0" smtClean="0"/>
              <a:t>alifax, Canada</a:t>
            </a:r>
          </a:p>
        </p:txBody>
      </p:sp>
      <p:sp>
        <p:nvSpPr>
          <p:cNvPr id="34" name="5-Point Star 33"/>
          <p:cNvSpPr/>
          <p:nvPr/>
        </p:nvSpPr>
        <p:spPr>
          <a:xfrm>
            <a:off x="5486400" y="2209800"/>
            <a:ext cx="228600" cy="228600"/>
          </a:xfrm>
          <a:prstGeom prst="star5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2057400" y="5168205"/>
            <a:ext cx="43835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IWMO Score</a:t>
            </a:r>
            <a:r>
              <a:rPr lang="en-US" sz="2800" dirty="0" smtClean="0"/>
              <a:t>: </a:t>
            </a:r>
            <a:endParaRPr lang="en-US" sz="2800" dirty="0" smtClean="0"/>
          </a:p>
          <a:p>
            <a:r>
              <a:rPr lang="en-US" sz="2800" dirty="0" smtClean="0"/>
              <a:t>Asia</a:t>
            </a:r>
            <a:r>
              <a:rPr lang="en-US" sz="2800" dirty="0" smtClean="0"/>
              <a:t>: 3, N. America: 2, Europe: 2, Australia: 1</a:t>
            </a:r>
            <a:endParaRPr lang="en-US" sz="2800" dirty="0"/>
          </a:p>
        </p:txBody>
      </p:sp>
      <p:pic>
        <p:nvPicPr>
          <p:cNvPr id="36" name="Picture 35" descr="2006-07-09-italy-footbal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3600" y="4789300"/>
            <a:ext cx="3200400" cy="18307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  <p:bldP spid="21" grpId="0"/>
      <p:bldP spid="22" grpId="0" animBg="1"/>
      <p:bldP spid="23" grpId="0"/>
      <p:bldP spid="24" grpId="0" animBg="1"/>
      <p:bldP spid="25" grpId="0"/>
      <p:bldP spid="26" grpId="0" animBg="1"/>
      <p:bldP spid="27" grpId="0"/>
      <p:bldP spid="28" grpId="0" animBg="1"/>
      <p:bldP spid="29" grpId="0"/>
      <p:bldP spid="30" grpId="0" animBg="1"/>
      <p:bldP spid="31" grpId="0"/>
      <p:bldP spid="32" grpId="0" animBg="1"/>
      <p:bldP spid="33" grpId="0"/>
      <p:bldP spid="34" grpId="0" animBg="1"/>
      <p:bldP spid="3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eetings_numbers.png"/>
          <p:cNvPicPr>
            <a:picLocks noChangeAspect="1"/>
          </p:cNvPicPr>
          <p:nvPr/>
        </p:nvPicPr>
        <p:blipFill>
          <a:blip r:embed="rId2" cstate="print"/>
          <a:srcRect t="7399" r="2209"/>
          <a:stretch>
            <a:fillRect/>
          </a:stretch>
        </p:blipFill>
        <p:spPr>
          <a:xfrm>
            <a:off x="88542" y="1600200"/>
            <a:ext cx="9028227" cy="5105400"/>
          </a:xfrm>
          <a:prstGeom prst="rect">
            <a:avLst/>
          </a:prstGeom>
          <a:ln>
            <a:solidFill>
              <a:prstClr val="black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228600" y="0"/>
            <a:ext cx="868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Number of attendees (estimated)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2234625"/>
            <a:ext cx="987898" cy="58477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Princeton</a:t>
            </a:r>
          </a:p>
          <a:p>
            <a:pPr algn="ctr"/>
            <a:r>
              <a:rPr lang="en-US" sz="1600" dirty="0" smtClean="0"/>
              <a:t>NJ, USA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1143000" y="2895600"/>
            <a:ext cx="808491" cy="58477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Miami</a:t>
            </a:r>
          </a:p>
          <a:p>
            <a:pPr algn="ctr"/>
            <a:r>
              <a:rPr lang="en-US" sz="1600" dirty="0" smtClean="0"/>
              <a:t>FL, USA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1676400" y="3606225"/>
            <a:ext cx="1099981" cy="58477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Bar Harbor</a:t>
            </a:r>
          </a:p>
          <a:p>
            <a:pPr algn="ctr"/>
            <a:r>
              <a:rPr lang="en-US" sz="1600" dirty="0" smtClean="0"/>
              <a:t>ME, USA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2412325" y="2971800"/>
            <a:ext cx="864275" cy="58477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Boulder</a:t>
            </a:r>
          </a:p>
          <a:p>
            <a:pPr algn="ctr"/>
            <a:r>
              <a:rPr lang="en-US" sz="1600" dirty="0" smtClean="0"/>
              <a:t>CO, USA</a:t>
            </a:r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0" y="2362200"/>
            <a:ext cx="919162" cy="58477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Seattle</a:t>
            </a:r>
          </a:p>
          <a:p>
            <a:pPr algn="ctr"/>
            <a:r>
              <a:rPr lang="en-US" sz="1600" dirty="0" smtClean="0"/>
              <a:t>WA, USA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3809355" y="1905000"/>
            <a:ext cx="762645" cy="584775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Taipei</a:t>
            </a:r>
          </a:p>
          <a:p>
            <a:pPr algn="ctr"/>
            <a:r>
              <a:rPr lang="en-US" sz="1600" dirty="0" smtClean="0"/>
              <a:t>Taiwan</a:t>
            </a:r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4419600" y="3429000"/>
            <a:ext cx="853119" cy="58477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Norfolk</a:t>
            </a:r>
          </a:p>
          <a:p>
            <a:pPr algn="ctr"/>
            <a:r>
              <a:rPr lang="en-US" sz="1600" dirty="0" smtClean="0"/>
              <a:t>VA, USA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5029200" y="2234625"/>
            <a:ext cx="884858" cy="584775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Qingdao</a:t>
            </a:r>
          </a:p>
          <a:p>
            <a:pPr algn="ctr"/>
            <a:r>
              <a:rPr lang="en-US" sz="1600" dirty="0" smtClean="0"/>
              <a:t>China</a:t>
            </a:r>
            <a:endParaRPr 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5000" y="2844225"/>
            <a:ext cx="1039259" cy="584775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Yokohama</a:t>
            </a:r>
          </a:p>
          <a:p>
            <a:pPr algn="ctr"/>
            <a:r>
              <a:rPr lang="en-US" sz="1600" dirty="0" smtClean="0"/>
              <a:t>Japan</a:t>
            </a:r>
            <a:endParaRPr lang="en-US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6400800" y="3377625"/>
            <a:ext cx="832087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Bergen</a:t>
            </a:r>
          </a:p>
          <a:p>
            <a:pPr algn="ctr"/>
            <a:r>
              <a:rPr lang="en-US" sz="1600" dirty="0" smtClean="0"/>
              <a:t>Norway</a:t>
            </a:r>
            <a:endParaRPr lang="en-US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7086600" y="2895600"/>
            <a:ext cx="801823" cy="58477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Halifax</a:t>
            </a:r>
          </a:p>
          <a:p>
            <a:pPr algn="ctr"/>
            <a:r>
              <a:rPr lang="en-US" sz="1600" dirty="0" smtClean="0"/>
              <a:t>Canada</a:t>
            </a:r>
            <a:endParaRPr lang="en-US" sz="1600" dirty="0"/>
          </a:p>
        </p:txBody>
      </p:sp>
      <p:sp>
        <p:nvSpPr>
          <p:cNvPr id="18" name="TextBox 17"/>
          <p:cNvSpPr txBox="1"/>
          <p:nvPr/>
        </p:nvSpPr>
        <p:spPr>
          <a:xfrm>
            <a:off x="7583955" y="2286000"/>
            <a:ext cx="946669" cy="58477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Canberra</a:t>
            </a:r>
          </a:p>
          <a:p>
            <a:pPr algn="ctr"/>
            <a:r>
              <a:rPr lang="en-US" sz="1600" dirty="0" smtClean="0"/>
              <a:t>Australia</a:t>
            </a:r>
            <a:endParaRPr lang="en-US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8195366" y="1600200"/>
            <a:ext cx="862736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Bologna</a:t>
            </a:r>
          </a:p>
          <a:p>
            <a:pPr algn="ctr"/>
            <a:r>
              <a:rPr lang="en-US" sz="1600" dirty="0" smtClean="0"/>
              <a:t>Italy</a:t>
            </a:r>
            <a:endParaRPr lang="en-US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1856108" y="1033046"/>
            <a:ext cx="665568" cy="400110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ASIA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96393" y="1033046"/>
            <a:ext cx="1454245" cy="40011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N. AMERICA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30881" y="1033046"/>
            <a:ext cx="1039773" cy="4001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EUROPE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944518" y="1033046"/>
            <a:ext cx="1103059" cy="40011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Australia</a:t>
            </a:r>
            <a:endParaRPr lang="en-US" sz="2000" dirty="0"/>
          </a:p>
        </p:txBody>
      </p:sp>
      <p:sp>
        <p:nvSpPr>
          <p:cNvPr id="22" name="Rectangle 21"/>
          <p:cNvSpPr/>
          <p:nvPr/>
        </p:nvSpPr>
        <p:spPr>
          <a:xfrm>
            <a:off x="8534400" y="3429000"/>
            <a:ext cx="304800" cy="2057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8363761" y="5955268"/>
            <a:ext cx="7040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2016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4800600" cy="2286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International nature of ocean modeling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2668250"/>
            <a:ext cx="838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 smtClean="0"/>
              <a:t>  POM-1996 </a:t>
            </a:r>
            <a:r>
              <a:rPr lang="en-US" sz="2400" dirty="0" smtClean="0"/>
              <a:t>(~10 countries)</a:t>
            </a:r>
          </a:p>
          <a:p>
            <a:r>
              <a:rPr lang="en-US" sz="3200" dirty="0" smtClean="0"/>
              <a:t>	</a:t>
            </a:r>
            <a:r>
              <a:rPr lang="en-US" sz="2400" dirty="0" smtClean="0"/>
              <a:t>Australia, Brazil, Canada, Denmark, Germany, Greece, 	Korea, Japan, Norway, US. 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4151055"/>
            <a:ext cx="87630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 smtClean="0"/>
              <a:t>  IWMO- </a:t>
            </a:r>
            <a:r>
              <a:rPr lang="en-US" sz="2400" dirty="0" smtClean="0"/>
              <a:t>(~50 countries)</a:t>
            </a:r>
          </a:p>
          <a:p>
            <a:r>
              <a:rPr lang="en-US" sz="2400" dirty="0" smtClean="0"/>
              <a:t>Australia, Belgium, Brazil, Canada, Chile, China, Cuba, Denmark, Estonia, France, Germany, Greece, Hong Kong, India, Indonesia, Ireland, Israel, Italy, Japan, Korea, Malaysia, 	Mexico, Norway,  Peru, Poland, Russia, Singapore,  Slovenia, Spain, Sri Lanka, Sweden, Taiwan, Thailand, Turkey, UK, US, Vietnam. </a:t>
            </a:r>
            <a:endParaRPr lang="en-US" sz="2400" dirty="0"/>
          </a:p>
        </p:txBody>
      </p:sp>
      <p:pic>
        <p:nvPicPr>
          <p:cNvPr id="5" name="Picture 4" descr="world-flag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29200" y="50800"/>
            <a:ext cx="4038600" cy="2692400"/>
          </a:xfrm>
          <a:prstGeom prst="rect">
            <a:avLst/>
          </a:prstGeom>
          <a:ln>
            <a:solidFill>
              <a:prstClr val="black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Presentation’s topics during users’ meetings reflect the ocean modeling evolution 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76200" y="609600"/>
            <a:ext cx="4495800" cy="50167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u="sng" dirty="0" smtClean="0"/>
              <a:t>Presentation topics in POM-1996</a:t>
            </a:r>
            <a:r>
              <a:rPr lang="en-US" sz="2000" dirty="0" smtClean="0"/>
              <a:t>: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</a:t>
            </a:r>
            <a:r>
              <a:rPr lang="en-US" sz="2000" b="1" dirty="0" smtClean="0">
                <a:solidFill>
                  <a:srgbClr val="FFFF00"/>
                </a:solidFill>
              </a:rPr>
              <a:t>~20 estuarine and coastal simulations</a:t>
            </a:r>
          </a:p>
          <a:p>
            <a:r>
              <a:rPr lang="en-US" sz="2000" dirty="0" smtClean="0"/>
              <a:t>(NY Bight, submarine canyon, Gibraltar St., Tampa Bay, Great Lakes, South China Sea, etc.)</a:t>
            </a:r>
          </a:p>
          <a:p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</a:t>
            </a:r>
            <a:r>
              <a:rPr lang="en-US" sz="2000" b="1" dirty="0" smtClean="0">
                <a:solidFill>
                  <a:srgbClr val="92D050"/>
                </a:solidFill>
              </a:rPr>
              <a:t>~7 basic model development issues</a:t>
            </a:r>
          </a:p>
          <a:p>
            <a:r>
              <a:rPr lang="en-US" sz="2000" dirty="0" smtClean="0"/>
              <a:t>(Open BCs,  pressure gradient errors, grid comparisons, advection scheme, etc.)</a:t>
            </a:r>
          </a:p>
          <a:p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B0F0"/>
                </a:solidFill>
              </a:rPr>
              <a:t> ~4 development of forecast systems </a:t>
            </a:r>
          </a:p>
          <a:p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~3 developing basin-scale models </a:t>
            </a:r>
          </a:p>
          <a:p>
            <a:r>
              <a:rPr lang="en-US" sz="2000" dirty="0" smtClean="0"/>
              <a:t>(Arctic/Atlantic, </a:t>
            </a:r>
            <a:r>
              <a:rPr lang="en-US" sz="2000" dirty="0" err="1" smtClean="0"/>
              <a:t>Kuroshio</a:t>
            </a:r>
            <a:r>
              <a:rPr lang="en-US" sz="2000" dirty="0" smtClean="0"/>
              <a:t>, Gulf of Mexico)</a:t>
            </a:r>
          </a:p>
          <a:p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</a:t>
            </a:r>
            <a:r>
              <a:rPr lang="en-US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~1 ecological model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24400" y="609600"/>
            <a:ext cx="4419600" cy="62478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u="sng" dirty="0" smtClean="0"/>
              <a:t>Presentation topics in IWMO-2015</a:t>
            </a:r>
            <a:r>
              <a:rPr lang="en-US" sz="2000" dirty="0" smtClean="0"/>
              <a:t>: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</a:t>
            </a:r>
            <a:r>
              <a:rPr lang="en-US" sz="2000" b="1" dirty="0" smtClean="0">
                <a:solidFill>
                  <a:srgbClr val="FFFF00"/>
                </a:solidFill>
              </a:rPr>
              <a:t>~20 estuarine and coastal processes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</a:t>
            </a:r>
            <a:r>
              <a:rPr lang="en-US" sz="2000" b="1" dirty="0" smtClean="0">
                <a:solidFill>
                  <a:srgbClr val="92D050"/>
                </a:solidFill>
              </a:rPr>
              <a:t>~2 model development</a:t>
            </a:r>
          </a:p>
          <a:p>
            <a:r>
              <a:rPr lang="en-US" sz="2000" dirty="0" smtClean="0"/>
              <a:t> 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</a:t>
            </a:r>
            <a:r>
              <a:rPr lang="en-US" sz="2000" b="1" dirty="0" smtClean="0">
                <a:solidFill>
                  <a:srgbClr val="00B0F0"/>
                </a:solidFill>
              </a:rPr>
              <a:t>~5 data </a:t>
            </a:r>
            <a:r>
              <a:rPr lang="en-US" sz="2000" b="1" dirty="0" err="1" smtClean="0">
                <a:solidFill>
                  <a:srgbClr val="00B0F0"/>
                </a:solidFill>
              </a:rPr>
              <a:t>assim</a:t>
            </a:r>
            <a:r>
              <a:rPr lang="en-US" sz="2000" b="1" dirty="0" smtClean="0">
                <a:solidFill>
                  <a:srgbClr val="00B0F0"/>
                </a:solidFill>
              </a:rPr>
              <a:t>. &amp; forecast systems</a:t>
            </a:r>
          </a:p>
          <a:p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~25 basin-scale to global simulations and </a:t>
            </a:r>
            <a:r>
              <a:rPr lang="en-US" sz="2000" b="1" u="sng" dirty="0" smtClean="0">
                <a:solidFill>
                  <a:schemeClr val="accent6">
                    <a:lumMod val="75000"/>
                  </a:schemeClr>
                </a:solidFill>
              </a:rPr>
              <a:t>climate change </a:t>
            </a:r>
          </a:p>
          <a:p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 </a:t>
            </a:r>
            <a:r>
              <a:rPr lang="en-US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~8 phys-</a:t>
            </a:r>
            <a:r>
              <a:rPr lang="en-US" sz="20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biol</a:t>
            </a:r>
            <a:r>
              <a:rPr lang="en-US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/ecosystem models </a:t>
            </a:r>
          </a:p>
          <a:p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~10 waves, tides and sediment </a:t>
            </a:r>
          </a:p>
          <a:p>
            <a:pPr>
              <a:buFont typeface="Arial" pitchFamily="34" charset="0"/>
              <a:buChar char="•"/>
            </a:pPr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~10 process studies, eddies,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33750" t="13750" r="21563" b="13750"/>
          <a:stretch>
            <a:fillRect/>
          </a:stretch>
        </p:blipFill>
        <p:spPr bwMode="auto">
          <a:xfrm>
            <a:off x="4038600" y="457200"/>
            <a:ext cx="4997433" cy="607950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938" t="31250" r="76875" b="11250"/>
          <a:stretch>
            <a:fillRect/>
          </a:stretch>
        </p:blipFill>
        <p:spPr bwMode="auto">
          <a:xfrm>
            <a:off x="1066800" y="3810000"/>
            <a:ext cx="149035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0" y="304800"/>
            <a:ext cx="4419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IWMO meetings resulted in 6 published special issues (and 2, 2014/2015, still in progress…)</a:t>
            </a:r>
          </a:p>
          <a:p>
            <a:endParaRPr lang="en-US" sz="2400" dirty="0" smtClean="0"/>
          </a:p>
          <a:p>
            <a:r>
              <a:rPr lang="en-US" sz="2400" dirty="0" smtClean="0"/>
              <a:t>~80 peer-reviewed papers in</a:t>
            </a:r>
          </a:p>
          <a:p>
            <a:r>
              <a:rPr lang="en-US" sz="2400" i="1" dirty="0" smtClean="0"/>
              <a:t>Ocean Dynamics</a:t>
            </a:r>
            <a:endParaRPr lang="en-US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8382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This talk is dedicated to George Mellor  </a:t>
            </a:r>
            <a:br>
              <a:rPr lang="en-US" sz="4000" dirty="0" smtClean="0"/>
            </a:br>
            <a:endParaRPr lang="en-US" sz="4000" dirty="0"/>
          </a:p>
        </p:txBody>
      </p:sp>
      <p:pic>
        <p:nvPicPr>
          <p:cNvPr id="3" name="Picture 2" descr="Mellor_cartoon.png"/>
          <p:cNvPicPr>
            <a:picLocks noChangeAspect="1"/>
          </p:cNvPicPr>
          <p:nvPr/>
        </p:nvPicPr>
        <p:blipFill>
          <a:blip r:embed="rId2" cstate="print"/>
          <a:srcRect t="5334" r="3000"/>
          <a:stretch>
            <a:fillRect/>
          </a:stretch>
        </p:blipFill>
        <p:spPr>
          <a:xfrm>
            <a:off x="274611" y="533400"/>
            <a:ext cx="8640789" cy="6324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597604"/>
            <a:ext cx="370415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>
                <a:solidFill>
                  <a:schemeClr val="bg1"/>
                </a:solidFill>
              </a:rPr>
              <a:t>Thank You</a:t>
            </a:r>
            <a:endParaRPr lang="en-US" sz="6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2601</TotalTime>
  <Words>938</Words>
  <Application>Microsoft Office PowerPoint</Application>
  <PresentationFormat>On-screen Show (4:3)</PresentationFormat>
  <Paragraphs>218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From POM-1996 to IWMO-2016:  An overview of 20 years of ocean modeling and users participation  Tal Ezer Center for Coastal Physical Oceanography, ODU, Norfolk, VA, USA</vt:lpstr>
      <vt:lpstr>Slide 2</vt:lpstr>
      <vt:lpstr>Slide 3</vt:lpstr>
      <vt:lpstr>Slide 4</vt:lpstr>
      <vt:lpstr>Some milestones in the development of POM (1974-2016): (some developments later adapted by other models…)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International nature of ocean modeling</vt:lpstr>
      <vt:lpstr>Slide 19</vt:lpstr>
      <vt:lpstr>Slide 20</vt:lpstr>
      <vt:lpstr> This talk is dedicated to George Mellor   </vt:lpstr>
    </vt:vector>
  </TitlesOfParts>
  <Company>ODU Computer Science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ODU Computer Science</dc:creator>
  <cp:lastModifiedBy>ODU Computer Science</cp:lastModifiedBy>
  <cp:revision>103</cp:revision>
  <dcterms:created xsi:type="dcterms:W3CDTF">2015-09-22T17:02:22Z</dcterms:created>
  <dcterms:modified xsi:type="dcterms:W3CDTF">2016-06-02T14:13:57Z</dcterms:modified>
</cp:coreProperties>
</file>